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7"/>
  </p:notesMasterIdLst>
  <p:sldIdLst>
    <p:sldId id="256" r:id="rId2"/>
    <p:sldId id="314" r:id="rId3"/>
    <p:sldId id="257" r:id="rId4"/>
    <p:sldId id="258" r:id="rId5"/>
    <p:sldId id="276" r:id="rId6"/>
    <p:sldId id="277" r:id="rId7"/>
    <p:sldId id="278" r:id="rId8"/>
    <p:sldId id="279" r:id="rId9"/>
    <p:sldId id="259" r:id="rId10"/>
    <p:sldId id="294" r:id="rId11"/>
    <p:sldId id="295" r:id="rId12"/>
    <p:sldId id="283" r:id="rId13"/>
    <p:sldId id="297" r:id="rId14"/>
    <p:sldId id="298" r:id="rId15"/>
    <p:sldId id="300" r:id="rId16"/>
    <p:sldId id="302" r:id="rId17"/>
    <p:sldId id="303" r:id="rId18"/>
    <p:sldId id="305" r:id="rId19"/>
    <p:sldId id="315" r:id="rId20"/>
    <p:sldId id="307" r:id="rId21"/>
    <p:sldId id="308" r:id="rId22"/>
    <p:sldId id="310" r:id="rId23"/>
    <p:sldId id="312" r:id="rId24"/>
    <p:sldId id="313" r:id="rId25"/>
    <p:sldId id="274" r:id="rId26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99"/>
    <a:srgbClr val="FFCCFF"/>
    <a:srgbClr val="333300"/>
    <a:srgbClr val="6600CC"/>
    <a:srgbClr val="00FFFF"/>
    <a:srgbClr val="99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13" autoAdjust="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AB29D-A27B-A044-9E13-B5C5E52F86BD}" type="doc">
      <dgm:prSet loTypeId="urn:microsoft.com/office/officeart/2005/8/layout/vList2" loCatId="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D8DDF4-B770-6D4C-B039-CDE9EF366B75}">
      <dgm:prSet custT="1"/>
      <dgm:spPr/>
      <dgm:t>
        <a:bodyPr/>
        <a:lstStyle/>
        <a:p>
          <a:pPr rtl="0"/>
          <a:r>
            <a:rPr lang="es-CO" sz="1600" b="1" i="0" dirty="0" smtClean="0">
              <a:ln/>
            </a:rPr>
            <a:t>1. Modelo de las Tres líneas de Defensa para una Efectiva Administración de Riesgos y Control.</a:t>
          </a:r>
          <a:endParaRPr lang="es-CO" sz="1600" b="1" i="0" dirty="0">
            <a:ln/>
          </a:endParaRPr>
        </a:p>
      </dgm:t>
    </dgm:pt>
    <dgm:pt modelId="{79B34913-2A61-8F43-92C0-FCF86BEA7239}" type="parTrans" cxnId="{D7E4E264-9A6C-7A40-9981-EE6CB3DD86DA}">
      <dgm:prSet/>
      <dgm:spPr/>
      <dgm:t>
        <a:bodyPr/>
        <a:lstStyle/>
        <a:p>
          <a:endParaRPr lang="en-US"/>
        </a:p>
      </dgm:t>
    </dgm:pt>
    <dgm:pt modelId="{A644901B-939F-D94E-A347-3999FEF24261}" type="sibTrans" cxnId="{D7E4E264-9A6C-7A40-9981-EE6CB3DD86DA}">
      <dgm:prSet/>
      <dgm:spPr/>
      <dgm:t>
        <a:bodyPr/>
        <a:lstStyle/>
        <a:p>
          <a:endParaRPr lang="en-US"/>
        </a:p>
      </dgm:t>
    </dgm:pt>
    <dgm:pt modelId="{EB9268D0-DC6E-BA47-8F3F-ADA15850F89C}">
      <dgm:prSet custT="1"/>
      <dgm:spPr/>
      <dgm:t>
        <a:bodyPr/>
        <a:lstStyle/>
        <a:p>
          <a:pPr rtl="0"/>
          <a:r>
            <a:rPr lang="es-CO" sz="1600" b="1" i="0" dirty="0" smtClean="0">
              <a:ln/>
            </a:rPr>
            <a:t>2. Estructura - Gestión Integral de Riesgos.</a:t>
          </a:r>
          <a:endParaRPr lang="es-CO" sz="1600" b="1" i="0" dirty="0">
            <a:ln/>
          </a:endParaRPr>
        </a:p>
      </dgm:t>
    </dgm:pt>
    <dgm:pt modelId="{EBD940A6-08CB-1946-A969-B02A702B449B}" type="parTrans" cxnId="{7EBE47CF-D2C9-4649-B900-E3493879A013}">
      <dgm:prSet/>
      <dgm:spPr/>
      <dgm:t>
        <a:bodyPr/>
        <a:lstStyle/>
        <a:p>
          <a:endParaRPr lang="en-US"/>
        </a:p>
      </dgm:t>
    </dgm:pt>
    <dgm:pt modelId="{0673123A-A1C6-1148-B5A9-8F2A8842210A}" type="sibTrans" cxnId="{7EBE47CF-D2C9-4649-B900-E3493879A013}">
      <dgm:prSet/>
      <dgm:spPr/>
      <dgm:t>
        <a:bodyPr/>
        <a:lstStyle/>
        <a:p>
          <a:endParaRPr lang="en-US"/>
        </a:p>
      </dgm:t>
    </dgm:pt>
    <dgm:pt modelId="{6EDECF4B-046D-E645-A7F1-6E4AA66745C3}">
      <dgm:prSet custT="1"/>
      <dgm:spPr/>
      <dgm:t>
        <a:bodyPr/>
        <a:lstStyle/>
        <a:p>
          <a:pPr rtl="0"/>
          <a:r>
            <a:rPr lang="es-CO" sz="1600" b="1" i="0" dirty="0" smtClean="0">
              <a:ln/>
            </a:rPr>
            <a:t>3. ¿En qué consiste la Gestión Integral de Riegos?</a:t>
          </a:r>
          <a:endParaRPr lang="es-CO" sz="1600" b="1" i="0" dirty="0">
            <a:ln/>
          </a:endParaRPr>
        </a:p>
      </dgm:t>
    </dgm:pt>
    <dgm:pt modelId="{69167D70-7471-1444-9808-9AC5E02A24F4}" type="parTrans" cxnId="{6BC8F46E-C495-114C-AD5F-81F64F8E2EC3}">
      <dgm:prSet/>
      <dgm:spPr/>
      <dgm:t>
        <a:bodyPr/>
        <a:lstStyle/>
        <a:p>
          <a:endParaRPr lang="en-US"/>
        </a:p>
      </dgm:t>
    </dgm:pt>
    <dgm:pt modelId="{F5BAA8FC-16AF-1F48-9730-597F218505AA}" type="sibTrans" cxnId="{6BC8F46E-C495-114C-AD5F-81F64F8E2EC3}">
      <dgm:prSet/>
      <dgm:spPr/>
      <dgm:t>
        <a:bodyPr/>
        <a:lstStyle/>
        <a:p>
          <a:endParaRPr lang="en-US"/>
        </a:p>
      </dgm:t>
    </dgm:pt>
    <dgm:pt modelId="{43020E9A-051F-1C4F-B709-10E66D3B492C}">
      <dgm:prSet custT="1"/>
      <dgm:spPr/>
      <dgm:t>
        <a:bodyPr/>
        <a:lstStyle/>
        <a:p>
          <a:pPr rtl="0"/>
          <a:r>
            <a:rPr lang="es-CO" sz="1600" b="1" i="0" dirty="0" smtClean="0">
              <a:ln/>
            </a:rPr>
            <a:t>4. Temas Generales a considerar en la Auditoría.</a:t>
          </a:r>
          <a:endParaRPr lang="es-CO" sz="1600" b="1" i="0" dirty="0">
            <a:ln/>
          </a:endParaRPr>
        </a:p>
      </dgm:t>
    </dgm:pt>
    <dgm:pt modelId="{A7EE6D64-B0D6-8948-B2DB-4F0AA68F1595}" type="parTrans" cxnId="{FBB11FF3-0C7C-8B43-9815-72F188960812}">
      <dgm:prSet/>
      <dgm:spPr/>
      <dgm:t>
        <a:bodyPr/>
        <a:lstStyle/>
        <a:p>
          <a:endParaRPr lang="en-US"/>
        </a:p>
      </dgm:t>
    </dgm:pt>
    <dgm:pt modelId="{5E8CA712-A352-EE42-9422-EE1ADC80AD75}" type="sibTrans" cxnId="{FBB11FF3-0C7C-8B43-9815-72F188960812}">
      <dgm:prSet/>
      <dgm:spPr/>
      <dgm:t>
        <a:bodyPr/>
        <a:lstStyle/>
        <a:p>
          <a:endParaRPr lang="en-US"/>
        </a:p>
      </dgm:t>
    </dgm:pt>
    <dgm:pt modelId="{B3CC256D-AD59-4F42-8CCE-3BDE6542A4A4}">
      <dgm:prSet custT="1"/>
      <dgm:spPr/>
      <dgm:t>
        <a:bodyPr/>
        <a:lstStyle/>
        <a:p>
          <a:pPr rtl="0"/>
          <a:r>
            <a:rPr lang="es-CO" sz="1600" b="1" i="0" dirty="0" smtClean="0">
              <a:ln/>
            </a:rPr>
            <a:t>5. Temas Específicos para la Auditoría.</a:t>
          </a:r>
          <a:endParaRPr lang="es-CO" sz="1600" b="1" i="0" dirty="0">
            <a:ln/>
          </a:endParaRPr>
        </a:p>
      </dgm:t>
    </dgm:pt>
    <dgm:pt modelId="{C05D7306-8926-AC48-9A46-12687EF35271}" type="parTrans" cxnId="{E8552874-0B08-394A-A899-8FBA6D8DDF82}">
      <dgm:prSet/>
      <dgm:spPr/>
      <dgm:t>
        <a:bodyPr/>
        <a:lstStyle/>
        <a:p>
          <a:endParaRPr lang="en-US"/>
        </a:p>
      </dgm:t>
    </dgm:pt>
    <dgm:pt modelId="{64850F33-ECCA-3C45-B8FF-8D6AD839A59B}" type="sibTrans" cxnId="{E8552874-0B08-394A-A899-8FBA6D8DDF82}">
      <dgm:prSet/>
      <dgm:spPr/>
      <dgm:t>
        <a:bodyPr/>
        <a:lstStyle/>
        <a:p>
          <a:endParaRPr lang="en-US"/>
        </a:p>
      </dgm:t>
    </dgm:pt>
    <dgm:pt modelId="{470D7B41-EF81-934C-97FD-19B5A035C019}">
      <dgm:prSet custT="1"/>
      <dgm:spPr/>
      <dgm:t>
        <a:bodyPr/>
        <a:lstStyle/>
        <a:p>
          <a:pPr rtl="0"/>
          <a:r>
            <a:rPr lang="es-PA" sz="1400" b="1" i="0" dirty="0" smtClean="0">
              <a:ln/>
            </a:rPr>
            <a:t>Riesgo de Crédito.</a:t>
          </a:r>
          <a:endParaRPr lang="es-PA" sz="1400" b="1" i="0" dirty="0">
            <a:ln/>
          </a:endParaRPr>
        </a:p>
      </dgm:t>
    </dgm:pt>
    <dgm:pt modelId="{CF782CF0-AA8F-5D4F-8992-0BA422EA1E93}" type="parTrans" cxnId="{54B18C46-79CD-794B-99A1-A6FDB52711A4}">
      <dgm:prSet/>
      <dgm:spPr/>
      <dgm:t>
        <a:bodyPr/>
        <a:lstStyle/>
        <a:p>
          <a:endParaRPr lang="en-US"/>
        </a:p>
      </dgm:t>
    </dgm:pt>
    <dgm:pt modelId="{56723031-ED20-F24D-9ACA-A6F6A0214B45}" type="sibTrans" cxnId="{54B18C46-79CD-794B-99A1-A6FDB52711A4}">
      <dgm:prSet/>
      <dgm:spPr/>
      <dgm:t>
        <a:bodyPr/>
        <a:lstStyle/>
        <a:p>
          <a:endParaRPr lang="en-US"/>
        </a:p>
      </dgm:t>
    </dgm:pt>
    <dgm:pt modelId="{4E4D30E1-8AF7-4305-B65C-22D224FECE97}">
      <dgm:prSet custT="1"/>
      <dgm:spPr/>
      <dgm:t>
        <a:bodyPr/>
        <a:lstStyle/>
        <a:p>
          <a:pPr rtl="0"/>
          <a:r>
            <a:rPr lang="es-CO" sz="1600" b="1" i="0" dirty="0" smtClean="0">
              <a:ln/>
            </a:rPr>
            <a:t>6. Conclusiones.</a:t>
          </a:r>
          <a:endParaRPr lang="es-CO" sz="1600" b="1" i="0" dirty="0">
            <a:ln/>
          </a:endParaRPr>
        </a:p>
      </dgm:t>
    </dgm:pt>
    <dgm:pt modelId="{426650FD-AAF6-4A7B-9A0D-F653EEA61B6D}" type="parTrans" cxnId="{47865DCC-A244-4902-A52F-9651F38591D9}">
      <dgm:prSet/>
      <dgm:spPr/>
      <dgm:t>
        <a:bodyPr/>
        <a:lstStyle/>
        <a:p>
          <a:endParaRPr lang="es-PA"/>
        </a:p>
      </dgm:t>
    </dgm:pt>
    <dgm:pt modelId="{99C77B76-9E47-4B57-9813-50267DE95584}" type="sibTrans" cxnId="{47865DCC-A244-4902-A52F-9651F38591D9}">
      <dgm:prSet/>
      <dgm:spPr/>
      <dgm:t>
        <a:bodyPr/>
        <a:lstStyle/>
        <a:p>
          <a:endParaRPr lang="es-PA"/>
        </a:p>
      </dgm:t>
    </dgm:pt>
    <dgm:pt modelId="{CD41637E-076C-5F4B-9F44-2A984359BE8D}">
      <dgm:prSet custT="1"/>
      <dgm:spPr/>
      <dgm:t>
        <a:bodyPr/>
        <a:lstStyle/>
        <a:p>
          <a:pPr rtl="0"/>
          <a:r>
            <a:rPr lang="es-PA" sz="1400" b="1" i="0" dirty="0" smtClean="0">
              <a:ln/>
            </a:rPr>
            <a:t>Riesgo de Cumplimiento.</a:t>
          </a:r>
          <a:endParaRPr lang="es-PA" sz="1400" b="1" i="0" dirty="0">
            <a:ln/>
          </a:endParaRPr>
        </a:p>
      </dgm:t>
    </dgm:pt>
    <dgm:pt modelId="{11463A1F-E816-9347-A471-43E3852FCD08}" type="sibTrans" cxnId="{0EC197DC-ECB3-C74F-A751-FAED41A59497}">
      <dgm:prSet/>
      <dgm:spPr/>
      <dgm:t>
        <a:bodyPr/>
        <a:lstStyle/>
        <a:p>
          <a:endParaRPr lang="en-US"/>
        </a:p>
      </dgm:t>
    </dgm:pt>
    <dgm:pt modelId="{3EE54E59-6132-4345-B227-0EB4A9F5D0CD}" type="parTrans" cxnId="{0EC197DC-ECB3-C74F-A751-FAED41A59497}">
      <dgm:prSet/>
      <dgm:spPr/>
      <dgm:t>
        <a:bodyPr/>
        <a:lstStyle/>
        <a:p>
          <a:endParaRPr lang="en-US"/>
        </a:p>
      </dgm:t>
    </dgm:pt>
    <dgm:pt modelId="{FAD4391F-7A7C-BC4E-842C-FAB7F04C8B5D}">
      <dgm:prSet custT="1"/>
      <dgm:spPr/>
      <dgm:t>
        <a:bodyPr/>
        <a:lstStyle/>
        <a:p>
          <a:pPr rtl="0"/>
          <a:r>
            <a:rPr lang="es-PA" sz="1400" b="1" i="0" dirty="0" smtClean="0">
              <a:ln/>
            </a:rPr>
            <a:t>Riesgo Operativo. </a:t>
          </a:r>
          <a:endParaRPr lang="es-PA" sz="1400" b="1" i="0" dirty="0">
            <a:ln/>
          </a:endParaRPr>
        </a:p>
      </dgm:t>
    </dgm:pt>
    <dgm:pt modelId="{5A47851D-CC90-884A-B159-25AF8201A8DA}" type="sibTrans" cxnId="{A5C5558A-90C5-7947-B0A7-4337639F5180}">
      <dgm:prSet/>
      <dgm:spPr/>
      <dgm:t>
        <a:bodyPr/>
        <a:lstStyle/>
        <a:p>
          <a:endParaRPr lang="en-US"/>
        </a:p>
      </dgm:t>
    </dgm:pt>
    <dgm:pt modelId="{FBF8A33B-9837-6F42-AD36-60C482461AB7}" type="parTrans" cxnId="{A5C5558A-90C5-7947-B0A7-4337639F5180}">
      <dgm:prSet/>
      <dgm:spPr/>
      <dgm:t>
        <a:bodyPr/>
        <a:lstStyle/>
        <a:p>
          <a:endParaRPr lang="en-US"/>
        </a:p>
      </dgm:t>
    </dgm:pt>
    <dgm:pt modelId="{972DC27B-8A18-5548-9708-DD56090E948A}">
      <dgm:prSet custT="1"/>
      <dgm:spPr/>
      <dgm:t>
        <a:bodyPr/>
        <a:lstStyle/>
        <a:p>
          <a:pPr rtl="0"/>
          <a:r>
            <a:rPr lang="es-PA" sz="1400" b="1" i="0" dirty="0" smtClean="0">
              <a:ln/>
            </a:rPr>
            <a:t>Riesgo de Mercado. </a:t>
          </a:r>
          <a:endParaRPr lang="es-PA" sz="1400" b="1" i="0" dirty="0">
            <a:ln/>
          </a:endParaRPr>
        </a:p>
      </dgm:t>
    </dgm:pt>
    <dgm:pt modelId="{395DD3F3-04CF-9E41-831C-E31303EE73C3}" type="sibTrans" cxnId="{9E3758CC-99ED-1B49-80CC-6B759E0C5D84}">
      <dgm:prSet/>
      <dgm:spPr/>
      <dgm:t>
        <a:bodyPr/>
        <a:lstStyle/>
        <a:p>
          <a:endParaRPr lang="en-US"/>
        </a:p>
      </dgm:t>
    </dgm:pt>
    <dgm:pt modelId="{C05379DB-88AD-CE46-B102-5B23CA883CCF}" type="parTrans" cxnId="{9E3758CC-99ED-1B49-80CC-6B759E0C5D84}">
      <dgm:prSet/>
      <dgm:spPr/>
      <dgm:t>
        <a:bodyPr/>
        <a:lstStyle/>
        <a:p>
          <a:endParaRPr lang="en-US"/>
        </a:p>
      </dgm:t>
    </dgm:pt>
    <dgm:pt modelId="{ED6A3FF1-05B9-4648-996F-37DA34EC430C}">
      <dgm:prSet custT="1"/>
      <dgm:spPr/>
      <dgm:t>
        <a:bodyPr/>
        <a:lstStyle/>
        <a:p>
          <a:pPr rtl="0"/>
          <a:r>
            <a:rPr lang="es-PA" sz="1400" b="1" i="0" dirty="0" smtClean="0">
              <a:ln/>
            </a:rPr>
            <a:t>Riesgo de Liquidez</a:t>
          </a:r>
          <a:endParaRPr lang="es-PA" sz="1400" b="1" i="0" dirty="0">
            <a:ln/>
          </a:endParaRPr>
        </a:p>
      </dgm:t>
    </dgm:pt>
    <dgm:pt modelId="{9AA33311-398D-4D49-9DF5-7146BF8B3498}" type="sibTrans" cxnId="{2A8B0A2B-5293-3E4D-8774-F12F10D0979E}">
      <dgm:prSet/>
      <dgm:spPr/>
      <dgm:t>
        <a:bodyPr/>
        <a:lstStyle/>
        <a:p>
          <a:endParaRPr lang="en-US"/>
        </a:p>
      </dgm:t>
    </dgm:pt>
    <dgm:pt modelId="{419DFAF1-2725-0E41-AFDE-1EE7A30A9F4D}" type="parTrans" cxnId="{2A8B0A2B-5293-3E4D-8774-F12F10D0979E}">
      <dgm:prSet/>
      <dgm:spPr/>
      <dgm:t>
        <a:bodyPr/>
        <a:lstStyle/>
        <a:p>
          <a:endParaRPr lang="en-US"/>
        </a:p>
      </dgm:t>
    </dgm:pt>
    <dgm:pt modelId="{E6BBED13-9CA3-A64D-B141-8DC06079F84D}" type="pres">
      <dgm:prSet presAssocID="{AAAAB29D-A27B-A044-9E13-B5C5E52F86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5043C5-5550-D744-A279-C37ED62447D6}" type="pres">
      <dgm:prSet presAssocID="{FBD8DDF4-B770-6D4C-B039-CDE9EF366B75}" presName="parentText" presStyleLbl="node1" presStyleIdx="0" presStyleCnt="6" custLinFactNeighborX="-14407" custLinFactNeighborY="-707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CB309-3020-4A4C-8671-CC366D982CF1}" type="pres">
      <dgm:prSet presAssocID="{A644901B-939F-D94E-A347-3999FEF24261}" presName="spacer" presStyleCnt="0"/>
      <dgm:spPr/>
      <dgm:t>
        <a:bodyPr/>
        <a:lstStyle/>
        <a:p>
          <a:endParaRPr lang="en-US"/>
        </a:p>
      </dgm:t>
    </dgm:pt>
    <dgm:pt modelId="{5940388B-DF98-AD49-93FC-F8B45AF12553}" type="pres">
      <dgm:prSet presAssocID="{EB9268D0-DC6E-BA47-8F3F-ADA15850F89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0CA97-A9DE-024A-A4DF-E6347B16CD24}" type="pres">
      <dgm:prSet presAssocID="{0673123A-A1C6-1148-B5A9-8F2A8842210A}" presName="spacer" presStyleCnt="0"/>
      <dgm:spPr/>
      <dgm:t>
        <a:bodyPr/>
        <a:lstStyle/>
        <a:p>
          <a:endParaRPr lang="en-US"/>
        </a:p>
      </dgm:t>
    </dgm:pt>
    <dgm:pt modelId="{11B86B24-29CB-6940-B73D-CD005646F08B}" type="pres">
      <dgm:prSet presAssocID="{6EDECF4B-046D-E645-A7F1-6E4AA66745C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96C10-7C6A-5045-81B3-A9CB637DB9D1}" type="pres">
      <dgm:prSet presAssocID="{F5BAA8FC-16AF-1F48-9730-597F218505AA}" presName="spacer" presStyleCnt="0"/>
      <dgm:spPr/>
      <dgm:t>
        <a:bodyPr/>
        <a:lstStyle/>
        <a:p>
          <a:endParaRPr lang="en-US"/>
        </a:p>
      </dgm:t>
    </dgm:pt>
    <dgm:pt modelId="{4BCEE9A0-F507-3A49-AE22-666BDFDCA309}" type="pres">
      <dgm:prSet presAssocID="{43020E9A-051F-1C4F-B709-10E66D3B492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58025-30A1-0045-B98E-C9BA7970DA42}" type="pres">
      <dgm:prSet presAssocID="{5E8CA712-A352-EE42-9422-EE1ADC80AD75}" presName="spacer" presStyleCnt="0"/>
      <dgm:spPr/>
      <dgm:t>
        <a:bodyPr/>
        <a:lstStyle/>
        <a:p>
          <a:endParaRPr lang="en-US"/>
        </a:p>
      </dgm:t>
    </dgm:pt>
    <dgm:pt modelId="{053BA26C-5405-EB48-8B76-6B3B997D8614}" type="pres">
      <dgm:prSet presAssocID="{B3CC256D-AD59-4F42-8CCE-3BDE6542A4A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72C52-1874-EC46-AB9B-A08EED5E95B0}" type="pres">
      <dgm:prSet presAssocID="{B3CC256D-AD59-4F42-8CCE-3BDE6542A4A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F5F675-1B9F-4788-B5A1-50B9BD73496D}" type="pres">
      <dgm:prSet presAssocID="{4E4D30E1-8AF7-4305-B65C-22D224FECE9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D7E4E264-9A6C-7A40-9981-EE6CB3DD86DA}" srcId="{AAAAB29D-A27B-A044-9E13-B5C5E52F86BD}" destId="{FBD8DDF4-B770-6D4C-B039-CDE9EF366B75}" srcOrd="0" destOrd="0" parTransId="{79B34913-2A61-8F43-92C0-FCF86BEA7239}" sibTransId="{A644901B-939F-D94E-A347-3999FEF24261}"/>
    <dgm:cxn modelId="{8DC07B5C-F166-FF43-B920-40D7DC9B78A9}" type="presOf" srcId="{43020E9A-051F-1C4F-B709-10E66D3B492C}" destId="{4BCEE9A0-F507-3A49-AE22-666BDFDCA309}" srcOrd="0" destOrd="0" presId="urn:microsoft.com/office/officeart/2005/8/layout/vList2"/>
    <dgm:cxn modelId="{2CBB3CFA-921F-C843-81C5-E8EA8A36E379}" type="presOf" srcId="{470D7B41-EF81-934C-97FD-19B5A035C019}" destId="{E9F72C52-1874-EC46-AB9B-A08EED5E95B0}" srcOrd="0" destOrd="0" presId="urn:microsoft.com/office/officeart/2005/8/layout/vList2"/>
    <dgm:cxn modelId="{9D01C820-CB20-2243-934F-FFA149EFEAF7}" type="presOf" srcId="{EB9268D0-DC6E-BA47-8F3F-ADA15850F89C}" destId="{5940388B-DF98-AD49-93FC-F8B45AF12553}" srcOrd="0" destOrd="0" presId="urn:microsoft.com/office/officeart/2005/8/layout/vList2"/>
    <dgm:cxn modelId="{E7B1C2FD-9DBF-D84A-8637-F95DCE9D16C2}" type="presOf" srcId="{FAD4391F-7A7C-BC4E-842C-FAB7F04C8B5D}" destId="{E9F72C52-1874-EC46-AB9B-A08EED5E95B0}" srcOrd="0" destOrd="3" presId="urn:microsoft.com/office/officeart/2005/8/layout/vList2"/>
    <dgm:cxn modelId="{9E3758CC-99ED-1B49-80CC-6B759E0C5D84}" srcId="{B3CC256D-AD59-4F42-8CCE-3BDE6542A4A4}" destId="{972DC27B-8A18-5548-9708-DD56090E948A}" srcOrd="2" destOrd="0" parTransId="{C05379DB-88AD-CE46-B102-5B23CA883CCF}" sibTransId="{395DD3F3-04CF-9E41-831C-E31303EE73C3}"/>
    <dgm:cxn modelId="{F655FE83-0267-674A-BE2E-60899371D5F0}" type="presOf" srcId="{AAAAB29D-A27B-A044-9E13-B5C5E52F86BD}" destId="{E6BBED13-9CA3-A64D-B141-8DC06079F84D}" srcOrd="0" destOrd="0" presId="urn:microsoft.com/office/officeart/2005/8/layout/vList2"/>
    <dgm:cxn modelId="{0EC197DC-ECB3-C74F-A751-FAED41A59497}" srcId="{B3CC256D-AD59-4F42-8CCE-3BDE6542A4A4}" destId="{CD41637E-076C-5F4B-9F44-2A984359BE8D}" srcOrd="4" destOrd="0" parTransId="{3EE54E59-6132-4345-B227-0EB4A9F5D0CD}" sibTransId="{11463A1F-E816-9347-A471-43E3852FCD08}"/>
    <dgm:cxn modelId="{E8552874-0B08-394A-A899-8FBA6D8DDF82}" srcId="{AAAAB29D-A27B-A044-9E13-B5C5E52F86BD}" destId="{B3CC256D-AD59-4F42-8CCE-3BDE6542A4A4}" srcOrd="4" destOrd="0" parTransId="{C05D7306-8926-AC48-9A46-12687EF35271}" sibTransId="{64850F33-ECCA-3C45-B8FF-8D6AD839A59B}"/>
    <dgm:cxn modelId="{2A8B0A2B-5293-3E4D-8774-F12F10D0979E}" srcId="{B3CC256D-AD59-4F42-8CCE-3BDE6542A4A4}" destId="{ED6A3FF1-05B9-4648-996F-37DA34EC430C}" srcOrd="1" destOrd="0" parTransId="{419DFAF1-2725-0E41-AFDE-1EE7A30A9F4D}" sibTransId="{9AA33311-398D-4D49-9DF5-7146BF8B3498}"/>
    <dgm:cxn modelId="{47865DCC-A244-4902-A52F-9651F38591D9}" srcId="{AAAAB29D-A27B-A044-9E13-B5C5E52F86BD}" destId="{4E4D30E1-8AF7-4305-B65C-22D224FECE97}" srcOrd="5" destOrd="0" parTransId="{426650FD-AAF6-4A7B-9A0D-F653EEA61B6D}" sibTransId="{99C77B76-9E47-4B57-9813-50267DE95584}"/>
    <dgm:cxn modelId="{CC72E950-03F3-434F-95D2-C73539A7095B}" type="presOf" srcId="{4E4D30E1-8AF7-4305-B65C-22D224FECE97}" destId="{3FF5F675-1B9F-4788-B5A1-50B9BD73496D}" srcOrd="0" destOrd="0" presId="urn:microsoft.com/office/officeart/2005/8/layout/vList2"/>
    <dgm:cxn modelId="{95EE1AED-323C-154B-9C81-F5B33109476E}" type="presOf" srcId="{FBD8DDF4-B770-6D4C-B039-CDE9EF366B75}" destId="{455043C5-5550-D744-A279-C37ED62447D6}" srcOrd="0" destOrd="0" presId="urn:microsoft.com/office/officeart/2005/8/layout/vList2"/>
    <dgm:cxn modelId="{7EBE47CF-D2C9-4649-B900-E3493879A013}" srcId="{AAAAB29D-A27B-A044-9E13-B5C5E52F86BD}" destId="{EB9268D0-DC6E-BA47-8F3F-ADA15850F89C}" srcOrd="1" destOrd="0" parTransId="{EBD940A6-08CB-1946-A969-B02A702B449B}" sibTransId="{0673123A-A1C6-1148-B5A9-8F2A8842210A}"/>
    <dgm:cxn modelId="{A52460C5-CF53-F645-91E0-054E4092F7F9}" type="presOf" srcId="{ED6A3FF1-05B9-4648-996F-37DA34EC430C}" destId="{E9F72C52-1874-EC46-AB9B-A08EED5E95B0}" srcOrd="0" destOrd="1" presId="urn:microsoft.com/office/officeart/2005/8/layout/vList2"/>
    <dgm:cxn modelId="{7E3D93BF-C6CF-4C4B-8298-C572182DB2A9}" type="presOf" srcId="{B3CC256D-AD59-4F42-8CCE-3BDE6542A4A4}" destId="{053BA26C-5405-EB48-8B76-6B3B997D8614}" srcOrd="0" destOrd="0" presId="urn:microsoft.com/office/officeart/2005/8/layout/vList2"/>
    <dgm:cxn modelId="{DCA06DAB-0D5B-3949-A347-EE1DA0A04A40}" type="presOf" srcId="{6EDECF4B-046D-E645-A7F1-6E4AA66745C3}" destId="{11B86B24-29CB-6940-B73D-CD005646F08B}" srcOrd="0" destOrd="0" presId="urn:microsoft.com/office/officeart/2005/8/layout/vList2"/>
    <dgm:cxn modelId="{A5C5558A-90C5-7947-B0A7-4337639F5180}" srcId="{B3CC256D-AD59-4F42-8CCE-3BDE6542A4A4}" destId="{FAD4391F-7A7C-BC4E-842C-FAB7F04C8B5D}" srcOrd="3" destOrd="0" parTransId="{FBF8A33B-9837-6F42-AD36-60C482461AB7}" sibTransId="{5A47851D-CC90-884A-B159-25AF8201A8DA}"/>
    <dgm:cxn modelId="{6BC8F46E-C495-114C-AD5F-81F64F8E2EC3}" srcId="{AAAAB29D-A27B-A044-9E13-B5C5E52F86BD}" destId="{6EDECF4B-046D-E645-A7F1-6E4AA66745C3}" srcOrd="2" destOrd="0" parTransId="{69167D70-7471-1444-9808-9AC5E02A24F4}" sibTransId="{F5BAA8FC-16AF-1F48-9730-597F218505AA}"/>
    <dgm:cxn modelId="{45924A71-DAC1-8747-9A8E-820311450D99}" type="presOf" srcId="{972DC27B-8A18-5548-9708-DD56090E948A}" destId="{E9F72C52-1874-EC46-AB9B-A08EED5E95B0}" srcOrd="0" destOrd="2" presId="urn:microsoft.com/office/officeart/2005/8/layout/vList2"/>
    <dgm:cxn modelId="{457EEF08-4953-1647-BBFF-36AFCE5F539C}" type="presOf" srcId="{CD41637E-076C-5F4B-9F44-2A984359BE8D}" destId="{E9F72C52-1874-EC46-AB9B-A08EED5E95B0}" srcOrd="0" destOrd="4" presId="urn:microsoft.com/office/officeart/2005/8/layout/vList2"/>
    <dgm:cxn modelId="{54B18C46-79CD-794B-99A1-A6FDB52711A4}" srcId="{B3CC256D-AD59-4F42-8CCE-3BDE6542A4A4}" destId="{470D7B41-EF81-934C-97FD-19B5A035C019}" srcOrd="0" destOrd="0" parTransId="{CF782CF0-AA8F-5D4F-8992-0BA422EA1E93}" sibTransId="{56723031-ED20-F24D-9ACA-A6F6A0214B45}"/>
    <dgm:cxn modelId="{FBB11FF3-0C7C-8B43-9815-72F188960812}" srcId="{AAAAB29D-A27B-A044-9E13-B5C5E52F86BD}" destId="{43020E9A-051F-1C4F-B709-10E66D3B492C}" srcOrd="3" destOrd="0" parTransId="{A7EE6D64-B0D6-8948-B2DB-4F0AA68F1595}" sibTransId="{5E8CA712-A352-EE42-9422-EE1ADC80AD75}"/>
    <dgm:cxn modelId="{2B2869AE-6FF6-C246-A155-459D68F0A6FC}" type="presParOf" srcId="{E6BBED13-9CA3-A64D-B141-8DC06079F84D}" destId="{455043C5-5550-D744-A279-C37ED62447D6}" srcOrd="0" destOrd="0" presId="urn:microsoft.com/office/officeart/2005/8/layout/vList2"/>
    <dgm:cxn modelId="{E2CA9FB3-3DE6-FA47-B336-BD2E87FDEE4C}" type="presParOf" srcId="{E6BBED13-9CA3-A64D-B141-8DC06079F84D}" destId="{FE0CB309-3020-4A4C-8671-CC366D982CF1}" srcOrd="1" destOrd="0" presId="urn:microsoft.com/office/officeart/2005/8/layout/vList2"/>
    <dgm:cxn modelId="{580B24ED-48A8-D846-A47B-861D607AC6EE}" type="presParOf" srcId="{E6BBED13-9CA3-A64D-B141-8DC06079F84D}" destId="{5940388B-DF98-AD49-93FC-F8B45AF12553}" srcOrd="2" destOrd="0" presId="urn:microsoft.com/office/officeart/2005/8/layout/vList2"/>
    <dgm:cxn modelId="{04CA2546-8680-874F-AE8D-69B112B67D3E}" type="presParOf" srcId="{E6BBED13-9CA3-A64D-B141-8DC06079F84D}" destId="{7940CA97-A9DE-024A-A4DF-E6347B16CD24}" srcOrd="3" destOrd="0" presId="urn:microsoft.com/office/officeart/2005/8/layout/vList2"/>
    <dgm:cxn modelId="{AC6691F1-FADB-0D44-82FC-0105297D2FA9}" type="presParOf" srcId="{E6BBED13-9CA3-A64D-B141-8DC06079F84D}" destId="{11B86B24-29CB-6940-B73D-CD005646F08B}" srcOrd="4" destOrd="0" presId="urn:microsoft.com/office/officeart/2005/8/layout/vList2"/>
    <dgm:cxn modelId="{4792DF09-3B2E-B84A-B06E-22F85A2C2815}" type="presParOf" srcId="{E6BBED13-9CA3-A64D-B141-8DC06079F84D}" destId="{93496C10-7C6A-5045-81B3-A9CB637DB9D1}" srcOrd="5" destOrd="0" presId="urn:microsoft.com/office/officeart/2005/8/layout/vList2"/>
    <dgm:cxn modelId="{9C101BDA-B413-A64E-BDEA-2D9352554DB8}" type="presParOf" srcId="{E6BBED13-9CA3-A64D-B141-8DC06079F84D}" destId="{4BCEE9A0-F507-3A49-AE22-666BDFDCA309}" srcOrd="6" destOrd="0" presId="urn:microsoft.com/office/officeart/2005/8/layout/vList2"/>
    <dgm:cxn modelId="{AF8FDBDF-C9A0-6F41-B5B1-092BD26C7146}" type="presParOf" srcId="{E6BBED13-9CA3-A64D-B141-8DC06079F84D}" destId="{B3558025-30A1-0045-B98E-C9BA7970DA42}" srcOrd="7" destOrd="0" presId="urn:microsoft.com/office/officeart/2005/8/layout/vList2"/>
    <dgm:cxn modelId="{2EC9DBFD-936D-D444-9B74-4E00B1CC2C6F}" type="presParOf" srcId="{E6BBED13-9CA3-A64D-B141-8DC06079F84D}" destId="{053BA26C-5405-EB48-8B76-6B3B997D8614}" srcOrd="8" destOrd="0" presId="urn:microsoft.com/office/officeart/2005/8/layout/vList2"/>
    <dgm:cxn modelId="{4ECE7275-FFB6-944A-9BF3-7124442843CA}" type="presParOf" srcId="{E6BBED13-9CA3-A64D-B141-8DC06079F84D}" destId="{E9F72C52-1874-EC46-AB9B-A08EED5E95B0}" srcOrd="9" destOrd="0" presId="urn:microsoft.com/office/officeart/2005/8/layout/vList2"/>
    <dgm:cxn modelId="{C72DE57E-2700-478A-880B-65FE1FEA2490}" type="presParOf" srcId="{E6BBED13-9CA3-A64D-B141-8DC06079F84D}" destId="{3FF5F675-1B9F-4788-B5A1-50B9BD73496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D160DA3-0515-47E5-9321-68999787BA59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s-PA"/>
        </a:p>
      </dgm:t>
    </dgm:pt>
    <dgm:pt modelId="{7B8F258C-068C-4263-A6AA-0DA8D767F518}">
      <dgm:prSet phldrT="[Text]"/>
      <dgm:spPr/>
      <dgm:t>
        <a:bodyPr/>
        <a:lstStyle/>
        <a:p>
          <a:r>
            <a:rPr lang="es-PA" dirty="0" smtClean="0"/>
            <a:t>Coordinar la información, la gestión, la toma de decisiones y los riesgos de mercado para una gestión más eficiente.</a:t>
          </a:r>
          <a:endParaRPr lang="es-PA" dirty="0"/>
        </a:p>
      </dgm:t>
    </dgm:pt>
    <dgm:pt modelId="{DCC63C73-F1D4-4354-B48A-FD5C6349E0DA}" type="parTrans" cxnId="{FB2F380B-FCC6-4CF4-9480-E0A4D690E063}">
      <dgm:prSet/>
      <dgm:spPr/>
      <dgm:t>
        <a:bodyPr/>
        <a:lstStyle/>
        <a:p>
          <a:endParaRPr lang="es-PA"/>
        </a:p>
      </dgm:t>
    </dgm:pt>
    <dgm:pt modelId="{6207F463-BB76-4252-B5F1-590FCBE64C3F}" type="sibTrans" cxnId="{FB2F380B-FCC6-4CF4-9480-E0A4D690E063}">
      <dgm:prSet/>
      <dgm:spPr/>
      <dgm:t>
        <a:bodyPr/>
        <a:lstStyle/>
        <a:p>
          <a:endParaRPr lang="es-PA"/>
        </a:p>
      </dgm:t>
    </dgm:pt>
    <dgm:pt modelId="{7B1749BA-61D9-4E90-932D-474453D37C94}">
      <dgm:prSet phldrT="[Text]"/>
      <dgm:spPr/>
      <dgm:t>
        <a:bodyPr/>
        <a:lstStyle/>
        <a:p>
          <a:r>
            <a:rPr lang="es-PA" dirty="0" smtClean="0"/>
            <a:t>Incluir la realización de pruebas de estrés y el establecimiento de límites que reflejen el nivel de tolerancia al riesgo de mercado de la entidad, que debe ser apropiado para su estrategia de negocios.</a:t>
          </a:r>
          <a:endParaRPr lang="es-PA" dirty="0"/>
        </a:p>
      </dgm:t>
    </dgm:pt>
    <dgm:pt modelId="{CB4340C2-2EBA-422E-9C8D-0757747E3A9E}" type="parTrans" cxnId="{ADAFFC30-6C6E-494B-A87B-9AFAD8799ABF}">
      <dgm:prSet/>
      <dgm:spPr/>
      <dgm:t>
        <a:bodyPr/>
        <a:lstStyle/>
        <a:p>
          <a:endParaRPr lang="es-PA"/>
        </a:p>
      </dgm:t>
    </dgm:pt>
    <dgm:pt modelId="{75EBAF46-E6ED-4F01-BB55-E167627A7CE6}" type="sibTrans" cxnId="{ADAFFC30-6C6E-494B-A87B-9AFAD8799ABF}">
      <dgm:prSet/>
      <dgm:spPr/>
      <dgm:t>
        <a:bodyPr/>
        <a:lstStyle/>
        <a:p>
          <a:endParaRPr lang="es-PA"/>
        </a:p>
      </dgm:t>
    </dgm:pt>
    <dgm:pt modelId="{97293191-B5E4-4730-A812-ED5DF70AD018}">
      <dgm:prSet phldrT="[Text]"/>
      <dgm:spPr/>
      <dgm:t>
        <a:bodyPr/>
        <a:lstStyle/>
        <a:p>
          <a:r>
            <a:rPr lang="es-PA" dirty="0" smtClean="0"/>
            <a:t>Entender las interacciones existentes entre el riesgo de mercado y los demás riesgos de la entidad financiera.</a:t>
          </a:r>
          <a:endParaRPr lang="es-PA" dirty="0"/>
        </a:p>
      </dgm:t>
    </dgm:pt>
    <dgm:pt modelId="{3EADC19E-36FF-471B-B763-602735AA9AB4}" type="parTrans" cxnId="{6C9D2045-AA8F-47C9-BE6D-C7D4C6E7850E}">
      <dgm:prSet/>
      <dgm:spPr/>
      <dgm:t>
        <a:bodyPr/>
        <a:lstStyle/>
        <a:p>
          <a:endParaRPr lang="es-PA"/>
        </a:p>
      </dgm:t>
    </dgm:pt>
    <dgm:pt modelId="{1593DFD2-1BE1-4AB8-BAF1-C550E08AD39A}" type="sibTrans" cxnId="{6C9D2045-AA8F-47C9-BE6D-C7D4C6E7850E}">
      <dgm:prSet/>
      <dgm:spPr/>
      <dgm:t>
        <a:bodyPr/>
        <a:lstStyle/>
        <a:p>
          <a:endParaRPr lang="es-PA"/>
        </a:p>
      </dgm:t>
    </dgm:pt>
    <dgm:pt modelId="{4E346B72-7B27-4F64-9171-F207685903BF}" type="pres">
      <dgm:prSet presAssocID="{AD160DA3-0515-47E5-9321-68999787BA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A"/>
        </a:p>
      </dgm:t>
    </dgm:pt>
    <dgm:pt modelId="{2AAE2EC3-8ECA-4F5C-A9F7-DDB872823A01}" type="pres">
      <dgm:prSet presAssocID="{AD160DA3-0515-47E5-9321-68999787BA59}" presName="Name1" presStyleCnt="0"/>
      <dgm:spPr/>
      <dgm:t>
        <a:bodyPr/>
        <a:lstStyle/>
        <a:p>
          <a:endParaRPr lang="en-US"/>
        </a:p>
      </dgm:t>
    </dgm:pt>
    <dgm:pt modelId="{44F9BBBC-AC18-418D-9BF2-6543B17C61CD}" type="pres">
      <dgm:prSet presAssocID="{AD160DA3-0515-47E5-9321-68999787BA59}" presName="cycle" presStyleCnt="0"/>
      <dgm:spPr/>
      <dgm:t>
        <a:bodyPr/>
        <a:lstStyle/>
        <a:p>
          <a:endParaRPr lang="en-US"/>
        </a:p>
      </dgm:t>
    </dgm:pt>
    <dgm:pt modelId="{A1CDBC2C-4BE3-4A4C-9648-B37CB0921D8B}" type="pres">
      <dgm:prSet presAssocID="{AD160DA3-0515-47E5-9321-68999787BA59}" presName="srcNode" presStyleLbl="node1" presStyleIdx="0" presStyleCnt="3"/>
      <dgm:spPr/>
      <dgm:t>
        <a:bodyPr/>
        <a:lstStyle/>
        <a:p>
          <a:endParaRPr lang="en-US"/>
        </a:p>
      </dgm:t>
    </dgm:pt>
    <dgm:pt modelId="{DC846400-F19B-4A13-90ED-204865F4C590}" type="pres">
      <dgm:prSet presAssocID="{AD160DA3-0515-47E5-9321-68999787BA59}" presName="conn" presStyleLbl="parChTrans1D2" presStyleIdx="0" presStyleCnt="1"/>
      <dgm:spPr/>
      <dgm:t>
        <a:bodyPr/>
        <a:lstStyle/>
        <a:p>
          <a:endParaRPr lang="es-PA"/>
        </a:p>
      </dgm:t>
    </dgm:pt>
    <dgm:pt modelId="{893B7C4A-1FE5-4853-B866-3F26001A7A32}" type="pres">
      <dgm:prSet presAssocID="{AD160DA3-0515-47E5-9321-68999787BA59}" presName="extraNode" presStyleLbl="node1" presStyleIdx="0" presStyleCnt="3"/>
      <dgm:spPr/>
      <dgm:t>
        <a:bodyPr/>
        <a:lstStyle/>
        <a:p>
          <a:endParaRPr lang="en-US"/>
        </a:p>
      </dgm:t>
    </dgm:pt>
    <dgm:pt modelId="{DE0DFDD1-A8C1-49DE-952D-BB443405B8AC}" type="pres">
      <dgm:prSet presAssocID="{AD160DA3-0515-47E5-9321-68999787BA59}" presName="dstNode" presStyleLbl="node1" presStyleIdx="0" presStyleCnt="3"/>
      <dgm:spPr/>
      <dgm:t>
        <a:bodyPr/>
        <a:lstStyle/>
        <a:p>
          <a:endParaRPr lang="en-US"/>
        </a:p>
      </dgm:t>
    </dgm:pt>
    <dgm:pt modelId="{62FFCFD4-3E56-4A1F-AB6B-C17333A144BD}" type="pres">
      <dgm:prSet presAssocID="{7B8F258C-068C-4263-A6AA-0DA8D767F51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E73AE87-851B-41B9-8DA0-4070A50ACC3D}" type="pres">
      <dgm:prSet presAssocID="{7B8F258C-068C-4263-A6AA-0DA8D767F518}" presName="accent_1" presStyleCnt="0"/>
      <dgm:spPr/>
      <dgm:t>
        <a:bodyPr/>
        <a:lstStyle/>
        <a:p>
          <a:endParaRPr lang="en-US"/>
        </a:p>
      </dgm:t>
    </dgm:pt>
    <dgm:pt modelId="{0E62EF36-1759-4FB8-BE86-5DFE39A1B000}" type="pres">
      <dgm:prSet presAssocID="{7B8F258C-068C-4263-A6AA-0DA8D767F518}" presName="accentRepeatNode" presStyleLbl="solidFgAcc1" presStyleIdx="0" presStyleCnt="3"/>
      <dgm:spPr/>
      <dgm:t>
        <a:bodyPr/>
        <a:lstStyle/>
        <a:p>
          <a:endParaRPr lang="en-US"/>
        </a:p>
      </dgm:t>
    </dgm:pt>
    <dgm:pt modelId="{38401298-CC57-4D32-8B6C-61033E22DE9F}" type="pres">
      <dgm:prSet presAssocID="{7B1749BA-61D9-4E90-932D-474453D37C9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4C0013EA-34FC-42EE-A86B-BEF6136F167D}" type="pres">
      <dgm:prSet presAssocID="{7B1749BA-61D9-4E90-932D-474453D37C94}" presName="accent_2" presStyleCnt="0"/>
      <dgm:spPr/>
      <dgm:t>
        <a:bodyPr/>
        <a:lstStyle/>
        <a:p>
          <a:endParaRPr lang="en-US"/>
        </a:p>
      </dgm:t>
    </dgm:pt>
    <dgm:pt modelId="{D18170C5-AB21-4828-983F-ADB34FF0D62D}" type="pres">
      <dgm:prSet presAssocID="{7B1749BA-61D9-4E90-932D-474453D37C94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DEB679E8-5562-4AEF-B3FE-098942FBC010}" type="pres">
      <dgm:prSet presAssocID="{97293191-B5E4-4730-A812-ED5DF70AD01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3DBD1107-5C11-4E49-9D27-74D5205B1A2A}" type="pres">
      <dgm:prSet presAssocID="{97293191-B5E4-4730-A812-ED5DF70AD018}" presName="accent_3" presStyleCnt="0"/>
      <dgm:spPr/>
      <dgm:t>
        <a:bodyPr/>
        <a:lstStyle/>
        <a:p>
          <a:endParaRPr lang="en-US"/>
        </a:p>
      </dgm:t>
    </dgm:pt>
    <dgm:pt modelId="{FE22A8C2-8EF0-4570-8A0A-EA3E9A7A5D90}" type="pres">
      <dgm:prSet presAssocID="{97293191-B5E4-4730-A812-ED5DF70AD018}" presName="accentRepeatNode" presStyleLbl="solidFgAcc1" presStyleIdx="2" presStyleCnt="3"/>
      <dgm:spPr/>
      <dgm:t>
        <a:bodyPr/>
        <a:lstStyle/>
        <a:p>
          <a:endParaRPr lang="en-US"/>
        </a:p>
      </dgm:t>
    </dgm:pt>
  </dgm:ptLst>
  <dgm:cxnLst>
    <dgm:cxn modelId="{439F0637-2A92-4A91-A981-53B56179927B}" type="presOf" srcId="{97293191-B5E4-4730-A812-ED5DF70AD018}" destId="{DEB679E8-5562-4AEF-B3FE-098942FBC010}" srcOrd="0" destOrd="0" presId="urn:microsoft.com/office/officeart/2008/layout/VerticalCurvedList"/>
    <dgm:cxn modelId="{9564793B-86FB-4A68-9689-60E974D7FF57}" type="presOf" srcId="{7B1749BA-61D9-4E90-932D-474453D37C94}" destId="{38401298-CC57-4D32-8B6C-61033E22DE9F}" srcOrd="0" destOrd="0" presId="urn:microsoft.com/office/officeart/2008/layout/VerticalCurvedList"/>
    <dgm:cxn modelId="{B3FE4A14-1D86-438E-9259-98C7A48AD1DC}" type="presOf" srcId="{AD160DA3-0515-47E5-9321-68999787BA59}" destId="{4E346B72-7B27-4F64-9171-F207685903BF}" srcOrd="0" destOrd="0" presId="urn:microsoft.com/office/officeart/2008/layout/VerticalCurvedList"/>
    <dgm:cxn modelId="{FB2F380B-FCC6-4CF4-9480-E0A4D690E063}" srcId="{AD160DA3-0515-47E5-9321-68999787BA59}" destId="{7B8F258C-068C-4263-A6AA-0DA8D767F518}" srcOrd="0" destOrd="0" parTransId="{DCC63C73-F1D4-4354-B48A-FD5C6349E0DA}" sibTransId="{6207F463-BB76-4252-B5F1-590FCBE64C3F}"/>
    <dgm:cxn modelId="{ADAFFC30-6C6E-494B-A87B-9AFAD8799ABF}" srcId="{AD160DA3-0515-47E5-9321-68999787BA59}" destId="{7B1749BA-61D9-4E90-932D-474453D37C94}" srcOrd="1" destOrd="0" parTransId="{CB4340C2-2EBA-422E-9C8D-0757747E3A9E}" sibTransId="{75EBAF46-E6ED-4F01-BB55-E167627A7CE6}"/>
    <dgm:cxn modelId="{3F58537F-1CD9-4895-9A0A-728FA2F22E7D}" type="presOf" srcId="{7B8F258C-068C-4263-A6AA-0DA8D767F518}" destId="{62FFCFD4-3E56-4A1F-AB6B-C17333A144BD}" srcOrd="0" destOrd="0" presId="urn:microsoft.com/office/officeart/2008/layout/VerticalCurvedList"/>
    <dgm:cxn modelId="{FA6DFC2D-9BCA-4505-8867-C4DCF6EB1036}" type="presOf" srcId="{6207F463-BB76-4252-B5F1-590FCBE64C3F}" destId="{DC846400-F19B-4A13-90ED-204865F4C590}" srcOrd="0" destOrd="0" presId="urn:microsoft.com/office/officeart/2008/layout/VerticalCurvedList"/>
    <dgm:cxn modelId="{6C9D2045-AA8F-47C9-BE6D-C7D4C6E7850E}" srcId="{AD160DA3-0515-47E5-9321-68999787BA59}" destId="{97293191-B5E4-4730-A812-ED5DF70AD018}" srcOrd="2" destOrd="0" parTransId="{3EADC19E-36FF-471B-B763-602735AA9AB4}" sibTransId="{1593DFD2-1BE1-4AB8-BAF1-C550E08AD39A}"/>
    <dgm:cxn modelId="{9D20F5B4-5078-46B6-9055-4CB9927E32FA}" type="presParOf" srcId="{4E346B72-7B27-4F64-9171-F207685903BF}" destId="{2AAE2EC3-8ECA-4F5C-A9F7-DDB872823A01}" srcOrd="0" destOrd="0" presId="urn:microsoft.com/office/officeart/2008/layout/VerticalCurvedList"/>
    <dgm:cxn modelId="{B086A28C-81B4-408B-AEAA-B24A5B0FCD8F}" type="presParOf" srcId="{2AAE2EC3-8ECA-4F5C-A9F7-DDB872823A01}" destId="{44F9BBBC-AC18-418D-9BF2-6543B17C61CD}" srcOrd="0" destOrd="0" presId="urn:microsoft.com/office/officeart/2008/layout/VerticalCurvedList"/>
    <dgm:cxn modelId="{3B8AEFEA-517C-4CE5-8139-D0DB8D9F1CD1}" type="presParOf" srcId="{44F9BBBC-AC18-418D-9BF2-6543B17C61CD}" destId="{A1CDBC2C-4BE3-4A4C-9648-B37CB0921D8B}" srcOrd="0" destOrd="0" presId="urn:microsoft.com/office/officeart/2008/layout/VerticalCurvedList"/>
    <dgm:cxn modelId="{858F26C1-BEB5-4069-90A8-15058E1C50C9}" type="presParOf" srcId="{44F9BBBC-AC18-418D-9BF2-6543B17C61CD}" destId="{DC846400-F19B-4A13-90ED-204865F4C590}" srcOrd="1" destOrd="0" presId="urn:microsoft.com/office/officeart/2008/layout/VerticalCurvedList"/>
    <dgm:cxn modelId="{C158C4C1-7567-4919-BCE9-B2F7AEC86C3E}" type="presParOf" srcId="{44F9BBBC-AC18-418D-9BF2-6543B17C61CD}" destId="{893B7C4A-1FE5-4853-B866-3F26001A7A32}" srcOrd="2" destOrd="0" presId="urn:microsoft.com/office/officeart/2008/layout/VerticalCurvedList"/>
    <dgm:cxn modelId="{3A8D6261-7128-44F7-B1F8-4F8004A88EC7}" type="presParOf" srcId="{44F9BBBC-AC18-418D-9BF2-6543B17C61CD}" destId="{DE0DFDD1-A8C1-49DE-952D-BB443405B8AC}" srcOrd="3" destOrd="0" presId="urn:microsoft.com/office/officeart/2008/layout/VerticalCurvedList"/>
    <dgm:cxn modelId="{93AFC8E5-1E3A-46C1-B553-33A1834BEF5E}" type="presParOf" srcId="{2AAE2EC3-8ECA-4F5C-A9F7-DDB872823A01}" destId="{62FFCFD4-3E56-4A1F-AB6B-C17333A144BD}" srcOrd="1" destOrd="0" presId="urn:microsoft.com/office/officeart/2008/layout/VerticalCurvedList"/>
    <dgm:cxn modelId="{23DDD3AF-4C04-4CA9-9AAB-E82F8982141D}" type="presParOf" srcId="{2AAE2EC3-8ECA-4F5C-A9F7-DDB872823A01}" destId="{CE73AE87-851B-41B9-8DA0-4070A50ACC3D}" srcOrd="2" destOrd="0" presId="urn:microsoft.com/office/officeart/2008/layout/VerticalCurvedList"/>
    <dgm:cxn modelId="{075F5312-88F0-419C-84EF-FE340979D5B6}" type="presParOf" srcId="{CE73AE87-851B-41B9-8DA0-4070A50ACC3D}" destId="{0E62EF36-1759-4FB8-BE86-5DFE39A1B000}" srcOrd="0" destOrd="0" presId="urn:microsoft.com/office/officeart/2008/layout/VerticalCurvedList"/>
    <dgm:cxn modelId="{4DB5F11C-9284-4545-8D72-D1F67FA5E8E7}" type="presParOf" srcId="{2AAE2EC3-8ECA-4F5C-A9F7-DDB872823A01}" destId="{38401298-CC57-4D32-8B6C-61033E22DE9F}" srcOrd="3" destOrd="0" presId="urn:microsoft.com/office/officeart/2008/layout/VerticalCurvedList"/>
    <dgm:cxn modelId="{770457E5-3989-46F6-82EE-4A10114CF9F3}" type="presParOf" srcId="{2AAE2EC3-8ECA-4F5C-A9F7-DDB872823A01}" destId="{4C0013EA-34FC-42EE-A86B-BEF6136F167D}" srcOrd="4" destOrd="0" presId="urn:microsoft.com/office/officeart/2008/layout/VerticalCurvedList"/>
    <dgm:cxn modelId="{9B826814-29CE-4EAC-A3A4-BD3790234ABE}" type="presParOf" srcId="{4C0013EA-34FC-42EE-A86B-BEF6136F167D}" destId="{D18170C5-AB21-4828-983F-ADB34FF0D62D}" srcOrd="0" destOrd="0" presId="urn:microsoft.com/office/officeart/2008/layout/VerticalCurvedList"/>
    <dgm:cxn modelId="{E721A652-D800-426D-990E-CAF356CB9709}" type="presParOf" srcId="{2AAE2EC3-8ECA-4F5C-A9F7-DDB872823A01}" destId="{DEB679E8-5562-4AEF-B3FE-098942FBC010}" srcOrd="5" destOrd="0" presId="urn:microsoft.com/office/officeart/2008/layout/VerticalCurvedList"/>
    <dgm:cxn modelId="{29025259-3D1A-4B23-871A-9EDD2AFA0E5F}" type="presParOf" srcId="{2AAE2EC3-8ECA-4F5C-A9F7-DDB872823A01}" destId="{3DBD1107-5C11-4E49-9D27-74D5205B1A2A}" srcOrd="6" destOrd="0" presId="urn:microsoft.com/office/officeart/2008/layout/VerticalCurvedList"/>
    <dgm:cxn modelId="{7660FE4A-E60C-419F-A92B-B5C4C5D04E08}" type="presParOf" srcId="{3DBD1107-5C11-4E49-9D27-74D5205B1A2A}" destId="{FE22A8C2-8EF0-4570-8A0A-EA3E9A7A5D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63F8766-D274-524A-976F-B54C2A501633}" type="doc">
      <dgm:prSet loTypeId="urn:microsoft.com/office/officeart/2008/layout/LinedList" loCatId="" qsTypeId="urn:microsoft.com/office/officeart/2005/8/quickstyle/simple3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761F22B2-664C-0D4C-A535-D5EE6505D566}">
      <dgm:prSet custT="1"/>
      <dgm:spPr/>
      <dgm:t>
        <a:bodyPr/>
        <a:lstStyle/>
        <a:p>
          <a:pPr rtl="0"/>
          <a:r>
            <a:rPr lang="es-PA" sz="2200" b="1" dirty="0" smtClean="0"/>
            <a:t>El Marco General debe incluir como mínimo:</a:t>
          </a:r>
          <a:endParaRPr lang="es-PA" sz="2200" dirty="0"/>
        </a:p>
      </dgm:t>
    </dgm:pt>
    <dgm:pt modelId="{D4CC74F2-EB35-A949-B8F7-67570FC49899}" type="parTrans" cxnId="{C2836884-163E-214E-8B0D-55D241C34206}">
      <dgm:prSet/>
      <dgm:spPr/>
      <dgm:t>
        <a:bodyPr/>
        <a:lstStyle/>
        <a:p>
          <a:endParaRPr lang="en-US"/>
        </a:p>
      </dgm:t>
    </dgm:pt>
    <dgm:pt modelId="{5D0B8172-4A21-0140-9403-5F6417FD2C7F}" type="sibTrans" cxnId="{C2836884-163E-214E-8B0D-55D241C34206}">
      <dgm:prSet/>
      <dgm:spPr/>
      <dgm:t>
        <a:bodyPr/>
        <a:lstStyle/>
        <a:p>
          <a:endParaRPr lang="en-US"/>
        </a:p>
      </dgm:t>
    </dgm:pt>
    <dgm:pt modelId="{58C92C7C-7C66-9945-AD20-41DA1DBFE095}">
      <dgm:prSet/>
      <dgm:spPr/>
      <dgm:t>
        <a:bodyPr/>
        <a:lstStyle/>
        <a:p>
          <a:pPr algn="just" rtl="0"/>
          <a:r>
            <a:rPr lang="es-PA" dirty="0" smtClean="0"/>
            <a:t>La documentación formal que  describa  sus  principios  básicos  y  explique las técnicas utilizadas para cuantificar el riesgo de mercado.</a:t>
          </a:r>
          <a:endParaRPr lang="es-PA" dirty="0"/>
        </a:p>
      </dgm:t>
    </dgm:pt>
    <dgm:pt modelId="{EFBFCE15-F46C-B745-BC13-4D5FB99227D1}" type="parTrans" cxnId="{0DD23740-D01B-224D-A4A8-DC09095A0532}">
      <dgm:prSet/>
      <dgm:spPr/>
      <dgm:t>
        <a:bodyPr/>
        <a:lstStyle/>
        <a:p>
          <a:endParaRPr lang="en-US"/>
        </a:p>
      </dgm:t>
    </dgm:pt>
    <dgm:pt modelId="{35092B52-4C86-7B48-8BEE-447F55C9F900}" type="sibTrans" cxnId="{0DD23740-D01B-224D-A4A8-DC09095A0532}">
      <dgm:prSet/>
      <dgm:spPr/>
      <dgm:t>
        <a:bodyPr/>
        <a:lstStyle/>
        <a:p>
          <a:endParaRPr lang="en-US"/>
        </a:p>
      </dgm:t>
    </dgm:pt>
    <dgm:pt modelId="{A40D4AD8-1634-184E-BADB-6AEED95CD326}">
      <dgm:prSet/>
      <dgm:spPr/>
      <dgm:t>
        <a:bodyPr/>
        <a:lstStyle/>
        <a:p>
          <a:pPr algn="just" rtl="0"/>
          <a:r>
            <a:rPr lang="es-PA" dirty="0" smtClean="0"/>
            <a:t>Las  políticas  y  procedimientos  deben  establecer  criterios  claramente  definidos para determinar las posiciones a incluir y excluir de la cartera de negociación, así como la metodología de valuación utilizada, ajustes de valuación y validación independiente.</a:t>
          </a:r>
          <a:endParaRPr lang="es-PA" dirty="0"/>
        </a:p>
      </dgm:t>
    </dgm:pt>
    <dgm:pt modelId="{B8D3B967-84D0-C749-93CA-71248C7A1F23}" type="parTrans" cxnId="{3E6A025C-06E5-A849-AFF2-F04AD9BA0DE9}">
      <dgm:prSet/>
      <dgm:spPr/>
      <dgm:t>
        <a:bodyPr/>
        <a:lstStyle/>
        <a:p>
          <a:endParaRPr lang="en-US"/>
        </a:p>
      </dgm:t>
    </dgm:pt>
    <dgm:pt modelId="{A7698ED9-EA97-B141-A820-8B8ECDAB2DF8}" type="sibTrans" cxnId="{3E6A025C-06E5-A849-AFF2-F04AD9BA0DE9}">
      <dgm:prSet/>
      <dgm:spPr/>
      <dgm:t>
        <a:bodyPr/>
        <a:lstStyle/>
        <a:p>
          <a:endParaRPr lang="en-US"/>
        </a:p>
      </dgm:t>
    </dgm:pt>
    <dgm:pt modelId="{F36829A1-B84E-9044-97C6-3019F3061D22}" type="pres">
      <dgm:prSet presAssocID="{C63F8766-D274-524A-976F-B54C2A50163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7281E94-99DF-534B-8AC7-D5595E84BA0A}" type="pres">
      <dgm:prSet presAssocID="{761F22B2-664C-0D4C-A535-D5EE6505D566}" presName="thickLine" presStyleLbl="alignNode1" presStyleIdx="0" presStyleCnt="1"/>
      <dgm:spPr/>
    </dgm:pt>
    <dgm:pt modelId="{D6F7A417-DFDC-C94C-B54D-2F4CF52EDA4B}" type="pres">
      <dgm:prSet presAssocID="{761F22B2-664C-0D4C-A535-D5EE6505D566}" presName="horz1" presStyleCnt="0"/>
      <dgm:spPr/>
    </dgm:pt>
    <dgm:pt modelId="{A4EB9A8C-7DDC-8C42-9AEF-EF8FEA1E0A7E}" type="pres">
      <dgm:prSet presAssocID="{761F22B2-664C-0D4C-A535-D5EE6505D566}" presName="tx1" presStyleLbl="revTx" presStyleIdx="0" presStyleCnt="3"/>
      <dgm:spPr/>
      <dgm:t>
        <a:bodyPr/>
        <a:lstStyle/>
        <a:p>
          <a:endParaRPr lang="en-US"/>
        </a:p>
      </dgm:t>
    </dgm:pt>
    <dgm:pt modelId="{86C43A2F-8698-3C47-A326-6F86518548CD}" type="pres">
      <dgm:prSet presAssocID="{761F22B2-664C-0D4C-A535-D5EE6505D566}" presName="vert1" presStyleCnt="0"/>
      <dgm:spPr/>
    </dgm:pt>
    <dgm:pt modelId="{9263FE71-0674-F140-BC49-9EAF04A73153}" type="pres">
      <dgm:prSet presAssocID="{58C92C7C-7C66-9945-AD20-41DA1DBFE095}" presName="vertSpace2a" presStyleCnt="0"/>
      <dgm:spPr/>
    </dgm:pt>
    <dgm:pt modelId="{5A76E6CF-3A4E-6B4E-9217-2A8DD40F1EE6}" type="pres">
      <dgm:prSet presAssocID="{58C92C7C-7C66-9945-AD20-41DA1DBFE095}" presName="horz2" presStyleCnt="0"/>
      <dgm:spPr/>
    </dgm:pt>
    <dgm:pt modelId="{2CFC73E7-94C0-A642-BA00-7CC4B19D13CC}" type="pres">
      <dgm:prSet presAssocID="{58C92C7C-7C66-9945-AD20-41DA1DBFE095}" presName="horzSpace2" presStyleCnt="0"/>
      <dgm:spPr/>
    </dgm:pt>
    <dgm:pt modelId="{8B013E63-7793-1145-9E15-1BC2DD1F9602}" type="pres">
      <dgm:prSet presAssocID="{58C92C7C-7C66-9945-AD20-41DA1DBFE095}" presName="tx2" presStyleLbl="revTx" presStyleIdx="1" presStyleCnt="3"/>
      <dgm:spPr/>
      <dgm:t>
        <a:bodyPr/>
        <a:lstStyle/>
        <a:p>
          <a:endParaRPr lang="en-US"/>
        </a:p>
      </dgm:t>
    </dgm:pt>
    <dgm:pt modelId="{11D0CFD6-24FA-2548-872D-CD6E2E12CCD7}" type="pres">
      <dgm:prSet presAssocID="{58C92C7C-7C66-9945-AD20-41DA1DBFE095}" presName="vert2" presStyleCnt="0"/>
      <dgm:spPr/>
    </dgm:pt>
    <dgm:pt modelId="{133ED684-15F9-254D-9B78-34CC1515508B}" type="pres">
      <dgm:prSet presAssocID="{58C92C7C-7C66-9945-AD20-41DA1DBFE095}" presName="thinLine2b" presStyleLbl="callout" presStyleIdx="0" presStyleCnt="2"/>
      <dgm:spPr/>
    </dgm:pt>
    <dgm:pt modelId="{4FD34860-7B4B-3247-9608-D33958023621}" type="pres">
      <dgm:prSet presAssocID="{58C92C7C-7C66-9945-AD20-41DA1DBFE095}" presName="vertSpace2b" presStyleCnt="0"/>
      <dgm:spPr/>
    </dgm:pt>
    <dgm:pt modelId="{99750833-F297-9745-9BCD-54B777481FCC}" type="pres">
      <dgm:prSet presAssocID="{A40D4AD8-1634-184E-BADB-6AEED95CD326}" presName="horz2" presStyleCnt="0"/>
      <dgm:spPr/>
    </dgm:pt>
    <dgm:pt modelId="{305B93DA-E944-364A-80A5-94C1E7BD95E3}" type="pres">
      <dgm:prSet presAssocID="{A40D4AD8-1634-184E-BADB-6AEED95CD326}" presName="horzSpace2" presStyleCnt="0"/>
      <dgm:spPr/>
    </dgm:pt>
    <dgm:pt modelId="{CF7782A9-1059-3D49-872C-9F52BF610F75}" type="pres">
      <dgm:prSet presAssocID="{A40D4AD8-1634-184E-BADB-6AEED95CD326}" presName="tx2" presStyleLbl="revTx" presStyleIdx="2" presStyleCnt="3"/>
      <dgm:spPr/>
      <dgm:t>
        <a:bodyPr/>
        <a:lstStyle/>
        <a:p>
          <a:endParaRPr lang="en-US"/>
        </a:p>
      </dgm:t>
    </dgm:pt>
    <dgm:pt modelId="{622694FD-9F8D-A047-98DF-AEC3239B936A}" type="pres">
      <dgm:prSet presAssocID="{A40D4AD8-1634-184E-BADB-6AEED95CD326}" presName="vert2" presStyleCnt="0"/>
      <dgm:spPr/>
    </dgm:pt>
    <dgm:pt modelId="{3888E58D-AE2D-1346-B12C-F7D1384ECA90}" type="pres">
      <dgm:prSet presAssocID="{A40D4AD8-1634-184E-BADB-6AEED95CD326}" presName="thinLine2b" presStyleLbl="callout" presStyleIdx="1" presStyleCnt="2"/>
      <dgm:spPr/>
    </dgm:pt>
    <dgm:pt modelId="{784AF0B9-BD17-9449-BFBC-54CBF81E9CD6}" type="pres">
      <dgm:prSet presAssocID="{A40D4AD8-1634-184E-BADB-6AEED95CD326}" presName="vertSpace2b" presStyleCnt="0"/>
      <dgm:spPr/>
    </dgm:pt>
  </dgm:ptLst>
  <dgm:cxnLst>
    <dgm:cxn modelId="{2A9BFADA-B654-E64B-A0A2-40E0F209AC0F}" type="presOf" srcId="{58C92C7C-7C66-9945-AD20-41DA1DBFE095}" destId="{8B013E63-7793-1145-9E15-1BC2DD1F9602}" srcOrd="0" destOrd="0" presId="urn:microsoft.com/office/officeart/2008/layout/LinedList"/>
    <dgm:cxn modelId="{0DD23740-D01B-224D-A4A8-DC09095A0532}" srcId="{761F22B2-664C-0D4C-A535-D5EE6505D566}" destId="{58C92C7C-7C66-9945-AD20-41DA1DBFE095}" srcOrd="0" destOrd="0" parTransId="{EFBFCE15-F46C-B745-BC13-4D5FB99227D1}" sibTransId="{35092B52-4C86-7B48-8BEE-447F55C9F900}"/>
    <dgm:cxn modelId="{48855C98-5142-EF4F-9D2F-8267F1FD1FE9}" type="presOf" srcId="{761F22B2-664C-0D4C-A535-D5EE6505D566}" destId="{A4EB9A8C-7DDC-8C42-9AEF-EF8FEA1E0A7E}" srcOrd="0" destOrd="0" presId="urn:microsoft.com/office/officeart/2008/layout/LinedList"/>
    <dgm:cxn modelId="{C2836884-163E-214E-8B0D-55D241C34206}" srcId="{C63F8766-D274-524A-976F-B54C2A501633}" destId="{761F22B2-664C-0D4C-A535-D5EE6505D566}" srcOrd="0" destOrd="0" parTransId="{D4CC74F2-EB35-A949-B8F7-67570FC49899}" sibTransId="{5D0B8172-4A21-0140-9403-5F6417FD2C7F}"/>
    <dgm:cxn modelId="{3E6A025C-06E5-A849-AFF2-F04AD9BA0DE9}" srcId="{761F22B2-664C-0D4C-A535-D5EE6505D566}" destId="{A40D4AD8-1634-184E-BADB-6AEED95CD326}" srcOrd="1" destOrd="0" parTransId="{B8D3B967-84D0-C749-93CA-71248C7A1F23}" sibTransId="{A7698ED9-EA97-B141-A820-8B8ECDAB2DF8}"/>
    <dgm:cxn modelId="{2268B192-D2EB-7143-8A69-02D20290F8B8}" type="presOf" srcId="{A40D4AD8-1634-184E-BADB-6AEED95CD326}" destId="{CF7782A9-1059-3D49-872C-9F52BF610F75}" srcOrd="0" destOrd="0" presId="urn:microsoft.com/office/officeart/2008/layout/LinedList"/>
    <dgm:cxn modelId="{5DB2D8C7-822E-9B40-AED6-179B20B88F31}" type="presOf" srcId="{C63F8766-D274-524A-976F-B54C2A501633}" destId="{F36829A1-B84E-9044-97C6-3019F3061D22}" srcOrd="0" destOrd="0" presId="urn:microsoft.com/office/officeart/2008/layout/LinedList"/>
    <dgm:cxn modelId="{8CC82F90-7E1D-CC4E-ACF0-D8306B8D478D}" type="presParOf" srcId="{F36829A1-B84E-9044-97C6-3019F3061D22}" destId="{47281E94-99DF-534B-8AC7-D5595E84BA0A}" srcOrd="0" destOrd="0" presId="urn:microsoft.com/office/officeart/2008/layout/LinedList"/>
    <dgm:cxn modelId="{7C442AA4-AD71-1E4F-BFD5-E891C45C9BB1}" type="presParOf" srcId="{F36829A1-B84E-9044-97C6-3019F3061D22}" destId="{D6F7A417-DFDC-C94C-B54D-2F4CF52EDA4B}" srcOrd="1" destOrd="0" presId="urn:microsoft.com/office/officeart/2008/layout/LinedList"/>
    <dgm:cxn modelId="{DAC857D8-FA82-6444-8B61-4C888465E471}" type="presParOf" srcId="{D6F7A417-DFDC-C94C-B54D-2F4CF52EDA4B}" destId="{A4EB9A8C-7DDC-8C42-9AEF-EF8FEA1E0A7E}" srcOrd="0" destOrd="0" presId="urn:microsoft.com/office/officeart/2008/layout/LinedList"/>
    <dgm:cxn modelId="{96FD3DFC-616D-1B49-9EBC-D103D81DDCE5}" type="presParOf" srcId="{D6F7A417-DFDC-C94C-B54D-2F4CF52EDA4B}" destId="{86C43A2F-8698-3C47-A326-6F86518548CD}" srcOrd="1" destOrd="0" presId="urn:microsoft.com/office/officeart/2008/layout/LinedList"/>
    <dgm:cxn modelId="{AD40F9BE-B84F-E849-A73C-712441FE1AE7}" type="presParOf" srcId="{86C43A2F-8698-3C47-A326-6F86518548CD}" destId="{9263FE71-0674-F140-BC49-9EAF04A73153}" srcOrd="0" destOrd="0" presId="urn:microsoft.com/office/officeart/2008/layout/LinedList"/>
    <dgm:cxn modelId="{3AD7E96F-7494-A041-9B65-2217150B7B3B}" type="presParOf" srcId="{86C43A2F-8698-3C47-A326-6F86518548CD}" destId="{5A76E6CF-3A4E-6B4E-9217-2A8DD40F1EE6}" srcOrd="1" destOrd="0" presId="urn:microsoft.com/office/officeart/2008/layout/LinedList"/>
    <dgm:cxn modelId="{1D9ED040-F8E1-9B4C-81F0-A00603CA6812}" type="presParOf" srcId="{5A76E6CF-3A4E-6B4E-9217-2A8DD40F1EE6}" destId="{2CFC73E7-94C0-A642-BA00-7CC4B19D13CC}" srcOrd="0" destOrd="0" presId="urn:microsoft.com/office/officeart/2008/layout/LinedList"/>
    <dgm:cxn modelId="{495A46C2-D560-5F4C-9D12-7D7B5F9CA597}" type="presParOf" srcId="{5A76E6CF-3A4E-6B4E-9217-2A8DD40F1EE6}" destId="{8B013E63-7793-1145-9E15-1BC2DD1F9602}" srcOrd="1" destOrd="0" presId="urn:microsoft.com/office/officeart/2008/layout/LinedList"/>
    <dgm:cxn modelId="{F473CC07-99FB-724B-96FA-F09D19F29069}" type="presParOf" srcId="{5A76E6CF-3A4E-6B4E-9217-2A8DD40F1EE6}" destId="{11D0CFD6-24FA-2548-872D-CD6E2E12CCD7}" srcOrd="2" destOrd="0" presId="urn:microsoft.com/office/officeart/2008/layout/LinedList"/>
    <dgm:cxn modelId="{E5F3D4AC-652C-B548-A325-78212A8E5661}" type="presParOf" srcId="{86C43A2F-8698-3C47-A326-6F86518548CD}" destId="{133ED684-15F9-254D-9B78-34CC1515508B}" srcOrd="2" destOrd="0" presId="urn:microsoft.com/office/officeart/2008/layout/LinedList"/>
    <dgm:cxn modelId="{273C9E1F-8374-894F-97EC-462666EA7B85}" type="presParOf" srcId="{86C43A2F-8698-3C47-A326-6F86518548CD}" destId="{4FD34860-7B4B-3247-9608-D33958023621}" srcOrd="3" destOrd="0" presId="urn:microsoft.com/office/officeart/2008/layout/LinedList"/>
    <dgm:cxn modelId="{EE1D1FC1-E052-1544-A305-982549A250E7}" type="presParOf" srcId="{86C43A2F-8698-3C47-A326-6F86518548CD}" destId="{99750833-F297-9745-9BCD-54B777481FCC}" srcOrd="4" destOrd="0" presId="urn:microsoft.com/office/officeart/2008/layout/LinedList"/>
    <dgm:cxn modelId="{CD646B6A-7DA0-6E48-A699-D42616DE94F7}" type="presParOf" srcId="{99750833-F297-9745-9BCD-54B777481FCC}" destId="{305B93DA-E944-364A-80A5-94C1E7BD95E3}" srcOrd="0" destOrd="0" presId="urn:microsoft.com/office/officeart/2008/layout/LinedList"/>
    <dgm:cxn modelId="{A1EE728D-3AE4-C74B-89C4-3DBB53ABB046}" type="presParOf" srcId="{99750833-F297-9745-9BCD-54B777481FCC}" destId="{CF7782A9-1059-3D49-872C-9F52BF610F75}" srcOrd="1" destOrd="0" presId="urn:microsoft.com/office/officeart/2008/layout/LinedList"/>
    <dgm:cxn modelId="{6709145C-DFBF-5443-84BF-3B7AD22D11FB}" type="presParOf" srcId="{99750833-F297-9745-9BCD-54B777481FCC}" destId="{622694FD-9F8D-A047-98DF-AEC3239B936A}" srcOrd="2" destOrd="0" presId="urn:microsoft.com/office/officeart/2008/layout/LinedList"/>
    <dgm:cxn modelId="{42671A8C-62B4-D749-8B57-408543DC7AFB}" type="presParOf" srcId="{86C43A2F-8698-3C47-A326-6F86518548CD}" destId="{3888E58D-AE2D-1346-B12C-F7D1384ECA90}" srcOrd="5" destOrd="0" presId="urn:microsoft.com/office/officeart/2008/layout/LinedList"/>
    <dgm:cxn modelId="{47081A9F-F0E8-A04B-9820-ED440579D879}" type="presParOf" srcId="{86C43A2F-8698-3C47-A326-6F86518548CD}" destId="{784AF0B9-BD17-9449-BFBC-54CBF81E9CD6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0264C06-C580-FF49-AC7B-93AE417A8046}" type="doc">
      <dgm:prSet loTypeId="urn:microsoft.com/office/officeart/2005/8/layout/hList1" loCatId="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AF7049E-FB3E-434C-A126-6A21B47A35CB}">
      <dgm:prSet custT="1"/>
      <dgm:spPr/>
      <dgm:t>
        <a:bodyPr/>
        <a:lstStyle/>
        <a:p>
          <a:pPr algn="l" rtl="0"/>
          <a:r>
            <a:rPr lang="es-PA" sz="1800" b="1" dirty="0" smtClean="0"/>
            <a:t>Las políticas y procedimientos deben ser aprobadas por la Junta Directiva y deben:</a:t>
          </a:r>
          <a:endParaRPr lang="es-PA" sz="1800" dirty="0"/>
        </a:p>
      </dgm:t>
    </dgm:pt>
    <dgm:pt modelId="{2E9E0840-B63E-0545-B5D2-DB5669B7BFE4}" type="parTrans" cxnId="{922FB020-093D-064F-AA6E-B2D9D544E420}">
      <dgm:prSet/>
      <dgm:spPr/>
      <dgm:t>
        <a:bodyPr/>
        <a:lstStyle/>
        <a:p>
          <a:endParaRPr lang="en-US"/>
        </a:p>
      </dgm:t>
    </dgm:pt>
    <dgm:pt modelId="{00464F79-92C3-FC4E-B4B8-54456E1E3A1D}" type="sibTrans" cxnId="{922FB020-093D-064F-AA6E-B2D9D544E420}">
      <dgm:prSet/>
      <dgm:spPr/>
      <dgm:t>
        <a:bodyPr/>
        <a:lstStyle/>
        <a:p>
          <a:endParaRPr lang="en-US"/>
        </a:p>
      </dgm:t>
    </dgm:pt>
    <dgm:pt modelId="{894B9497-70BA-F24F-8180-56439ACB486B}">
      <dgm:prSet custT="1"/>
      <dgm:spPr/>
      <dgm:t>
        <a:bodyPr/>
        <a:lstStyle/>
        <a:p>
          <a:pPr rtl="0"/>
          <a:r>
            <a:rPr lang="es-PA" sz="2600" dirty="0" smtClean="0"/>
            <a:t>Identificación de los riesgos de mercado.</a:t>
          </a:r>
          <a:endParaRPr lang="es-PA" sz="2600" dirty="0"/>
        </a:p>
      </dgm:t>
    </dgm:pt>
    <dgm:pt modelId="{F07C80B2-EFB6-B24B-A4DA-0B693A0A26AF}" type="parTrans" cxnId="{AE4540B7-A363-0542-8D6A-3D71506D03AD}">
      <dgm:prSet/>
      <dgm:spPr/>
      <dgm:t>
        <a:bodyPr/>
        <a:lstStyle/>
        <a:p>
          <a:endParaRPr lang="en-US"/>
        </a:p>
      </dgm:t>
    </dgm:pt>
    <dgm:pt modelId="{3AA9809C-EE9C-984E-B0DD-4164581FF32C}" type="sibTrans" cxnId="{AE4540B7-A363-0542-8D6A-3D71506D03AD}">
      <dgm:prSet/>
      <dgm:spPr/>
      <dgm:t>
        <a:bodyPr/>
        <a:lstStyle/>
        <a:p>
          <a:endParaRPr lang="en-US"/>
        </a:p>
      </dgm:t>
    </dgm:pt>
    <dgm:pt modelId="{DB872820-29E2-414D-A6E9-F6D72E13CBA8}">
      <dgm:prSet custT="1"/>
      <dgm:spPr/>
      <dgm:t>
        <a:bodyPr/>
        <a:lstStyle/>
        <a:p>
          <a:pPr rtl="0"/>
          <a:r>
            <a:rPr lang="es-PA" sz="2600" dirty="0" smtClean="0"/>
            <a:t>Cuantificación de la exposición al riesgo.</a:t>
          </a:r>
          <a:endParaRPr lang="es-PA" sz="2600" dirty="0"/>
        </a:p>
      </dgm:t>
    </dgm:pt>
    <dgm:pt modelId="{929D1390-92A5-314A-BD03-B7FE86D9B06A}" type="parTrans" cxnId="{D6D8A39F-2189-A046-8068-CA05732A2541}">
      <dgm:prSet/>
      <dgm:spPr/>
      <dgm:t>
        <a:bodyPr/>
        <a:lstStyle/>
        <a:p>
          <a:endParaRPr lang="en-US"/>
        </a:p>
      </dgm:t>
    </dgm:pt>
    <dgm:pt modelId="{A8CED5A6-2036-384C-AC1C-F559D333A274}" type="sibTrans" cxnId="{D6D8A39F-2189-A046-8068-CA05732A2541}">
      <dgm:prSet/>
      <dgm:spPr/>
      <dgm:t>
        <a:bodyPr/>
        <a:lstStyle/>
        <a:p>
          <a:endParaRPr lang="en-US"/>
        </a:p>
      </dgm:t>
    </dgm:pt>
    <dgm:pt modelId="{660ACB31-1CA1-8C43-B337-E5716368678D}">
      <dgm:prSet custT="1"/>
      <dgm:spPr/>
      <dgm:t>
        <a:bodyPr/>
        <a:lstStyle/>
        <a:p>
          <a:pPr rtl="0"/>
          <a:r>
            <a:rPr lang="es-PA" sz="2600" dirty="0" smtClean="0"/>
            <a:t>Estructura de límites.</a:t>
          </a:r>
          <a:endParaRPr lang="es-PA" sz="2600" dirty="0"/>
        </a:p>
      </dgm:t>
    </dgm:pt>
    <dgm:pt modelId="{9CD614F0-C5E0-464F-9DE3-4309F5371E8D}" type="parTrans" cxnId="{B9B068D5-DF47-114B-ABC5-C1C0016DF5ED}">
      <dgm:prSet/>
      <dgm:spPr/>
      <dgm:t>
        <a:bodyPr/>
        <a:lstStyle/>
        <a:p>
          <a:endParaRPr lang="en-US"/>
        </a:p>
      </dgm:t>
    </dgm:pt>
    <dgm:pt modelId="{77F0E48F-5DBE-6B45-A3CB-166802B8F8DF}" type="sibTrans" cxnId="{B9B068D5-DF47-114B-ABC5-C1C0016DF5ED}">
      <dgm:prSet/>
      <dgm:spPr/>
      <dgm:t>
        <a:bodyPr/>
        <a:lstStyle/>
        <a:p>
          <a:endParaRPr lang="en-US"/>
        </a:p>
      </dgm:t>
    </dgm:pt>
    <dgm:pt modelId="{954B8EBF-1640-DC48-BACE-9DA41F63C3ED}">
      <dgm:prSet custT="1"/>
      <dgm:spPr/>
      <dgm:t>
        <a:bodyPr/>
        <a:lstStyle/>
        <a:p>
          <a:pPr rtl="0"/>
          <a:r>
            <a:rPr lang="es-PA" sz="2600" dirty="0" smtClean="0"/>
            <a:t>Niveles de riesgo de mercado asumidos. </a:t>
          </a:r>
          <a:endParaRPr lang="es-PA" sz="2600" dirty="0"/>
        </a:p>
      </dgm:t>
    </dgm:pt>
    <dgm:pt modelId="{24F13D47-A219-4E49-9E75-51B7039AF3A3}" type="parTrans" cxnId="{B31FF5A5-1112-B54D-8F55-CA1F5DAB296A}">
      <dgm:prSet/>
      <dgm:spPr/>
      <dgm:t>
        <a:bodyPr/>
        <a:lstStyle/>
        <a:p>
          <a:endParaRPr lang="en-US"/>
        </a:p>
      </dgm:t>
    </dgm:pt>
    <dgm:pt modelId="{5FD3207C-9813-184F-999A-06284DA94401}" type="sibTrans" cxnId="{B31FF5A5-1112-B54D-8F55-CA1F5DAB296A}">
      <dgm:prSet/>
      <dgm:spPr/>
      <dgm:t>
        <a:bodyPr/>
        <a:lstStyle/>
        <a:p>
          <a:endParaRPr lang="en-US"/>
        </a:p>
      </dgm:t>
    </dgm:pt>
    <dgm:pt modelId="{4ACFEC83-1F71-BF48-A0DD-06997958F81F}" type="pres">
      <dgm:prSet presAssocID="{40264C06-C580-FF49-AC7B-93AE417A80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62BDDF-0CEE-5A4B-BDB2-B80DB1B054D9}" type="pres">
      <dgm:prSet presAssocID="{CAF7049E-FB3E-434C-A126-6A21B47A35CB}" presName="composite" presStyleCnt="0"/>
      <dgm:spPr/>
    </dgm:pt>
    <dgm:pt modelId="{345E997D-F5F3-5345-9694-33D7ABE23281}" type="pres">
      <dgm:prSet presAssocID="{CAF7049E-FB3E-434C-A126-6A21B47A35CB}" presName="parTx" presStyleLbl="alignNode1" presStyleIdx="0" presStyleCnt="1" custScaleY="93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BF34E-F25C-3B4C-AC8E-3E45033A6136}" type="pres">
      <dgm:prSet presAssocID="{CAF7049E-FB3E-434C-A126-6A21B47A35CB}" presName="desTx" presStyleLbl="alignAccFollowNode1" presStyleIdx="0" presStyleCnt="1" custScaleY="100041" custLinFactNeighborY="-1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D8A39F-2189-A046-8068-CA05732A2541}" srcId="{CAF7049E-FB3E-434C-A126-6A21B47A35CB}" destId="{DB872820-29E2-414D-A6E9-F6D72E13CBA8}" srcOrd="1" destOrd="0" parTransId="{929D1390-92A5-314A-BD03-B7FE86D9B06A}" sibTransId="{A8CED5A6-2036-384C-AC1C-F559D333A274}"/>
    <dgm:cxn modelId="{EDC194B3-2536-E04D-91FC-922DD95C2898}" type="presOf" srcId="{954B8EBF-1640-DC48-BACE-9DA41F63C3ED}" destId="{75CBF34E-F25C-3B4C-AC8E-3E45033A6136}" srcOrd="0" destOrd="3" presId="urn:microsoft.com/office/officeart/2005/8/layout/hList1"/>
    <dgm:cxn modelId="{5FB532A3-11C8-D34F-8765-21092342200D}" type="presOf" srcId="{DB872820-29E2-414D-A6E9-F6D72E13CBA8}" destId="{75CBF34E-F25C-3B4C-AC8E-3E45033A6136}" srcOrd="0" destOrd="1" presId="urn:microsoft.com/office/officeart/2005/8/layout/hList1"/>
    <dgm:cxn modelId="{B31FF5A5-1112-B54D-8F55-CA1F5DAB296A}" srcId="{CAF7049E-FB3E-434C-A126-6A21B47A35CB}" destId="{954B8EBF-1640-DC48-BACE-9DA41F63C3ED}" srcOrd="3" destOrd="0" parTransId="{24F13D47-A219-4E49-9E75-51B7039AF3A3}" sibTransId="{5FD3207C-9813-184F-999A-06284DA94401}"/>
    <dgm:cxn modelId="{6A725D5F-7EC7-4A4D-9727-70C9A9CC0E24}" type="presOf" srcId="{894B9497-70BA-F24F-8180-56439ACB486B}" destId="{75CBF34E-F25C-3B4C-AC8E-3E45033A6136}" srcOrd="0" destOrd="0" presId="urn:microsoft.com/office/officeart/2005/8/layout/hList1"/>
    <dgm:cxn modelId="{B9B068D5-DF47-114B-ABC5-C1C0016DF5ED}" srcId="{CAF7049E-FB3E-434C-A126-6A21B47A35CB}" destId="{660ACB31-1CA1-8C43-B337-E5716368678D}" srcOrd="2" destOrd="0" parTransId="{9CD614F0-C5E0-464F-9DE3-4309F5371E8D}" sibTransId="{77F0E48F-5DBE-6B45-A3CB-166802B8F8DF}"/>
    <dgm:cxn modelId="{AE4540B7-A363-0542-8D6A-3D71506D03AD}" srcId="{CAF7049E-FB3E-434C-A126-6A21B47A35CB}" destId="{894B9497-70BA-F24F-8180-56439ACB486B}" srcOrd="0" destOrd="0" parTransId="{F07C80B2-EFB6-B24B-A4DA-0B693A0A26AF}" sibTransId="{3AA9809C-EE9C-984E-B0DD-4164581FF32C}"/>
    <dgm:cxn modelId="{D5A63CB3-432B-E044-B231-BD69340D462A}" type="presOf" srcId="{40264C06-C580-FF49-AC7B-93AE417A8046}" destId="{4ACFEC83-1F71-BF48-A0DD-06997958F81F}" srcOrd="0" destOrd="0" presId="urn:microsoft.com/office/officeart/2005/8/layout/hList1"/>
    <dgm:cxn modelId="{FF050F25-6788-4D4F-B16B-6ED3FF37C7A0}" type="presOf" srcId="{660ACB31-1CA1-8C43-B337-E5716368678D}" destId="{75CBF34E-F25C-3B4C-AC8E-3E45033A6136}" srcOrd="0" destOrd="2" presId="urn:microsoft.com/office/officeart/2005/8/layout/hList1"/>
    <dgm:cxn modelId="{922FB020-093D-064F-AA6E-B2D9D544E420}" srcId="{40264C06-C580-FF49-AC7B-93AE417A8046}" destId="{CAF7049E-FB3E-434C-A126-6A21B47A35CB}" srcOrd="0" destOrd="0" parTransId="{2E9E0840-B63E-0545-B5D2-DB5669B7BFE4}" sibTransId="{00464F79-92C3-FC4E-B4B8-54456E1E3A1D}"/>
    <dgm:cxn modelId="{C2944151-C6A0-1742-8B91-2BB9A02CAFC7}" type="presOf" srcId="{CAF7049E-FB3E-434C-A126-6A21B47A35CB}" destId="{345E997D-F5F3-5345-9694-33D7ABE23281}" srcOrd="0" destOrd="0" presId="urn:microsoft.com/office/officeart/2005/8/layout/hList1"/>
    <dgm:cxn modelId="{4E1A634A-167B-E647-B91C-089D3F228A68}" type="presParOf" srcId="{4ACFEC83-1F71-BF48-A0DD-06997958F81F}" destId="{D462BDDF-0CEE-5A4B-BDB2-B80DB1B054D9}" srcOrd="0" destOrd="0" presId="urn:microsoft.com/office/officeart/2005/8/layout/hList1"/>
    <dgm:cxn modelId="{00477C13-30EA-8D4A-8782-435C0D6665B0}" type="presParOf" srcId="{D462BDDF-0CEE-5A4B-BDB2-B80DB1B054D9}" destId="{345E997D-F5F3-5345-9694-33D7ABE23281}" srcOrd="0" destOrd="0" presId="urn:microsoft.com/office/officeart/2005/8/layout/hList1"/>
    <dgm:cxn modelId="{D5709A3E-8AAE-274D-A04A-5DB05BF4A38B}" type="presParOf" srcId="{D462BDDF-0CEE-5A4B-BDB2-B80DB1B054D9}" destId="{75CBF34E-F25C-3B4C-AC8E-3E45033A613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925D264-0190-4ED5-BA6F-6FAE3E6EAB1E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s-PA"/>
        </a:p>
      </dgm:t>
    </dgm:pt>
    <dgm:pt modelId="{59EA6070-6075-4943-B32B-47E59DB80057}">
      <dgm:prSet phldrT="[Text]" custT="1"/>
      <dgm:spPr/>
      <dgm:t>
        <a:bodyPr/>
        <a:lstStyle/>
        <a:p>
          <a:r>
            <a:rPr lang="es-PA" sz="1800" dirty="0" smtClean="0"/>
            <a:t>Definir los recursos adecuados en términos de personal capacitado, procesos, sistemas de información y todo el ambiente necesario para la gestión del riesgo operativo.</a:t>
          </a:r>
          <a:endParaRPr lang="es-PA" sz="1800" dirty="0"/>
        </a:p>
      </dgm:t>
    </dgm:pt>
    <dgm:pt modelId="{D7D52C3C-4BFC-4568-B695-CBBBB2C31E77}" type="parTrans" cxnId="{88379E15-E431-4DA1-949B-DA88E5B424F4}">
      <dgm:prSet/>
      <dgm:spPr/>
      <dgm:t>
        <a:bodyPr/>
        <a:lstStyle/>
        <a:p>
          <a:endParaRPr lang="es-PA"/>
        </a:p>
      </dgm:t>
    </dgm:pt>
    <dgm:pt modelId="{3BED097E-F532-48D0-BB75-1EC4632D20B3}" type="sibTrans" cxnId="{88379E15-E431-4DA1-949B-DA88E5B424F4}">
      <dgm:prSet/>
      <dgm:spPr/>
      <dgm:t>
        <a:bodyPr/>
        <a:lstStyle/>
        <a:p>
          <a:endParaRPr lang="es-PA"/>
        </a:p>
      </dgm:t>
    </dgm:pt>
    <dgm:pt modelId="{EA4667A4-F734-435B-B34F-C89CE2432E31}">
      <dgm:prSet phldrT="[Text]" custT="1"/>
      <dgm:spPr/>
      <dgm:t>
        <a:bodyPr/>
        <a:lstStyle/>
        <a:p>
          <a:r>
            <a:rPr lang="es-PA" sz="1800" dirty="0" smtClean="0"/>
            <a:t>Incluir el establecimiento de una metodología que permita llevar a cabo la identificación, medición, mitigación, monitoreo y control e información del riesgo operativo.</a:t>
          </a:r>
          <a:endParaRPr lang="es-PA" sz="1800" dirty="0"/>
        </a:p>
      </dgm:t>
    </dgm:pt>
    <dgm:pt modelId="{125F9D2B-57C9-4813-90C8-D9CE40F87649}" type="parTrans" cxnId="{D2ABC55D-745C-420E-83A6-6F461CCBF20E}">
      <dgm:prSet/>
      <dgm:spPr/>
      <dgm:t>
        <a:bodyPr/>
        <a:lstStyle/>
        <a:p>
          <a:endParaRPr lang="es-PA"/>
        </a:p>
      </dgm:t>
    </dgm:pt>
    <dgm:pt modelId="{DFC53FF6-7657-4CD0-9583-0974B1C76877}" type="sibTrans" cxnId="{D2ABC55D-745C-420E-83A6-6F461CCBF20E}">
      <dgm:prSet/>
      <dgm:spPr/>
      <dgm:t>
        <a:bodyPr/>
        <a:lstStyle/>
        <a:p>
          <a:endParaRPr lang="es-PA"/>
        </a:p>
      </dgm:t>
    </dgm:pt>
    <dgm:pt modelId="{1FB0F620-9D36-4A42-8D01-D819E33C0E4B}" type="pres">
      <dgm:prSet presAssocID="{7925D264-0190-4ED5-BA6F-6FAE3E6EAB1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A"/>
        </a:p>
      </dgm:t>
    </dgm:pt>
    <dgm:pt modelId="{8B17EA1B-E7F1-4FEE-98E6-F7EDE0E6DCCD}" type="pres">
      <dgm:prSet presAssocID="{7925D264-0190-4ED5-BA6F-6FAE3E6EAB1E}" presName="Name1" presStyleCnt="0"/>
      <dgm:spPr/>
      <dgm:t>
        <a:bodyPr/>
        <a:lstStyle/>
        <a:p>
          <a:endParaRPr lang="en-US"/>
        </a:p>
      </dgm:t>
    </dgm:pt>
    <dgm:pt modelId="{C51BC20E-692D-4DF9-A3B7-FAD534B91C4C}" type="pres">
      <dgm:prSet presAssocID="{7925D264-0190-4ED5-BA6F-6FAE3E6EAB1E}" presName="cycle" presStyleCnt="0"/>
      <dgm:spPr/>
      <dgm:t>
        <a:bodyPr/>
        <a:lstStyle/>
        <a:p>
          <a:endParaRPr lang="en-US"/>
        </a:p>
      </dgm:t>
    </dgm:pt>
    <dgm:pt modelId="{921D8D04-78AD-4606-8A1F-E9F7B1F519FF}" type="pres">
      <dgm:prSet presAssocID="{7925D264-0190-4ED5-BA6F-6FAE3E6EAB1E}" presName="srcNode" presStyleLbl="node1" presStyleIdx="0" presStyleCnt="2"/>
      <dgm:spPr/>
      <dgm:t>
        <a:bodyPr/>
        <a:lstStyle/>
        <a:p>
          <a:endParaRPr lang="en-US"/>
        </a:p>
      </dgm:t>
    </dgm:pt>
    <dgm:pt modelId="{40F84749-1AB1-4B9D-9492-3D95FD1637E9}" type="pres">
      <dgm:prSet presAssocID="{7925D264-0190-4ED5-BA6F-6FAE3E6EAB1E}" presName="conn" presStyleLbl="parChTrans1D2" presStyleIdx="0" presStyleCnt="1"/>
      <dgm:spPr/>
      <dgm:t>
        <a:bodyPr/>
        <a:lstStyle/>
        <a:p>
          <a:endParaRPr lang="es-PA"/>
        </a:p>
      </dgm:t>
    </dgm:pt>
    <dgm:pt modelId="{2EB80AA2-30A5-4903-9AD1-00AEAC435163}" type="pres">
      <dgm:prSet presAssocID="{7925D264-0190-4ED5-BA6F-6FAE3E6EAB1E}" presName="extraNode" presStyleLbl="node1" presStyleIdx="0" presStyleCnt="2"/>
      <dgm:spPr/>
      <dgm:t>
        <a:bodyPr/>
        <a:lstStyle/>
        <a:p>
          <a:endParaRPr lang="en-US"/>
        </a:p>
      </dgm:t>
    </dgm:pt>
    <dgm:pt modelId="{8A55CBCA-3C6C-4F93-9991-23E7F7C023F5}" type="pres">
      <dgm:prSet presAssocID="{7925D264-0190-4ED5-BA6F-6FAE3E6EAB1E}" presName="dstNode" presStyleLbl="node1" presStyleIdx="0" presStyleCnt="2"/>
      <dgm:spPr/>
      <dgm:t>
        <a:bodyPr/>
        <a:lstStyle/>
        <a:p>
          <a:endParaRPr lang="en-US"/>
        </a:p>
      </dgm:t>
    </dgm:pt>
    <dgm:pt modelId="{294E105F-DA9E-44CB-A471-96038BD381F0}" type="pres">
      <dgm:prSet presAssocID="{59EA6070-6075-4943-B32B-47E59DB80057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BA333339-CC0C-4E40-A708-A38BF0D2C642}" type="pres">
      <dgm:prSet presAssocID="{59EA6070-6075-4943-B32B-47E59DB80057}" presName="accent_1" presStyleCnt="0"/>
      <dgm:spPr/>
      <dgm:t>
        <a:bodyPr/>
        <a:lstStyle/>
        <a:p>
          <a:endParaRPr lang="en-US"/>
        </a:p>
      </dgm:t>
    </dgm:pt>
    <dgm:pt modelId="{98B05969-DF6E-4509-B0D0-8D3211956501}" type="pres">
      <dgm:prSet presAssocID="{59EA6070-6075-4943-B32B-47E59DB80057}" presName="accentRepeatNode" presStyleLbl="solidFgAcc1" presStyleIdx="0" presStyleCnt="2"/>
      <dgm:spPr/>
      <dgm:t>
        <a:bodyPr/>
        <a:lstStyle/>
        <a:p>
          <a:endParaRPr lang="en-US"/>
        </a:p>
      </dgm:t>
    </dgm:pt>
    <dgm:pt modelId="{586D7500-D16F-4985-B1FA-DB35E96C634D}" type="pres">
      <dgm:prSet presAssocID="{EA4667A4-F734-435B-B34F-C89CE2432E31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36BD553-FEFA-4A2B-ACAD-7C49AEF96685}" type="pres">
      <dgm:prSet presAssocID="{EA4667A4-F734-435B-B34F-C89CE2432E31}" presName="accent_2" presStyleCnt="0"/>
      <dgm:spPr/>
      <dgm:t>
        <a:bodyPr/>
        <a:lstStyle/>
        <a:p>
          <a:endParaRPr lang="en-US"/>
        </a:p>
      </dgm:t>
    </dgm:pt>
    <dgm:pt modelId="{739A6FDF-34A7-4713-A510-2B9986C31ED3}" type="pres">
      <dgm:prSet presAssocID="{EA4667A4-F734-435B-B34F-C89CE2432E31}" presName="accentRepeatNode" presStyleLbl="solidFgAcc1" presStyleIdx="1" presStyleCnt="2"/>
      <dgm:spPr/>
      <dgm:t>
        <a:bodyPr/>
        <a:lstStyle/>
        <a:p>
          <a:endParaRPr lang="en-US"/>
        </a:p>
      </dgm:t>
    </dgm:pt>
  </dgm:ptLst>
  <dgm:cxnLst>
    <dgm:cxn modelId="{41F5F477-E640-408B-AF49-6AA20248D1E6}" type="presOf" srcId="{7925D264-0190-4ED5-BA6F-6FAE3E6EAB1E}" destId="{1FB0F620-9D36-4A42-8D01-D819E33C0E4B}" srcOrd="0" destOrd="0" presId="urn:microsoft.com/office/officeart/2008/layout/VerticalCurvedList"/>
    <dgm:cxn modelId="{822690E1-5BCF-4583-BBE2-17C09FA2B256}" type="presOf" srcId="{59EA6070-6075-4943-B32B-47E59DB80057}" destId="{294E105F-DA9E-44CB-A471-96038BD381F0}" srcOrd="0" destOrd="0" presId="urn:microsoft.com/office/officeart/2008/layout/VerticalCurvedList"/>
    <dgm:cxn modelId="{D2ABC55D-745C-420E-83A6-6F461CCBF20E}" srcId="{7925D264-0190-4ED5-BA6F-6FAE3E6EAB1E}" destId="{EA4667A4-F734-435B-B34F-C89CE2432E31}" srcOrd="1" destOrd="0" parTransId="{125F9D2B-57C9-4813-90C8-D9CE40F87649}" sibTransId="{DFC53FF6-7657-4CD0-9583-0974B1C76877}"/>
    <dgm:cxn modelId="{DBBAAB88-F25B-46B0-8868-9D9EE7D40FCA}" type="presOf" srcId="{3BED097E-F532-48D0-BB75-1EC4632D20B3}" destId="{40F84749-1AB1-4B9D-9492-3D95FD1637E9}" srcOrd="0" destOrd="0" presId="urn:microsoft.com/office/officeart/2008/layout/VerticalCurvedList"/>
    <dgm:cxn modelId="{C4B0EBB7-1A74-44CA-90A6-B8C05A61738E}" type="presOf" srcId="{EA4667A4-F734-435B-B34F-C89CE2432E31}" destId="{586D7500-D16F-4985-B1FA-DB35E96C634D}" srcOrd="0" destOrd="0" presId="urn:microsoft.com/office/officeart/2008/layout/VerticalCurvedList"/>
    <dgm:cxn modelId="{88379E15-E431-4DA1-949B-DA88E5B424F4}" srcId="{7925D264-0190-4ED5-BA6F-6FAE3E6EAB1E}" destId="{59EA6070-6075-4943-B32B-47E59DB80057}" srcOrd="0" destOrd="0" parTransId="{D7D52C3C-4BFC-4568-B695-CBBBB2C31E77}" sibTransId="{3BED097E-F532-48D0-BB75-1EC4632D20B3}"/>
    <dgm:cxn modelId="{4CAD9A72-BCE1-46BB-BDFF-9F4AB949F0BD}" type="presParOf" srcId="{1FB0F620-9D36-4A42-8D01-D819E33C0E4B}" destId="{8B17EA1B-E7F1-4FEE-98E6-F7EDE0E6DCCD}" srcOrd="0" destOrd="0" presId="urn:microsoft.com/office/officeart/2008/layout/VerticalCurvedList"/>
    <dgm:cxn modelId="{83159BC9-C925-4C80-A338-63B386FDDB09}" type="presParOf" srcId="{8B17EA1B-E7F1-4FEE-98E6-F7EDE0E6DCCD}" destId="{C51BC20E-692D-4DF9-A3B7-FAD534B91C4C}" srcOrd="0" destOrd="0" presId="urn:microsoft.com/office/officeart/2008/layout/VerticalCurvedList"/>
    <dgm:cxn modelId="{40AF5188-FBDD-43CA-A9C6-056AE991B5C1}" type="presParOf" srcId="{C51BC20E-692D-4DF9-A3B7-FAD534B91C4C}" destId="{921D8D04-78AD-4606-8A1F-E9F7B1F519FF}" srcOrd="0" destOrd="0" presId="urn:microsoft.com/office/officeart/2008/layout/VerticalCurvedList"/>
    <dgm:cxn modelId="{E4CA29C4-82F9-47A0-B0AF-4B2395AE6ED4}" type="presParOf" srcId="{C51BC20E-692D-4DF9-A3B7-FAD534B91C4C}" destId="{40F84749-1AB1-4B9D-9492-3D95FD1637E9}" srcOrd="1" destOrd="0" presId="urn:microsoft.com/office/officeart/2008/layout/VerticalCurvedList"/>
    <dgm:cxn modelId="{ED949496-B8ED-46E6-AD55-25CFE3E8B2F7}" type="presParOf" srcId="{C51BC20E-692D-4DF9-A3B7-FAD534B91C4C}" destId="{2EB80AA2-30A5-4903-9AD1-00AEAC435163}" srcOrd="2" destOrd="0" presId="urn:microsoft.com/office/officeart/2008/layout/VerticalCurvedList"/>
    <dgm:cxn modelId="{00CD64DD-619B-4FBB-80E4-24028117DDC6}" type="presParOf" srcId="{C51BC20E-692D-4DF9-A3B7-FAD534B91C4C}" destId="{8A55CBCA-3C6C-4F93-9991-23E7F7C023F5}" srcOrd="3" destOrd="0" presId="urn:microsoft.com/office/officeart/2008/layout/VerticalCurvedList"/>
    <dgm:cxn modelId="{A65A7148-D8A9-4F7C-99D1-C60E1163900B}" type="presParOf" srcId="{8B17EA1B-E7F1-4FEE-98E6-F7EDE0E6DCCD}" destId="{294E105F-DA9E-44CB-A471-96038BD381F0}" srcOrd="1" destOrd="0" presId="urn:microsoft.com/office/officeart/2008/layout/VerticalCurvedList"/>
    <dgm:cxn modelId="{53FE35ED-D518-4842-8833-8A4CF326CD31}" type="presParOf" srcId="{8B17EA1B-E7F1-4FEE-98E6-F7EDE0E6DCCD}" destId="{BA333339-CC0C-4E40-A708-A38BF0D2C642}" srcOrd="2" destOrd="0" presId="urn:microsoft.com/office/officeart/2008/layout/VerticalCurvedList"/>
    <dgm:cxn modelId="{5AC586E5-FE17-4599-9196-F6527E0B994C}" type="presParOf" srcId="{BA333339-CC0C-4E40-A708-A38BF0D2C642}" destId="{98B05969-DF6E-4509-B0D0-8D3211956501}" srcOrd="0" destOrd="0" presId="urn:microsoft.com/office/officeart/2008/layout/VerticalCurvedList"/>
    <dgm:cxn modelId="{39978D5B-5209-4FEA-A50B-1400F91E9AC8}" type="presParOf" srcId="{8B17EA1B-E7F1-4FEE-98E6-F7EDE0E6DCCD}" destId="{586D7500-D16F-4985-B1FA-DB35E96C634D}" srcOrd="3" destOrd="0" presId="urn:microsoft.com/office/officeart/2008/layout/VerticalCurvedList"/>
    <dgm:cxn modelId="{B0A10B3D-2B8C-4C0D-9362-24CDC541ECF2}" type="presParOf" srcId="{8B17EA1B-E7F1-4FEE-98E6-F7EDE0E6DCCD}" destId="{536BD553-FEFA-4A2B-ACAD-7C49AEF96685}" srcOrd="4" destOrd="0" presId="urn:microsoft.com/office/officeart/2008/layout/VerticalCurvedList"/>
    <dgm:cxn modelId="{D5D97752-D09A-4B15-BFEB-D1466DE24040}" type="presParOf" srcId="{536BD553-FEFA-4A2B-ACAD-7C49AEF96685}" destId="{739A6FDF-34A7-4713-A510-2B9986C31E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FB848CD-A9C3-824A-862B-E37BA726CF0D}" type="doc">
      <dgm:prSet loTypeId="urn:microsoft.com/office/officeart/2005/8/layout/pyramid2" loCatId="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77C6B7A-D498-FB43-A059-54813803A28C}">
      <dgm:prSet/>
      <dgm:spPr/>
      <dgm:t>
        <a:bodyPr/>
        <a:lstStyle/>
        <a:p>
          <a:pPr rtl="0"/>
          <a:r>
            <a:rPr lang="es-PA" dirty="0" smtClean="0"/>
            <a:t>Ser implementada en todas las áreas del Banco.</a:t>
          </a:r>
          <a:endParaRPr lang="es-PA" dirty="0"/>
        </a:p>
      </dgm:t>
    </dgm:pt>
    <dgm:pt modelId="{A3D7540B-1073-FB44-BA21-86FF9E8A5BF8}" type="parTrans" cxnId="{1AFEC466-4384-6E46-A936-F75F652BDB5B}">
      <dgm:prSet/>
      <dgm:spPr/>
      <dgm:t>
        <a:bodyPr/>
        <a:lstStyle/>
        <a:p>
          <a:endParaRPr lang="en-US"/>
        </a:p>
      </dgm:t>
    </dgm:pt>
    <dgm:pt modelId="{B9D3ABCE-A6CE-3848-88B5-D8FED1A16D7F}" type="sibTrans" cxnId="{1AFEC466-4384-6E46-A936-F75F652BDB5B}">
      <dgm:prSet/>
      <dgm:spPr/>
      <dgm:t>
        <a:bodyPr/>
        <a:lstStyle/>
        <a:p>
          <a:endParaRPr lang="en-US"/>
        </a:p>
      </dgm:t>
    </dgm:pt>
    <dgm:pt modelId="{0C70CA6B-492A-2746-9364-024BE401FF54}">
      <dgm:prSet/>
      <dgm:spPr/>
      <dgm:t>
        <a:bodyPr/>
        <a:lstStyle/>
        <a:p>
          <a:pPr rtl="0"/>
          <a:r>
            <a:rPr lang="es-PA" dirty="0" smtClean="0"/>
            <a:t>Estar integrada a todos los procesos de gestión de riesgos de la institución.</a:t>
          </a:r>
          <a:endParaRPr lang="es-PA" dirty="0"/>
        </a:p>
      </dgm:t>
    </dgm:pt>
    <dgm:pt modelId="{FEB2367F-10A8-3B4A-B06E-655293FD0463}" type="parTrans" cxnId="{BD58CC03-D543-E04D-A13D-FE56C04070B0}">
      <dgm:prSet/>
      <dgm:spPr/>
      <dgm:t>
        <a:bodyPr/>
        <a:lstStyle/>
        <a:p>
          <a:endParaRPr lang="en-US"/>
        </a:p>
      </dgm:t>
    </dgm:pt>
    <dgm:pt modelId="{9635902B-8F34-DA48-9D73-A5E64722930B}" type="sibTrans" cxnId="{BD58CC03-D543-E04D-A13D-FE56C04070B0}">
      <dgm:prSet/>
      <dgm:spPr/>
      <dgm:t>
        <a:bodyPr/>
        <a:lstStyle/>
        <a:p>
          <a:endParaRPr lang="en-US"/>
        </a:p>
      </dgm:t>
    </dgm:pt>
    <dgm:pt modelId="{E3013D5E-F6CA-4541-810F-26D27143E387}">
      <dgm:prSet/>
      <dgm:spPr/>
      <dgm:t>
        <a:bodyPr/>
        <a:lstStyle/>
        <a:p>
          <a:pPr rtl="0"/>
          <a:r>
            <a:rPr lang="es-PA" dirty="0" smtClean="0"/>
            <a:t>Establecer procedimientos que aseguren su cumplimiento.</a:t>
          </a:r>
          <a:endParaRPr lang="es-PA" dirty="0"/>
        </a:p>
      </dgm:t>
    </dgm:pt>
    <dgm:pt modelId="{1C52F304-CCBD-9040-A5C3-FD1EDBFDE220}" type="parTrans" cxnId="{9AD9094A-E533-564A-AD56-DA126D67E7EE}">
      <dgm:prSet/>
      <dgm:spPr/>
      <dgm:t>
        <a:bodyPr/>
        <a:lstStyle/>
        <a:p>
          <a:endParaRPr lang="en-US"/>
        </a:p>
      </dgm:t>
    </dgm:pt>
    <dgm:pt modelId="{7A6F3715-AC1D-2E46-B042-FEB905CBC065}" type="sibTrans" cxnId="{9AD9094A-E533-564A-AD56-DA126D67E7EE}">
      <dgm:prSet/>
      <dgm:spPr/>
      <dgm:t>
        <a:bodyPr/>
        <a:lstStyle/>
        <a:p>
          <a:endParaRPr lang="en-US"/>
        </a:p>
      </dgm:t>
    </dgm:pt>
    <dgm:pt modelId="{FC200AD3-ECF5-D247-904E-65F1E9C0E33A}">
      <dgm:prSet/>
      <dgm:spPr/>
      <dgm:t>
        <a:bodyPr/>
        <a:lstStyle/>
        <a:p>
          <a:pPr rtl="0"/>
          <a:r>
            <a:rPr lang="es-PA" dirty="0" smtClean="0"/>
            <a:t>Estar debidamente documentada.</a:t>
          </a:r>
          <a:endParaRPr lang="es-PA" dirty="0"/>
        </a:p>
      </dgm:t>
    </dgm:pt>
    <dgm:pt modelId="{16B57C56-EA94-684B-B631-97E7178D82D6}" type="sibTrans" cxnId="{7353DC58-F763-9D4A-BF32-174FE4D58C93}">
      <dgm:prSet/>
      <dgm:spPr/>
      <dgm:t>
        <a:bodyPr/>
        <a:lstStyle/>
        <a:p>
          <a:endParaRPr lang="en-US"/>
        </a:p>
      </dgm:t>
    </dgm:pt>
    <dgm:pt modelId="{E5BEA63E-F4E9-A94C-A94B-21BC44680BE7}" type="parTrans" cxnId="{7353DC58-F763-9D4A-BF32-174FE4D58C93}">
      <dgm:prSet/>
      <dgm:spPr/>
      <dgm:t>
        <a:bodyPr/>
        <a:lstStyle/>
        <a:p>
          <a:endParaRPr lang="en-US"/>
        </a:p>
      </dgm:t>
    </dgm:pt>
    <dgm:pt modelId="{76D30C41-B2AE-E74A-807F-39BE49E9550E}">
      <dgm:prSet custT="1"/>
      <dgm:spPr/>
      <dgm:t>
        <a:bodyPr/>
        <a:lstStyle/>
        <a:p>
          <a:pPr rtl="0"/>
          <a:r>
            <a:rPr lang="es-PA" sz="1800" b="1" dirty="0" smtClean="0"/>
            <a:t>La metodología debe:</a:t>
          </a:r>
          <a:endParaRPr lang="en-US" sz="1800" b="1" dirty="0"/>
        </a:p>
      </dgm:t>
    </dgm:pt>
    <dgm:pt modelId="{6CEAA711-1890-8447-A694-86B0049219C5}" type="parTrans" cxnId="{15081C86-16E0-634C-AFC1-15D5308CF415}">
      <dgm:prSet/>
      <dgm:spPr/>
      <dgm:t>
        <a:bodyPr/>
        <a:lstStyle/>
        <a:p>
          <a:endParaRPr lang="en-US"/>
        </a:p>
      </dgm:t>
    </dgm:pt>
    <dgm:pt modelId="{7A1C1390-C95E-7E48-A757-5F98EB10607C}" type="sibTrans" cxnId="{15081C86-16E0-634C-AFC1-15D5308CF415}">
      <dgm:prSet/>
      <dgm:spPr/>
      <dgm:t>
        <a:bodyPr/>
        <a:lstStyle/>
        <a:p>
          <a:endParaRPr lang="en-US"/>
        </a:p>
      </dgm:t>
    </dgm:pt>
    <dgm:pt modelId="{FEB68CF4-B5C0-0A4B-BC1A-BF887CA8081C}" type="pres">
      <dgm:prSet presAssocID="{6FB848CD-A9C3-824A-862B-E37BA726CF0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524F62F-A5D7-1242-844E-CBEF85B5233A}" type="pres">
      <dgm:prSet presAssocID="{6FB848CD-A9C3-824A-862B-E37BA726CF0D}" presName="pyramid" presStyleLbl="node1" presStyleIdx="0" presStyleCnt="1"/>
      <dgm:spPr/>
    </dgm:pt>
    <dgm:pt modelId="{3657E48C-BD0F-584F-B4CF-1607B21E5D51}" type="pres">
      <dgm:prSet presAssocID="{6FB848CD-A9C3-824A-862B-E37BA726CF0D}" presName="theList" presStyleCnt="0"/>
      <dgm:spPr/>
    </dgm:pt>
    <dgm:pt modelId="{915F6EBA-0084-C94A-AC61-5958D630BCFF}" type="pres">
      <dgm:prSet presAssocID="{76D30C41-B2AE-E74A-807F-39BE49E9550E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1939C-CADB-9849-A177-85190E75E930}" type="pres">
      <dgm:prSet presAssocID="{76D30C41-B2AE-E74A-807F-39BE49E9550E}" presName="aSpace" presStyleCnt="0"/>
      <dgm:spPr/>
    </dgm:pt>
    <dgm:pt modelId="{76056A8A-0404-CE47-857E-291449CDBF1E}" type="pres">
      <dgm:prSet presAssocID="{FC200AD3-ECF5-D247-904E-65F1E9C0E33A}" presName="aNode" presStyleLbl="fgAcc1" presStyleIdx="1" presStyleCnt="5" custScaleX="113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49398-2517-7C47-BFCA-0DF5AA440465}" type="pres">
      <dgm:prSet presAssocID="{FC200AD3-ECF5-D247-904E-65F1E9C0E33A}" presName="aSpace" presStyleCnt="0"/>
      <dgm:spPr/>
    </dgm:pt>
    <dgm:pt modelId="{49D9C83E-A7FE-6D45-A283-3FD3BCD5DA00}" type="pres">
      <dgm:prSet presAssocID="{A77C6B7A-D498-FB43-A059-54813803A28C}" presName="aNode" presStyleLbl="fgAcc1" presStyleIdx="2" presStyleCnt="5" custScaleX="136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CD4EC-5C19-524F-8F46-86E9D0B64A78}" type="pres">
      <dgm:prSet presAssocID="{A77C6B7A-D498-FB43-A059-54813803A28C}" presName="aSpace" presStyleCnt="0"/>
      <dgm:spPr/>
    </dgm:pt>
    <dgm:pt modelId="{9BC52923-7026-7243-A089-BA56D90FCDC4}" type="pres">
      <dgm:prSet presAssocID="{0C70CA6B-492A-2746-9364-024BE401FF54}" presName="aNode" presStyleLbl="fgAcc1" presStyleIdx="3" presStyleCnt="5" custScaleX="165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2876A-F5DD-2348-BFD1-279B230CF144}" type="pres">
      <dgm:prSet presAssocID="{0C70CA6B-492A-2746-9364-024BE401FF54}" presName="aSpace" presStyleCnt="0"/>
      <dgm:spPr/>
    </dgm:pt>
    <dgm:pt modelId="{E62F7965-431C-AC4D-950B-B9A4F492C196}" type="pres">
      <dgm:prSet presAssocID="{E3013D5E-F6CA-4541-810F-26D27143E387}" presName="aNode" presStyleLbl="fgAcc1" presStyleIdx="4" presStyleCnt="5" custScaleX="202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6A926-2CEA-4E4F-961E-C5B0ED782A46}" type="pres">
      <dgm:prSet presAssocID="{E3013D5E-F6CA-4541-810F-26D27143E387}" presName="aSpace" presStyleCnt="0"/>
      <dgm:spPr/>
    </dgm:pt>
  </dgm:ptLst>
  <dgm:cxnLst>
    <dgm:cxn modelId="{0BCC2C5B-9F7B-8C4B-BE74-2ABFECFB83DC}" type="presOf" srcId="{E3013D5E-F6CA-4541-810F-26D27143E387}" destId="{E62F7965-431C-AC4D-950B-B9A4F492C196}" srcOrd="0" destOrd="0" presId="urn:microsoft.com/office/officeart/2005/8/layout/pyramid2"/>
    <dgm:cxn modelId="{62592AA9-F3E2-1448-9A3E-7D7B7849B8C2}" type="presOf" srcId="{76D30C41-B2AE-E74A-807F-39BE49E9550E}" destId="{915F6EBA-0084-C94A-AC61-5958D630BCFF}" srcOrd="0" destOrd="0" presId="urn:microsoft.com/office/officeart/2005/8/layout/pyramid2"/>
    <dgm:cxn modelId="{1AFEC466-4384-6E46-A936-F75F652BDB5B}" srcId="{6FB848CD-A9C3-824A-862B-E37BA726CF0D}" destId="{A77C6B7A-D498-FB43-A059-54813803A28C}" srcOrd="2" destOrd="0" parTransId="{A3D7540B-1073-FB44-BA21-86FF9E8A5BF8}" sibTransId="{B9D3ABCE-A6CE-3848-88B5-D8FED1A16D7F}"/>
    <dgm:cxn modelId="{6FF46EB3-7A9A-7F4C-84EF-850145D6BDD4}" type="presOf" srcId="{A77C6B7A-D498-FB43-A059-54813803A28C}" destId="{49D9C83E-A7FE-6D45-A283-3FD3BCD5DA00}" srcOrd="0" destOrd="0" presId="urn:microsoft.com/office/officeart/2005/8/layout/pyramid2"/>
    <dgm:cxn modelId="{7353DC58-F763-9D4A-BF32-174FE4D58C93}" srcId="{6FB848CD-A9C3-824A-862B-E37BA726CF0D}" destId="{FC200AD3-ECF5-D247-904E-65F1E9C0E33A}" srcOrd="1" destOrd="0" parTransId="{E5BEA63E-F4E9-A94C-A94B-21BC44680BE7}" sibTransId="{16B57C56-EA94-684B-B631-97E7178D82D6}"/>
    <dgm:cxn modelId="{7E314066-6617-4544-9A28-6E6836D1AFCD}" type="presOf" srcId="{0C70CA6B-492A-2746-9364-024BE401FF54}" destId="{9BC52923-7026-7243-A089-BA56D90FCDC4}" srcOrd="0" destOrd="0" presId="urn:microsoft.com/office/officeart/2005/8/layout/pyramid2"/>
    <dgm:cxn modelId="{BD58CC03-D543-E04D-A13D-FE56C04070B0}" srcId="{6FB848CD-A9C3-824A-862B-E37BA726CF0D}" destId="{0C70CA6B-492A-2746-9364-024BE401FF54}" srcOrd="3" destOrd="0" parTransId="{FEB2367F-10A8-3B4A-B06E-655293FD0463}" sibTransId="{9635902B-8F34-DA48-9D73-A5E64722930B}"/>
    <dgm:cxn modelId="{15081C86-16E0-634C-AFC1-15D5308CF415}" srcId="{6FB848CD-A9C3-824A-862B-E37BA726CF0D}" destId="{76D30C41-B2AE-E74A-807F-39BE49E9550E}" srcOrd="0" destOrd="0" parTransId="{6CEAA711-1890-8447-A694-86B0049219C5}" sibTransId="{7A1C1390-C95E-7E48-A757-5F98EB10607C}"/>
    <dgm:cxn modelId="{0082FF95-9CE2-094A-A8D1-E986F548BF6F}" type="presOf" srcId="{FC200AD3-ECF5-D247-904E-65F1E9C0E33A}" destId="{76056A8A-0404-CE47-857E-291449CDBF1E}" srcOrd="0" destOrd="0" presId="urn:microsoft.com/office/officeart/2005/8/layout/pyramid2"/>
    <dgm:cxn modelId="{06C2DDAF-1E78-2D4F-BFE5-B1D19C796D94}" type="presOf" srcId="{6FB848CD-A9C3-824A-862B-E37BA726CF0D}" destId="{FEB68CF4-B5C0-0A4B-BC1A-BF887CA8081C}" srcOrd="0" destOrd="0" presId="urn:microsoft.com/office/officeart/2005/8/layout/pyramid2"/>
    <dgm:cxn modelId="{9AD9094A-E533-564A-AD56-DA126D67E7EE}" srcId="{6FB848CD-A9C3-824A-862B-E37BA726CF0D}" destId="{E3013D5E-F6CA-4541-810F-26D27143E387}" srcOrd="4" destOrd="0" parTransId="{1C52F304-CCBD-9040-A5C3-FD1EDBFDE220}" sibTransId="{7A6F3715-AC1D-2E46-B042-FEB905CBC065}"/>
    <dgm:cxn modelId="{2A3DF1B6-2E9D-6A41-A629-4F12C8E1507B}" type="presParOf" srcId="{FEB68CF4-B5C0-0A4B-BC1A-BF887CA8081C}" destId="{F524F62F-A5D7-1242-844E-CBEF85B5233A}" srcOrd="0" destOrd="0" presId="urn:microsoft.com/office/officeart/2005/8/layout/pyramid2"/>
    <dgm:cxn modelId="{1F08D11C-FFF1-7F42-BD4C-6000C5951C23}" type="presParOf" srcId="{FEB68CF4-B5C0-0A4B-BC1A-BF887CA8081C}" destId="{3657E48C-BD0F-584F-B4CF-1607B21E5D51}" srcOrd="1" destOrd="0" presId="urn:microsoft.com/office/officeart/2005/8/layout/pyramid2"/>
    <dgm:cxn modelId="{E0FB57AD-157D-E345-8D40-96454CFA9A79}" type="presParOf" srcId="{3657E48C-BD0F-584F-B4CF-1607B21E5D51}" destId="{915F6EBA-0084-C94A-AC61-5958D630BCFF}" srcOrd="0" destOrd="0" presId="urn:microsoft.com/office/officeart/2005/8/layout/pyramid2"/>
    <dgm:cxn modelId="{53EF7980-F7E3-FD41-BB9B-42AFBF4831F2}" type="presParOf" srcId="{3657E48C-BD0F-584F-B4CF-1607B21E5D51}" destId="{09B1939C-CADB-9849-A177-85190E75E930}" srcOrd="1" destOrd="0" presId="urn:microsoft.com/office/officeart/2005/8/layout/pyramid2"/>
    <dgm:cxn modelId="{1C613E02-3195-0A4F-AC1A-BDADB8F26F27}" type="presParOf" srcId="{3657E48C-BD0F-584F-B4CF-1607B21E5D51}" destId="{76056A8A-0404-CE47-857E-291449CDBF1E}" srcOrd="2" destOrd="0" presId="urn:microsoft.com/office/officeart/2005/8/layout/pyramid2"/>
    <dgm:cxn modelId="{92E142AF-D4CD-964E-ABAB-6F989C0A12FB}" type="presParOf" srcId="{3657E48C-BD0F-584F-B4CF-1607B21E5D51}" destId="{2EB49398-2517-7C47-BFCA-0DF5AA440465}" srcOrd="3" destOrd="0" presId="urn:microsoft.com/office/officeart/2005/8/layout/pyramid2"/>
    <dgm:cxn modelId="{740522D0-FFA0-D04F-9E43-9218838A653E}" type="presParOf" srcId="{3657E48C-BD0F-584F-B4CF-1607B21E5D51}" destId="{49D9C83E-A7FE-6D45-A283-3FD3BCD5DA00}" srcOrd="4" destOrd="0" presId="urn:microsoft.com/office/officeart/2005/8/layout/pyramid2"/>
    <dgm:cxn modelId="{95E0E55F-B4A8-1149-9C68-750B9CABAEA8}" type="presParOf" srcId="{3657E48C-BD0F-584F-B4CF-1607B21E5D51}" destId="{D7CCD4EC-5C19-524F-8F46-86E9D0B64A78}" srcOrd="5" destOrd="0" presId="urn:microsoft.com/office/officeart/2005/8/layout/pyramid2"/>
    <dgm:cxn modelId="{DB51F42F-9F66-4543-8CE4-EDD3507875D9}" type="presParOf" srcId="{3657E48C-BD0F-584F-B4CF-1607B21E5D51}" destId="{9BC52923-7026-7243-A089-BA56D90FCDC4}" srcOrd="6" destOrd="0" presId="urn:microsoft.com/office/officeart/2005/8/layout/pyramid2"/>
    <dgm:cxn modelId="{3CA5EF03-1EA9-1445-A418-F70C8AD42DFC}" type="presParOf" srcId="{3657E48C-BD0F-584F-B4CF-1607B21E5D51}" destId="{7B32876A-F5DD-2348-BFD1-279B230CF144}" srcOrd="7" destOrd="0" presId="urn:microsoft.com/office/officeart/2005/8/layout/pyramid2"/>
    <dgm:cxn modelId="{F7EFF2C0-CD48-1745-AF82-33EA8109B521}" type="presParOf" srcId="{3657E48C-BD0F-584F-B4CF-1607B21E5D51}" destId="{E62F7965-431C-AC4D-950B-B9A4F492C196}" srcOrd="8" destOrd="0" presId="urn:microsoft.com/office/officeart/2005/8/layout/pyramid2"/>
    <dgm:cxn modelId="{991DCF0E-D276-144C-B47D-9EF7F7BB8EA8}" type="presParOf" srcId="{3657E48C-BD0F-584F-B4CF-1607B21E5D51}" destId="{2AD6A926-2CEA-4E4F-961E-C5B0ED782A46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74FA141-ADBA-5A4A-B1F5-F8BE049FFDA6}" type="doc">
      <dgm:prSet loTypeId="urn:microsoft.com/office/officeart/2008/layout/LinedList" loCatId="" qsTypeId="urn:microsoft.com/office/officeart/2005/8/quickstyle/simple3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F39918A8-9344-184A-8A9B-CA0110A34A6F}">
      <dgm:prSet custT="1"/>
      <dgm:spPr/>
      <dgm:t>
        <a:bodyPr/>
        <a:lstStyle/>
        <a:p>
          <a:pPr rtl="0"/>
          <a:r>
            <a:rPr lang="es-PA" sz="2200" b="1" dirty="0" smtClean="0"/>
            <a:t>El Marco General debe incluir como mínimo:</a:t>
          </a:r>
          <a:endParaRPr lang="es-PA" sz="2200" dirty="0"/>
        </a:p>
      </dgm:t>
    </dgm:pt>
    <dgm:pt modelId="{492A6250-1025-904F-8EBE-E347292500B2}" type="parTrans" cxnId="{965A9660-4D28-6F4E-9293-29F8C8FD27B6}">
      <dgm:prSet/>
      <dgm:spPr/>
      <dgm:t>
        <a:bodyPr/>
        <a:lstStyle/>
        <a:p>
          <a:endParaRPr lang="en-US"/>
        </a:p>
      </dgm:t>
    </dgm:pt>
    <dgm:pt modelId="{8AF0A652-27A7-0A4C-B2EC-D5225D6B7D93}" type="sibTrans" cxnId="{965A9660-4D28-6F4E-9293-29F8C8FD27B6}">
      <dgm:prSet/>
      <dgm:spPr/>
      <dgm:t>
        <a:bodyPr/>
        <a:lstStyle/>
        <a:p>
          <a:endParaRPr lang="en-US"/>
        </a:p>
      </dgm:t>
    </dgm:pt>
    <dgm:pt modelId="{5F075C23-9E6B-9F44-93C6-EB24BF5D17B0}">
      <dgm:prSet/>
      <dgm:spPr/>
      <dgm:t>
        <a:bodyPr/>
        <a:lstStyle/>
        <a:p>
          <a:pPr algn="just" rtl="0"/>
          <a:r>
            <a:rPr lang="es-PA" dirty="0" smtClean="0"/>
            <a:t>Manual de gestión que agrupe las políticas, funciones y responsabilidades de las áreas involucradas, la metodología y la periodicidad con la que se debe informar a la Junta Directiva y a la Gerencia Superior sobre la exposición al riesgo operativo.</a:t>
          </a:r>
          <a:endParaRPr lang="es-PA" dirty="0"/>
        </a:p>
      </dgm:t>
    </dgm:pt>
    <dgm:pt modelId="{2049C4C7-87CE-744F-B204-43E7CD371CD8}" type="parTrans" cxnId="{67917096-1875-E045-8DB1-20E93CACD5D9}">
      <dgm:prSet/>
      <dgm:spPr/>
      <dgm:t>
        <a:bodyPr/>
        <a:lstStyle/>
        <a:p>
          <a:endParaRPr lang="en-US"/>
        </a:p>
      </dgm:t>
    </dgm:pt>
    <dgm:pt modelId="{D188AC6F-690A-984F-8FDE-6A5554CFA970}" type="sibTrans" cxnId="{67917096-1875-E045-8DB1-20E93CACD5D9}">
      <dgm:prSet/>
      <dgm:spPr/>
      <dgm:t>
        <a:bodyPr/>
        <a:lstStyle/>
        <a:p>
          <a:endParaRPr lang="en-US"/>
        </a:p>
      </dgm:t>
    </dgm:pt>
    <dgm:pt modelId="{8528BBD6-BA8E-D04A-B282-58EFD576044E}">
      <dgm:prSet/>
      <dgm:spPr/>
      <dgm:t>
        <a:bodyPr/>
        <a:lstStyle/>
        <a:p>
          <a:pPr algn="just" rtl="0"/>
          <a:r>
            <a:rPr lang="es-PA" dirty="0" smtClean="0"/>
            <a:t>Realización de autoevaluaciones que detecten las fortalezas y debilidades del entorno de control en las operaciones y actividades de servicios en el negocio bancario.</a:t>
          </a:r>
          <a:endParaRPr lang="es-PA" dirty="0"/>
        </a:p>
      </dgm:t>
    </dgm:pt>
    <dgm:pt modelId="{EC5E7FE3-033C-8146-ACAD-7995E5B16A64}" type="parTrans" cxnId="{9654D21D-FE56-E546-AE26-9708F2C5893A}">
      <dgm:prSet/>
      <dgm:spPr/>
      <dgm:t>
        <a:bodyPr/>
        <a:lstStyle/>
        <a:p>
          <a:endParaRPr lang="en-US"/>
        </a:p>
      </dgm:t>
    </dgm:pt>
    <dgm:pt modelId="{933EBF26-4FAC-084E-8311-F0F7E742D7DA}" type="sibTrans" cxnId="{9654D21D-FE56-E546-AE26-9708F2C5893A}">
      <dgm:prSet/>
      <dgm:spPr/>
      <dgm:t>
        <a:bodyPr/>
        <a:lstStyle/>
        <a:p>
          <a:endParaRPr lang="en-US"/>
        </a:p>
      </dgm:t>
    </dgm:pt>
    <dgm:pt modelId="{63CFBC10-1FDC-C24F-9CB9-CCD05D261335}">
      <dgm:prSet/>
      <dgm:spPr/>
      <dgm:t>
        <a:bodyPr/>
        <a:lstStyle/>
        <a:p>
          <a:pPr algn="just" rtl="0"/>
          <a:r>
            <a:rPr lang="es-PA" dirty="0" smtClean="0"/>
            <a:t>Diseño e implementación de bases de datos en las cuales se recopilan los eventos e incidencias de pérdida. </a:t>
          </a:r>
          <a:endParaRPr lang="es-PA" dirty="0"/>
        </a:p>
      </dgm:t>
    </dgm:pt>
    <dgm:pt modelId="{2D906D0C-4930-3B40-916A-6AA245F851F9}" type="parTrans" cxnId="{118881A5-3069-8D41-B603-C16E4B38A4DB}">
      <dgm:prSet/>
      <dgm:spPr/>
      <dgm:t>
        <a:bodyPr/>
        <a:lstStyle/>
        <a:p>
          <a:endParaRPr lang="en-US"/>
        </a:p>
      </dgm:t>
    </dgm:pt>
    <dgm:pt modelId="{C1F3E16B-E5E0-824E-A39F-2E6FAED96F73}" type="sibTrans" cxnId="{118881A5-3069-8D41-B603-C16E4B38A4DB}">
      <dgm:prSet/>
      <dgm:spPr/>
      <dgm:t>
        <a:bodyPr/>
        <a:lstStyle/>
        <a:p>
          <a:endParaRPr lang="en-US"/>
        </a:p>
      </dgm:t>
    </dgm:pt>
    <dgm:pt modelId="{8866C470-8E5B-E94F-8885-02A5833E3B9B}">
      <dgm:prSet/>
      <dgm:spPr/>
      <dgm:t>
        <a:bodyPr/>
        <a:lstStyle/>
        <a:p>
          <a:pPr algn="just" rtl="0"/>
          <a:r>
            <a:rPr lang="es-PA" dirty="0" smtClean="0"/>
            <a:t>Planes de continuidad del negocio que garanticen la continuidad ante la ocurrencia de eventos que puedan crear una interrupción o inestabilidad en sus operaciones. </a:t>
          </a:r>
          <a:endParaRPr lang="es-PA" dirty="0"/>
        </a:p>
      </dgm:t>
    </dgm:pt>
    <dgm:pt modelId="{5FF445F3-1418-134D-89EB-390E2FE17AE4}" type="parTrans" cxnId="{6210816C-7F79-2C4D-82C4-AD45C0F8BF2E}">
      <dgm:prSet/>
      <dgm:spPr/>
      <dgm:t>
        <a:bodyPr/>
        <a:lstStyle/>
        <a:p>
          <a:endParaRPr lang="en-US"/>
        </a:p>
      </dgm:t>
    </dgm:pt>
    <dgm:pt modelId="{CF5F71D6-273D-B64C-B9AE-4049AB557EED}" type="sibTrans" cxnId="{6210816C-7F79-2C4D-82C4-AD45C0F8BF2E}">
      <dgm:prSet/>
      <dgm:spPr/>
      <dgm:t>
        <a:bodyPr/>
        <a:lstStyle/>
        <a:p>
          <a:endParaRPr lang="en-US"/>
        </a:p>
      </dgm:t>
    </dgm:pt>
    <dgm:pt modelId="{78FC8A1E-E8D2-924A-95C7-AD2331880C8A}" type="pres">
      <dgm:prSet presAssocID="{C74FA141-ADBA-5A4A-B1F5-F8BE049FFDA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122DA85-D859-DF4A-9F1A-FA9BFF3A880B}" type="pres">
      <dgm:prSet presAssocID="{F39918A8-9344-184A-8A9B-CA0110A34A6F}" presName="thickLine" presStyleLbl="alignNode1" presStyleIdx="0" presStyleCnt="1"/>
      <dgm:spPr/>
    </dgm:pt>
    <dgm:pt modelId="{0C343194-E838-BF43-9822-32087BDA72D8}" type="pres">
      <dgm:prSet presAssocID="{F39918A8-9344-184A-8A9B-CA0110A34A6F}" presName="horz1" presStyleCnt="0"/>
      <dgm:spPr/>
    </dgm:pt>
    <dgm:pt modelId="{8EE39A59-D5A8-C346-A690-345C7C6C8758}" type="pres">
      <dgm:prSet presAssocID="{F39918A8-9344-184A-8A9B-CA0110A34A6F}" presName="tx1" presStyleLbl="revTx" presStyleIdx="0" presStyleCnt="5"/>
      <dgm:spPr/>
      <dgm:t>
        <a:bodyPr/>
        <a:lstStyle/>
        <a:p>
          <a:endParaRPr lang="en-US"/>
        </a:p>
      </dgm:t>
    </dgm:pt>
    <dgm:pt modelId="{582E4474-22E6-694B-A3DE-F071A22A3589}" type="pres">
      <dgm:prSet presAssocID="{F39918A8-9344-184A-8A9B-CA0110A34A6F}" presName="vert1" presStyleCnt="0"/>
      <dgm:spPr/>
    </dgm:pt>
    <dgm:pt modelId="{41B4445B-F20A-5B4F-BC2D-A1759751C380}" type="pres">
      <dgm:prSet presAssocID="{5F075C23-9E6B-9F44-93C6-EB24BF5D17B0}" presName="vertSpace2a" presStyleCnt="0"/>
      <dgm:spPr/>
    </dgm:pt>
    <dgm:pt modelId="{748210AE-E195-D74A-9E12-9FC80E6D67FD}" type="pres">
      <dgm:prSet presAssocID="{5F075C23-9E6B-9F44-93C6-EB24BF5D17B0}" presName="horz2" presStyleCnt="0"/>
      <dgm:spPr/>
    </dgm:pt>
    <dgm:pt modelId="{95E61678-A6B7-7640-B6E2-8940A56B6F9D}" type="pres">
      <dgm:prSet presAssocID="{5F075C23-9E6B-9F44-93C6-EB24BF5D17B0}" presName="horzSpace2" presStyleCnt="0"/>
      <dgm:spPr/>
    </dgm:pt>
    <dgm:pt modelId="{EC8D5812-6021-4441-8A49-7D91622FE7DB}" type="pres">
      <dgm:prSet presAssocID="{5F075C23-9E6B-9F44-93C6-EB24BF5D17B0}" presName="tx2" presStyleLbl="revTx" presStyleIdx="1" presStyleCnt="5"/>
      <dgm:spPr/>
      <dgm:t>
        <a:bodyPr/>
        <a:lstStyle/>
        <a:p>
          <a:endParaRPr lang="en-US"/>
        </a:p>
      </dgm:t>
    </dgm:pt>
    <dgm:pt modelId="{0F3B5688-44AF-6D46-A949-39671C1963A1}" type="pres">
      <dgm:prSet presAssocID="{5F075C23-9E6B-9F44-93C6-EB24BF5D17B0}" presName="vert2" presStyleCnt="0"/>
      <dgm:spPr/>
    </dgm:pt>
    <dgm:pt modelId="{BF970DEA-487B-0A42-91AE-DC672B807EE9}" type="pres">
      <dgm:prSet presAssocID="{5F075C23-9E6B-9F44-93C6-EB24BF5D17B0}" presName="thinLine2b" presStyleLbl="callout" presStyleIdx="0" presStyleCnt="4"/>
      <dgm:spPr/>
    </dgm:pt>
    <dgm:pt modelId="{0746D4CE-AA4B-4943-9AAC-96ECA1FCCE65}" type="pres">
      <dgm:prSet presAssocID="{5F075C23-9E6B-9F44-93C6-EB24BF5D17B0}" presName="vertSpace2b" presStyleCnt="0"/>
      <dgm:spPr/>
    </dgm:pt>
    <dgm:pt modelId="{7C416435-32C8-124B-901B-48D47B704AE1}" type="pres">
      <dgm:prSet presAssocID="{8528BBD6-BA8E-D04A-B282-58EFD576044E}" presName="horz2" presStyleCnt="0"/>
      <dgm:spPr/>
    </dgm:pt>
    <dgm:pt modelId="{025714A1-20F0-1F44-B726-737146A784A0}" type="pres">
      <dgm:prSet presAssocID="{8528BBD6-BA8E-D04A-B282-58EFD576044E}" presName="horzSpace2" presStyleCnt="0"/>
      <dgm:spPr/>
    </dgm:pt>
    <dgm:pt modelId="{48A0A179-A4AD-6040-B639-37231BD8C22D}" type="pres">
      <dgm:prSet presAssocID="{8528BBD6-BA8E-D04A-B282-58EFD576044E}" presName="tx2" presStyleLbl="revTx" presStyleIdx="2" presStyleCnt="5"/>
      <dgm:spPr/>
      <dgm:t>
        <a:bodyPr/>
        <a:lstStyle/>
        <a:p>
          <a:endParaRPr lang="en-US"/>
        </a:p>
      </dgm:t>
    </dgm:pt>
    <dgm:pt modelId="{61CF0939-13FE-894F-9287-3783FF6EBB5F}" type="pres">
      <dgm:prSet presAssocID="{8528BBD6-BA8E-D04A-B282-58EFD576044E}" presName="vert2" presStyleCnt="0"/>
      <dgm:spPr/>
    </dgm:pt>
    <dgm:pt modelId="{BE9929C9-F931-EC42-8011-C86C1B408655}" type="pres">
      <dgm:prSet presAssocID="{8528BBD6-BA8E-D04A-B282-58EFD576044E}" presName="thinLine2b" presStyleLbl="callout" presStyleIdx="1" presStyleCnt="4"/>
      <dgm:spPr/>
    </dgm:pt>
    <dgm:pt modelId="{B71505F0-1D54-0F49-A3C5-50CC93DBBA11}" type="pres">
      <dgm:prSet presAssocID="{8528BBD6-BA8E-D04A-B282-58EFD576044E}" presName="vertSpace2b" presStyleCnt="0"/>
      <dgm:spPr/>
    </dgm:pt>
    <dgm:pt modelId="{5C5B0794-CAD3-7B45-8E91-B21E5FD68347}" type="pres">
      <dgm:prSet presAssocID="{63CFBC10-1FDC-C24F-9CB9-CCD05D261335}" presName="horz2" presStyleCnt="0"/>
      <dgm:spPr/>
    </dgm:pt>
    <dgm:pt modelId="{5200FA24-6F6F-0A4C-9B0C-A3035CA29F2B}" type="pres">
      <dgm:prSet presAssocID="{63CFBC10-1FDC-C24F-9CB9-CCD05D261335}" presName="horzSpace2" presStyleCnt="0"/>
      <dgm:spPr/>
    </dgm:pt>
    <dgm:pt modelId="{A0787F23-B149-234C-9E98-52A0DA45A3F0}" type="pres">
      <dgm:prSet presAssocID="{63CFBC10-1FDC-C24F-9CB9-CCD05D261335}" presName="tx2" presStyleLbl="revTx" presStyleIdx="3" presStyleCnt="5"/>
      <dgm:spPr/>
      <dgm:t>
        <a:bodyPr/>
        <a:lstStyle/>
        <a:p>
          <a:endParaRPr lang="en-US"/>
        </a:p>
      </dgm:t>
    </dgm:pt>
    <dgm:pt modelId="{18872FE3-2FCC-1244-8B5F-EB97625124C7}" type="pres">
      <dgm:prSet presAssocID="{63CFBC10-1FDC-C24F-9CB9-CCD05D261335}" presName="vert2" presStyleCnt="0"/>
      <dgm:spPr/>
    </dgm:pt>
    <dgm:pt modelId="{30C63EC5-B07F-8B4B-B1E5-E4B1F4EF771C}" type="pres">
      <dgm:prSet presAssocID="{63CFBC10-1FDC-C24F-9CB9-CCD05D261335}" presName="thinLine2b" presStyleLbl="callout" presStyleIdx="2" presStyleCnt="4"/>
      <dgm:spPr/>
    </dgm:pt>
    <dgm:pt modelId="{0538CF12-55FC-F749-953F-BE7FC31929CA}" type="pres">
      <dgm:prSet presAssocID="{63CFBC10-1FDC-C24F-9CB9-CCD05D261335}" presName="vertSpace2b" presStyleCnt="0"/>
      <dgm:spPr/>
    </dgm:pt>
    <dgm:pt modelId="{FE284F55-AA25-D24F-8921-B228FD483566}" type="pres">
      <dgm:prSet presAssocID="{8866C470-8E5B-E94F-8885-02A5833E3B9B}" presName="horz2" presStyleCnt="0"/>
      <dgm:spPr/>
    </dgm:pt>
    <dgm:pt modelId="{C65F3D9E-88B1-5645-AC60-443A9DDCE2A8}" type="pres">
      <dgm:prSet presAssocID="{8866C470-8E5B-E94F-8885-02A5833E3B9B}" presName="horzSpace2" presStyleCnt="0"/>
      <dgm:spPr/>
    </dgm:pt>
    <dgm:pt modelId="{2ECE3666-C2A2-E84D-BC9F-75DCAA58CAFE}" type="pres">
      <dgm:prSet presAssocID="{8866C470-8E5B-E94F-8885-02A5833E3B9B}" presName="tx2" presStyleLbl="revTx" presStyleIdx="4" presStyleCnt="5"/>
      <dgm:spPr/>
      <dgm:t>
        <a:bodyPr/>
        <a:lstStyle/>
        <a:p>
          <a:endParaRPr lang="en-US"/>
        </a:p>
      </dgm:t>
    </dgm:pt>
    <dgm:pt modelId="{2BEBF26E-EBC9-B040-93E0-67DADD8AB6CF}" type="pres">
      <dgm:prSet presAssocID="{8866C470-8E5B-E94F-8885-02A5833E3B9B}" presName="vert2" presStyleCnt="0"/>
      <dgm:spPr/>
    </dgm:pt>
    <dgm:pt modelId="{0BAD47D5-F5B2-924F-9BC2-5761F27AD905}" type="pres">
      <dgm:prSet presAssocID="{8866C470-8E5B-E94F-8885-02A5833E3B9B}" presName="thinLine2b" presStyleLbl="callout" presStyleIdx="3" presStyleCnt="4"/>
      <dgm:spPr/>
    </dgm:pt>
    <dgm:pt modelId="{7FD08590-8AE4-3B49-B111-54F76CD48467}" type="pres">
      <dgm:prSet presAssocID="{8866C470-8E5B-E94F-8885-02A5833E3B9B}" presName="vertSpace2b" presStyleCnt="0"/>
      <dgm:spPr/>
    </dgm:pt>
  </dgm:ptLst>
  <dgm:cxnLst>
    <dgm:cxn modelId="{11D6C398-4653-9D49-8591-9992FCFFDF52}" type="presOf" srcId="{C74FA141-ADBA-5A4A-B1F5-F8BE049FFDA6}" destId="{78FC8A1E-E8D2-924A-95C7-AD2331880C8A}" srcOrd="0" destOrd="0" presId="urn:microsoft.com/office/officeart/2008/layout/LinedList"/>
    <dgm:cxn modelId="{B9864412-AC8C-5B42-A8E3-1829D8BD1374}" type="presOf" srcId="{8866C470-8E5B-E94F-8885-02A5833E3B9B}" destId="{2ECE3666-C2A2-E84D-BC9F-75DCAA58CAFE}" srcOrd="0" destOrd="0" presId="urn:microsoft.com/office/officeart/2008/layout/LinedList"/>
    <dgm:cxn modelId="{118881A5-3069-8D41-B603-C16E4B38A4DB}" srcId="{F39918A8-9344-184A-8A9B-CA0110A34A6F}" destId="{63CFBC10-1FDC-C24F-9CB9-CCD05D261335}" srcOrd="2" destOrd="0" parTransId="{2D906D0C-4930-3B40-916A-6AA245F851F9}" sibTransId="{C1F3E16B-E5E0-824E-A39F-2E6FAED96F73}"/>
    <dgm:cxn modelId="{6A205CE7-E692-4E4F-9041-BF64E5BCB3A4}" type="presOf" srcId="{5F075C23-9E6B-9F44-93C6-EB24BF5D17B0}" destId="{EC8D5812-6021-4441-8A49-7D91622FE7DB}" srcOrd="0" destOrd="0" presId="urn:microsoft.com/office/officeart/2008/layout/LinedList"/>
    <dgm:cxn modelId="{C2D24587-4BFA-F94A-9484-0F9FFB97E8B4}" type="presOf" srcId="{63CFBC10-1FDC-C24F-9CB9-CCD05D261335}" destId="{A0787F23-B149-234C-9E98-52A0DA45A3F0}" srcOrd="0" destOrd="0" presId="urn:microsoft.com/office/officeart/2008/layout/LinedList"/>
    <dgm:cxn modelId="{67917096-1875-E045-8DB1-20E93CACD5D9}" srcId="{F39918A8-9344-184A-8A9B-CA0110A34A6F}" destId="{5F075C23-9E6B-9F44-93C6-EB24BF5D17B0}" srcOrd="0" destOrd="0" parTransId="{2049C4C7-87CE-744F-B204-43E7CD371CD8}" sibTransId="{D188AC6F-690A-984F-8FDE-6A5554CFA970}"/>
    <dgm:cxn modelId="{0C440320-137A-FB4E-B006-8F026BA6DC90}" type="presOf" srcId="{F39918A8-9344-184A-8A9B-CA0110A34A6F}" destId="{8EE39A59-D5A8-C346-A690-345C7C6C8758}" srcOrd="0" destOrd="0" presId="urn:microsoft.com/office/officeart/2008/layout/LinedList"/>
    <dgm:cxn modelId="{965A9660-4D28-6F4E-9293-29F8C8FD27B6}" srcId="{C74FA141-ADBA-5A4A-B1F5-F8BE049FFDA6}" destId="{F39918A8-9344-184A-8A9B-CA0110A34A6F}" srcOrd="0" destOrd="0" parTransId="{492A6250-1025-904F-8EBE-E347292500B2}" sibTransId="{8AF0A652-27A7-0A4C-B2EC-D5225D6B7D93}"/>
    <dgm:cxn modelId="{6210816C-7F79-2C4D-82C4-AD45C0F8BF2E}" srcId="{F39918A8-9344-184A-8A9B-CA0110A34A6F}" destId="{8866C470-8E5B-E94F-8885-02A5833E3B9B}" srcOrd="3" destOrd="0" parTransId="{5FF445F3-1418-134D-89EB-390E2FE17AE4}" sibTransId="{CF5F71D6-273D-B64C-B9AE-4049AB557EED}"/>
    <dgm:cxn modelId="{9654D21D-FE56-E546-AE26-9708F2C5893A}" srcId="{F39918A8-9344-184A-8A9B-CA0110A34A6F}" destId="{8528BBD6-BA8E-D04A-B282-58EFD576044E}" srcOrd="1" destOrd="0" parTransId="{EC5E7FE3-033C-8146-ACAD-7995E5B16A64}" sibTransId="{933EBF26-4FAC-084E-8311-F0F7E742D7DA}"/>
    <dgm:cxn modelId="{07D095A2-1BB7-6F4C-A2BA-9B1F5092E544}" type="presOf" srcId="{8528BBD6-BA8E-D04A-B282-58EFD576044E}" destId="{48A0A179-A4AD-6040-B639-37231BD8C22D}" srcOrd="0" destOrd="0" presId="urn:microsoft.com/office/officeart/2008/layout/LinedList"/>
    <dgm:cxn modelId="{7C0368DB-74DD-504E-A986-36998B86285C}" type="presParOf" srcId="{78FC8A1E-E8D2-924A-95C7-AD2331880C8A}" destId="{8122DA85-D859-DF4A-9F1A-FA9BFF3A880B}" srcOrd="0" destOrd="0" presId="urn:microsoft.com/office/officeart/2008/layout/LinedList"/>
    <dgm:cxn modelId="{7E245EC3-EBD8-4942-9921-8C3C6EF43BD6}" type="presParOf" srcId="{78FC8A1E-E8D2-924A-95C7-AD2331880C8A}" destId="{0C343194-E838-BF43-9822-32087BDA72D8}" srcOrd="1" destOrd="0" presId="urn:microsoft.com/office/officeart/2008/layout/LinedList"/>
    <dgm:cxn modelId="{45E065DD-6294-7941-A25B-E2A311EF70B7}" type="presParOf" srcId="{0C343194-E838-BF43-9822-32087BDA72D8}" destId="{8EE39A59-D5A8-C346-A690-345C7C6C8758}" srcOrd="0" destOrd="0" presId="urn:microsoft.com/office/officeart/2008/layout/LinedList"/>
    <dgm:cxn modelId="{83AB2DEB-B026-CD47-AF83-A5964C4C4CC7}" type="presParOf" srcId="{0C343194-E838-BF43-9822-32087BDA72D8}" destId="{582E4474-22E6-694B-A3DE-F071A22A3589}" srcOrd="1" destOrd="0" presId="urn:microsoft.com/office/officeart/2008/layout/LinedList"/>
    <dgm:cxn modelId="{64C33CD9-E32B-594B-B293-E449AE54AA50}" type="presParOf" srcId="{582E4474-22E6-694B-A3DE-F071A22A3589}" destId="{41B4445B-F20A-5B4F-BC2D-A1759751C380}" srcOrd="0" destOrd="0" presId="urn:microsoft.com/office/officeart/2008/layout/LinedList"/>
    <dgm:cxn modelId="{FB780FC7-98AC-A14C-9A64-45E14437FDA2}" type="presParOf" srcId="{582E4474-22E6-694B-A3DE-F071A22A3589}" destId="{748210AE-E195-D74A-9E12-9FC80E6D67FD}" srcOrd="1" destOrd="0" presId="urn:microsoft.com/office/officeart/2008/layout/LinedList"/>
    <dgm:cxn modelId="{BBCFB84B-5B68-A24F-93F1-0F38876217F6}" type="presParOf" srcId="{748210AE-E195-D74A-9E12-9FC80E6D67FD}" destId="{95E61678-A6B7-7640-B6E2-8940A56B6F9D}" srcOrd="0" destOrd="0" presId="urn:microsoft.com/office/officeart/2008/layout/LinedList"/>
    <dgm:cxn modelId="{9B73F76C-D52F-DE49-9354-1052C8E7C02E}" type="presParOf" srcId="{748210AE-E195-D74A-9E12-9FC80E6D67FD}" destId="{EC8D5812-6021-4441-8A49-7D91622FE7DB}" srcOrd="1" destOrd="0" presId="urn:microsoft.com/office/officeart/2008/layout/LinedList"/>
    <dgm:cxn modelId="{487AD248-50E2-744A-8B1F-400DE42072DF}" type="presParOf" srcId="{748210AE-E195-D74A-9E12-9FC80E6D67FD}" destId="{0F3B5688-44AF-6D46-A949-39671C1963A1}" srcOrd="2" destOrd="0" presId="urn:microsoft.com/office/officeart/2008/layout/LinedList"/>
    <dgm:cxn modelId="{715BEE53-361F-C442-998E-809A8F7C6273}" type="presParOf" srcId="{582E4474-22E6-694B-A3DE-F071A22A3589}" destId="{BF970DEA-487B-0A42-91AE-DC672B807EE9}" srcOrd="2" destOrd="0" presId="urn:microsoft.com/office/officeart/2008/layout/LinedList"/>
    <dgm:cxn modelId="{6C57FA71-1AD6-4A43-AAC9-2E012A0D9309}" type="presParOf" srcId="{582E4474-22E6-694B-A3DE-F071A22A3589}" destId="{0746D4CE-AA4B-4943-9AAC-96ECA1FCCE65}" srcOrd="3" destOrd="0" presId="urn:microsoft.com/office/officeart/2008/layout/LinedList"/>
    <dgm:cxn modelId="{8B8D3C69-74E0-8C4A-81C0-192827C94FEC}" type="presParOf" srcId="{582E4474-22E6-694B-A3DE-F071A22A3589}" destId="{7C416435-32C8-124B-901B-48D47B704AE1}" srcOrd="4" destOrd="0" presId="urn:microsoft.com/office/officeart/2008/layout/LinedList"/>
    <dgm:cxn modelId="{DEE5B30E-67F5-5743-88FE-42E64A38694B}" type="presParOf" srcId="{7C416435-32C8-124B-901B-48D47B704AE1}" destId="{025714A1-20F0-1F44-B726-737146A784A0}" srcOrd="0" destOrd="0" presId="urn:microsoft.com/office/officeart/2008/layout/LinedList"/>
    <dgm:cxn modelId="{7394247E-FAAF-2E43-AC9C-A558E530D33A}" type="presParOf" srcId="{7C416435-32C8-124B-901B-48D47B704AE1}" destId="{48A0A179-A4AD-6040-B639-37231BD8C22D}" srcOrd="1" destOrd="0" presId="urn:microsoft.com/office/officeart/2008/layout/LinedList"/>
    <dgm:cxn modelId="{A3DE6D64-1C0E-A24B-B57C-2D45113BE92C}" type="presParOf" srcId="{7C416435-32C8-124B-901B-48D47B704AE1}" destId="{61CF0939-13FE-894F-9287-3783FF6EBB5F}" srcOrd="2" destOrd="0" presId="urn:microsoft.com/office/officeart/2008/layout/LinedList"/>
    <dgm:cxn modelId="{F99D9474-56A5-3A46-98AC-6363DC192EAF}" type="presParOf" srcId="{582E4474-22E6-694B-A3DE-F071A22A3589}" destId="{BE9929C9-F931-EC42-8011-C86C1B408655}" srcOrd="5" destOrd="0" presId="urn:microsoft.com/office/officeart/2008/layout/LinedList"/>
    <dgm:cxn modelId="{19142321-7504-F640-A497-5DF11F9D983C}" type="presParOf" srcId="{582E4474-22E6-694B-A3DE-F071A22A3589}" destId="{B71505F0-1D54-0F49-A3C5-50CC93DBBA11}" srcOrd="6" destOrd="0" presId="urn:microsoft.com/office/officeart/2008/layout/LinedList"/>
    <dgm:cxn modelId="{2F331F1B-CDF2-EC4C-901E-A9DB345C1262}" type="presParOf" srcId="{582E4474-22E6-694B-A3DE-F071A22A3589}" destId="{5C5B0794-CAD3-7B45-8E91-B21E5FD68347}" srcOrd="7" destOrd="0" presId="urn:microsoft.com/office/officeart/2008/layout/LinedList"/>
    <dgm:cxn modelId="{D21ABC84-424D-AB4B-BD9A-372AD48C976B}" type="presParOf" srcId="{5C5B0794-CAD3-7B45-8E91-B21E5FD68347}" destId="{5200FA24-6F6F-0A4C-9B0C-A3035CA29F2B}" srcOrd="0" destOrd="0" presId="urn:microsoft.com/office/officeart/2008/layout/LinedList"/>
    <dgm:cxn modelId="{54E516C5-A2E8-4043-8F96-07186BC7DC74}" type="presParOf" srcId="{5C5B0794-CAD3-7B45-8E91-B21E5FD68347}" destId="{A0787F23-B149-234C-9E98-52A0DA45A3F0}" srcOrd="1" destOrd="0" presId="urn:microsoft.com/office/officeart/2008/layout/LinedList"/>
    <dgm:cxn modelId="{F9FA832A-9947-384A-9A24-FB1DFD4F77E7}" type="presParOf" srcId="{5C5B0794-CAD3-7B45-8E91-B21E5FD68347}" destId="{18872FE3-2FCC-1244-8B5F-EB97625124C7}" srcOrd="2" destOrd="0" presId="urn:microsoft.com/office/officeart/2008/layout/LinedList"/>
    <dgm:cxn modelId="{218FB113-F683-3345-9E4D-0A9E85E1D376}" type="presParOf" srcId="{582E4474-22E6-694B-A3DE-F071A22A3589}" destId="{30C63EC5-B07F-8B4B-B1E5-E4B1F4EF771C}" srcOrd="8" destOrd="0" presId="urn:microsoft.com/office/officeart/2008/layout/LinedList"/>
    <dgm:cxn modelId="{580CDA80-9E2D-FE41-ADAE-EF382D98A709}" type="presParOf" srcId="{582E4474-22E6-694B-A3DE-F071A22A3589}" destId="{0538CF12-55FC-F749-953F-BE7FC31929CA}" srcOrd="9" destOrd="0" presId="urn:microsoft.com/office/officeart/2008/layout/LinedList"/>
    <dgm:cxn modelId="{5ED1BC0D-AE39-DA43-BA9F-3975703CE27B}" type="presParOf" srcId="{582E4474-22E6-694B-A3DE-F071A22A3589}" destId="{FE284F55-AA25-D24F-8921-B228FD483566}" srcOrd="10" destOrd="0" presId="urn:microsoft.com/office/officeart/2008/layout/LinedList"/>
    <dgm:cxn modelId="{C141BFD1-600C-8749-A8BB-1EAFBAB1D686}" type="presParOf" srcId="{FE284F55-AA25-D24F-8921-B228FD483566}" destId="{C65F3D9E-88B1-5645-AC60-443A9DDCE2A8}" srcOrd="0" destOrd="0" presId="urn:microsoft.com/office/officeart/2008/layout/LinedList"/>
    <dgm:cxn modelId="{D41C68AF-74A2-D54B-9140-1412DC9522B6}" type="presParOf" srcId="{FE284F55-AA25-D24F-8921-B228FD483566}" destId="{2ECE3666-C2A2-E84D-BC9F-75DCAA58CAFE}" srcOrd="1" destOrd="0" presId="urn:microsoft.com/office/officeart/2008/layout/LinedList"/>
    <dgm:cxn modelId="{DD9ACD19-BEBA-0243-95D8-6B481F1B77AE}" type="presParOf" srcId="{FE284F55-AA25-D24F-8921-B228FD483566}" destId="{2BEBF26E-EBC9-B040-93E0-67DADD8AB6CF}" srcOrd="2" destOrd="0" presId="urn:microsoft.com/office/officeart/2008/layout/LinedList"/>
    <dgm:cxn modelId="{D8D633EA-BC1E-4446-A318-E491DE0A9FCD}" type="presParOf" srcId="{582E4474-22E6-694B-A3DE-F071A22A3589}" destId="{0BAD47D5-F5B2-924F-9BC2-5761F27AD905}" srcOrd="11" destOrd="0" presId="urn:microsoft.com/office/officeart/2008/layout/LinedList"/>
    <dgm:cxn modelId="{56ECB2BC-18E0-F94D-9D63-6D3345D7FDB9}" type="presParOf" srcId="{582E4474-22E6-694B-A3DE-F071A22A3589}" destId="{7FD08590-8AE4-3B49-B111-54F76CD48467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8829409-26D9-7A41-8C6F-5EE76091FEFD}" type="doc">
      <dgm:prSet loTypeId="urn:microsoft.com/office/officeart/2005/8/layout/hList1" loCatId="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D629881-3A8B-4340-B63A-B4201C2B0C52}">
      <dgm:prSet custT="1"/>
      <dgm:spPr/>
      <dgm:t>
        <a:bodyPr/>
        <a:lstStyle/>
        <a:p>
          <a:pPr algn="l" rtl="0"/>
          <a:r>
            <a:rPr lang="es-PA" sz="1800" b="1" dirty="0" smtClean="0"/>
            <a:t>Las políticas y procedimientos deben ser aprobadas por la Junta Directiva y deben:</a:t>
          </a:r>
          <a:endParaRPr lang="es-PA" sz="1800" dirty="0"/>
        </a:p>
      </dgm:t>
    </dgm:pt>
    <dgm:pt modelId="{91CCBA17-1D5B-2E42-8DFB-22B11066EE86}" type="parTrans" cxnId="{65AC8F1E-D816-564C-9137-28AEF57768A9}">
      <dgm:prSet/>
      <dgm:spPr/>
      <dgm:t>
        <a:bodyPr/>
        <a:lstStyle/>
        <a:p>
          <a:endParaRPr lang="en-US"/>
        </a:p>
      </dgm:t>
    </dgm:pt>
    <dgm:pt modelId="{752E521A-65A9-6047-AAB9-1C7E9C63F606}" type="sibTrans" cxnId="{65AC8F1E-D816-564C-9137-28AEF57768A9}">
      <dgm:prSet/>
      <dgm:spPr/>
      <dgm:t>
        <a:bodyPr/>
        <a:lstStyle/>
        <a:p>
          <a:endParaRPr lang="en-US"/>
        </a:p>
      </dgm:t>
    </dgm:pt>
    <dgm:pt modelId="{16B113EF-96BA-9744-9E90-D709EAA283BA}">
      <dgm:prSet/>
      <dgm:spPr/>
      <dgm:t>
        <a:bodyPr/>
        <a:lstStyle/>
        <a:p>
          <a:pPr algn="just" rtl="0"/>
          <a:r>
            <a:rPr lang="es-PA" dirty="0" smtClean="0"/>
            <a:t>Definir el nivel de riesgo aceptable por el Banco.</a:t>
          </a:r>
          <a:endParaRPr lang="es-PA" dirty="0"/>
        </a:p>
      </dgm:t>
    </dgm:pt>
    <dgm:pt modelId="{76076A30-8FDC-5F40-B0A4-F211370B5851}" type="parTrans" cxnId="{7A88CD6A-6C67-1E4C-BB96-3FFA8DA5EC92}">
      <dgm:prSet/>
      <dgm:spPr/>
      <dgm:t>
        <a:bodyPr/>
        <a:lstStyle/>
        <a:p>
          <a:endParaRPr lang="en-US"/>
        </a:p>
      </dgm:t>
    </dgm:pt>
    <dgm:pt modelId="{5FAC8C64-EDED-D742-8951-DBEBCBF1B783}" type="sibTrans" cxnId="{7A88CD6A-6C67-1E4C-BB96-3FFA8DA5EC92}">
      <dgm:prSet/>
      <dgm:spPr/>
      <dgm:t>
        <a:bodyPr/>
        <a:lstStyle/>
        <a:p>
          <a:endParaRPr lang="en-US"/>
        </a:p>
      </dgm:t>
    </dgm:pt>
    <dgm:pt modelId="{00CAAC86-3B16-8749-BFD1-18E67413750C}">
      <dgm:prSet/>
      <dgm:spPr/>
      <dgm:t>
        <a:bodyPr/>
        <a:lstStyle/>
        <a:p>
          <a:pPr algn="just" rtl="0"/>
          <a:r>
            <a:rPr lang="es-PA" dirty="0" smtClean="0"/>
            <a:t>Nuevas operaciones, productos y servicios.</a:t>
          </a:r>
          <a:endParaRPr lang="es-PA" dirty="0"/>
        </a:p>
      </dgm:t>
    </dgm:pt>
    <dgm:pt modelId="{2F92F7E8-0444-AD44-97B4-480AF3704818}" type="parTrans" cxnId="{471B2AE1-D580-1043-8275-D9BE0DDC2C90}">
      <dgm:prSet/>
      <dgm:spPr/>
      <dgm:t>
        <a:bodyPr/>
        <a:lstStyle/>
        <a:p>
          <a:endParaRPr lang="en-US"/>
        </a:p>
      </dgm:t>
    </dgm:pt>
    <dgm:pt modelId="{524F7CD6-99D7-5D49-8AB5-78C2BC2ADB13}" type="sibTrans" cxnId="{471B2AE1-D580-1043-8275-D9BE0DDC2C90}">
      <dgm:prSet/>
      <dgm:spPr/>
      <dgm:t>
        <a:bodyPr/>
        <a:lstStyle/>
        <a:p>
          <a:endParaRPr lang="en-US"/>
        </a:p>
      </dgm:t>
    </dgm:pt>
    <dgm:pt modelId="{ABEA0DBB-A707-E840-8E39-6BE4596056DD}">
      <dgm:prSet/>
      <dgm:spPr/>
      <dgm:t>
        <a:bodyPr/>
        <a:lstStyle/>
        <a:p>
          <a:pPr algn="just" rtl="0"/>
          <a:r>
            <a:rPr lang="es-PA" dirty="0" smtClean="0"/>
            <a:t>Indicadores de riesgo operativo.</a:t>
          </a:r>
          <a:endParaRPr lang="es-PA" dirty="0"/>
        </a:p>
      </dgm:t>
    </dgm:pt>
    <dgm:pt modelId="{91B14E13-CF1F-8640-8BAE-35826E55450B}" type="parTrans" cxnId="{E9F07F3B-E55D-4A44-B945-EBE634A8988F}">
      <dgm:prSet/>
      <dgm:spPr/>
      <dgm:t>
        <a:bodyPr/>
        <a:lstStyle/>
        <a:p>
          <a:endParaRPr lang="en-US"/>
        </a:p>
      </dgm:t>
    </dgm:pt>
    <dgm:pt modelId="{EC5B9A99-4A9F-5449-95C6-C028C87FB308}" type="sibTrans" cxnId="{E9F07F3B-E55D-4A44-B945-EBE634A8988F}">
      <dgm:prSet/>
      <dgm:spPr/>
      <dgm:t>
        <a:bodyPr/>
        <a:lstStyle/>
        <a:p>
          <a:endParaRPr lang="en-US"/>
        </a:p>
      </dgm:t>
    </dgm:pt>
    <dgm:pt modelId="{E3DF4D14-6910-0D48-BB14-6808FBBB44F0}">
      <dgm:prSet/>
      <dgm:spPr/>
      <dgm:t>
        <a:bodyPr/>
        <a:lstStyle/>
        <a:p>
          <a:pPr algn="just" rtl="0"/>
          <a:r>
            <a:rPr lang="es-PA" dirty="0" smtClean="0"/>
            <a:t>Considerar los siguientes factores: Recursos Humanos, procesos internos, tecnología, procesos externos.</a:t>
          </a:r>
          <a:endParaRPr lang="es-PA" dirty="0"/>
        </a:p>
      </dgm:t>
    </dgm:pt>
    <dgm:pt modelId="{AB036036-E9E2-3846-B021-08C70E88B152}" type="parTrans" cxnId="{E484514D-A3F6-4245-861E-3D47866BD44C}">
      <dgm:prSet/>
      <dgm:spPr/>
      <dgm:t>
        <a:bodyPr/>
        <a:lstStyle/>
        <a:p>
          <a:endParaRPr lang="en-US"/>
        </a:p>
      </dgm:t>
    </dgm:pt>
    <dgm:pt modelId="{E41CBAA6-7FD1-2D4D-A8D0-5978DDA1A24A}" type="sibTrans" cxnId="{E484514D-A3F6-4245-861E-3D47866BD44C}">
      <dgm:prSet/>
      <dgm:spPr/>
      <dgm:t>
        <a:bodyPr/>
        <a:lstStyle/>
        <a:p>
          <a:endParaRPr lang="en-US"/>
        </a:p>
      </dgm:t>
    </dgm:pt>
    <dgm:pt modelId="{876C36B3-4425-4DD6-976D-35296C21B491}">
      <dgm:prSet/>
      <dgm:spPr/>
      <dgm:t>
        <a:bodyPr/>
        <a:lstStyle/>
        <a:p>
          <a:pPr algn="just" rtl="0"/>
          <a:r>
            <a:rPr lang="es-PA" dirty="0" smtClean="0"/>
            <a:t>Metodología de riesgo operacional.</a:t>
          </a:r>
          <a:endParaRPr lang="es-PA" dirty="0"/>
        </a:p>
      </dgm:t>
    </dgm:pt>
    <dgm:pt modelId="{87C96B3C-3F75-43D9-A4B1-B9293505B90A}" type="parTrans" cxnId="{DB703D89-BFC3-45B6-99F5-A97ED860CB0F}">
      <dgm:prSet/>
      <dgm:spPr/>
      <dgm:t>
        <a:bodyPr/>
        <a:lstStyle/>
        <a:p>
          <a:endParaRPr lang="es-PA"/>
        </a:p>
      </dgm:t>
    </dgm:pt>
    <dgm:pt modelId="{A113BDCA-A861-45D7-9138-6542DBD4FB77}" type="sibTrans" cxnId="{DB703D89-BFC3-45B6-99F5-A97ED860CB0F}">
      <dgm:prSet/>
      <dgm:spPr/>
      <dgm:t>
        <a:bodyPr/>
        <a:lstStyle/>
        <a:p>
          <a:endParaRPr lang="es-PA"/>
        </a:p>
      </dgm:t>
    </dgm:pt>
    <dgm:pt modelId="{6369DA0C-CAB7-45A5-8CA9-DB85F69A1ECE}">
      <dgm:prSet/>
      <dgm:spPr/>
      <dgm:t>
        <a:bodyPr/>
        <a:lstStyle/>
        <a:p>
          <a:pPr rtl="0"/>
          <a:r>
            <a:rPr lang="es-PA" dirty="0" smtClean="0"/>
            <a:t>Eventos o incidencias de riesgo operativo.</a:t>
          </a:r>
          <a:endParaRPr lang="es-PA" dirty="0"/>
        </a:p>
      </dgm:t>
    </dgm:pt>
    <dgm:pt modelId="{E2E60A22-9336-417F-A9D3-9A9E19764C98}" type="parTrans" cxnId="{5AB42666-2C11-46FD-89F4-55477064CA90}">
      <dgm:prSet/>
      <dgm:spPr/>
      <dgm:t>
        <a:bodyPr/>
        <a:lstStyle/>
        <a:p>
          <a:endParaRPr lang="es-PA"/>
        </a:p>
      </dgm:t>
    </dgm:pt>
    <dgm:pt modelId="{A904D80E-D3FE-4F15-8AC2-F62063FE50A6}" type="sibTrans" cxnId="{5AB42666-2C11-46FD-89F4-55477064CA90}">
      <dgm:prSet/>
      <dgm:spPr/>
      <dgm:t>
        <a:bodyPr/>
        <a:lstStyle/>
        <a:p>
          <a:endParaRPr lang="es-PA"/>
        </a:p>
      </dgm:t>
    </dgm:pt>
    <dgm:pt modelId="{3BB752AB-A439-AC40-A241-338109D77DBE}" type="pres">
      <dgm:prSet presAssocID="{88829409-26D9-7A41-8C6F-5EE76091FE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9621FE-80AB-1541-A6A4-8BD6A67ED550}" type="pres">
      <dgm:prSet presAssocID="{9D629881-3A8B-4340-B63A-B4201C2B0C52}" presName="composite" presStyleCnt="0"/>
      <dgm:spPr/>
    </dgm:pt>
    <dgm:pt modelId="{C13F632C-4013-EE4C-880C-18618B25E5E8}" type="pres">
      <dgm:prSet presAssocID="{9D629881-3A8B-4340-B63A-B4201C2B0C5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B4EBD-175D-964F-9D71-0C796F79F76B}" type="pres">
      <dgm:prSet presAssocID="{9D629881-3A8B-4340-B63A-B4201C2B0C52}" presName="desTx" presStyleLbl="alignAccFollowNode1" presStyleIdx="0" presStyleCnt="1" custScale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703D89-BFC3-45B6-99F5-A97ED860CB0F}" srcId="{9D629881-3A8B-4340-B63A-B4201C2B0C52}" destId="{876C36B3-4425-4DD6-976D-35296C21B491}" srcOrd="4" destOrd="0" parTransId="{87C96B3C-3F75-43D9-A4B1-B9293505B90A}" sibTransId="{A113BDCA-A861-45D7-9138-6542DBD4FB77}"/>
    <dgm:cxn modelId="{2FE0E7CD-90F1-5D40-996F-778E016ADAF0}" type="presOf" srcId="{88829409-26D9-7A41-8C6F-5EE76091FEFD}" destId="{3BB752AB-A439-AC40-A241-338109D77DBE}" srcOrd="0" destOrd="0" presId="urn:microsoft.com/office/officeart/2005/8/layout/hList1"/>
    <dgm:cxn modelId="{F85E4422-BB8A-2E44-A132-BF5760347C96}" type="presOf" srcId="{ABEA0DBB-A707-E840-8E39-6BE4596056DD}" destId="{153B4EBD-175D-964F-9D71-0C796F79F76B}" srcOrd="0" destOrd="2" presId="urn:microsoft.com/office/officeart/2005/8/layout/hList1"/>
    <dgm:cxn modelId="{65AC8F1E-D816-564C-9137-28AEF57768A9}" srcId="{88829409-26D9-7A41-8C6F-5EE76091FEFD}" destId="{9D629881-3A8B-4340-B63A-B4201C2B0C52}" srcOrd="0" destOrd="0" parTransId="{91CCBA17-1D5B-2E42-8DFB-22B11066EE86}" sibTransId="{752E521A-65A9-6047-AAB9-1C7E9C63F606}"/>
    <dgm:cxn modelId="{E9F07F3B-E55D-4A44-B945-EBE634A8988F}" srcId="{9D629881-3A8B-4340-B63A-B4201C2B0C52}" destId="{ABEA0DBB-A707-E840-8E39-6BE4596056DD}" srcOrd="2" destOrd="0" parTransId="{91B14E13-CF1F-8640-8BAE-35826E55450B}" sibTransId="{EC5B9A99-4A9F-5449-95C6-C028C87FB308}"/>
    <dgm:cxn modelId="{471B2AE1-D580-1043-8275-D9BE0DDC2C90}" srcId="{9D629881-3A8B-4340-B63A-B4201C2B0C52}" destId="{00CAAC86-3B16-8749-BFD1-18E67413750C}" srcOrd="1" destOrd="0" parTransId="{2F92F7E8-0444-AD44-97B4-480AF3704818}" sibTransId="{524F7CD6-99D7-5D49-8AB5-78C2BC2ADB13}"/>
    <dgm:cxn modelId="{5AB42666-2C11-46FD-89F4-55477064CA90}" srcId="{9D629881-3A8B-4340-B63A-B4201C2B0C52}" destId="{6369DA0C-CAB7-45A5-8CA9-DB85F69A1ECE}" srcOrd="5" destOrd="0" parTransId="{E2E60A22-9336-417F-A9D3-9A9E19764C98}" sibTransId="{A904D80E-D3FE-4F15-8AC2-F62063FE50A6}"/>
    <dgm:cxn modelId="{BB56464B-B488-AF45-9C55-1D8470543F4E}" type="presOf" srcId="{16B113EF-96BA-9744-9E90-D709EAA283BA}" destId="{153B4EBD-175D-964F-9D71-0C796F79F76B}" srcOrd="0" destOrd="0" presId="urn:microsoft.com/office/officeart/2005/8/layout/hList1"/>
    <dgm:cxn modelId="{1DBFA37D-9352-6A45-A3A8-EE54E6BEA9AF}" type="presOf" srcId="{9D629881-3A8B-4340-B63A-B4201C2B0C52}" destId="{C13F632C-4013-EE4C-880C-18618B25E5E8}" srcOrd="0" destOrd="0" presId="urn:microsoft.com/office/officeart/2005/8/layout/hList1"/>
    <dgm:cxn modelId="{FBC23550-BD90-9D4F-8F62-D23B785DF7B0}" type="presOf" srcId="{00CAAC86-3B16-8749-BFD1-18E67413750C}" destId="{153B4EBD-175D-964F-9D71-0C796F79F76B}" srcOrd="0" destOrd="1" presId="urn:microsoft.com/office/officeart/2005/8/layout/hList1"/>
    <dgm:cxn modelId="{07E4E56D-67DF-8849-AA12-275ED36B245C}" type="presOf" srcId="{E3DF4D14-6910-0D48-BB14-6808FBBB44F0}" destId="{153B4EBD-175D-964F-9D71-0C796F79F76B}" srcOrd="0" destOrd="3" presId="urn:microsoft.com/office/officeart/2005/8/layout/hList1"/>
    <dgm:cxn modelId="{E461341D-9569-41D7-A1D0-F08383FF1547}" type="presOf" srcId="{6369DA0C-CAB7-45A5-8CA9-DB85F69A1ECE}" destId="{153B4EBD-175D-964F-9D71-0C796F79F76B}" srcOrd="0" destOrd="5" presId="urn:microsoft.com/office/officeart/2005/8/layout/hList1"/>
    <dgm:cxn modelId="{7A88CD6A-6C67-1E4C-BB96-3FFA8DA5EC92}" srcId="{9D629881-3A8B-4340-B63A-B4201C2B0C52}" destId="{16B113EF-96BA-9744-9E90-D709EAA283BA}" srcOrd="0" destOrd="0" parTransId="{76076A30-8FDC-5F40-B0A4-F211370B5851}" sibTransId="{5FAC8C64-EDED-D742-8951-DBEBCBF1B783}"/>
    <dgm:cxn modelId="{E484514D-A3F6-4245-861E-3D47866BD44C}" srcId="{9D629881-3A8B-4340-B63A-B4201C2B0C52}" destId="{E3DF4D14-6910-0D48-BB14-6808FBBB44F0}" srcOrd="3" destOrd="0" parTransId="{AB036036-E9E2-3846-B021-08C70E88B152}" sibTransId="{E41CBAA6-7FD1-2D4D-A8D0-5978DDA1A24A}"/>
    <dgm:cxn modelId="{F204EEC8-F28E-4732-AD24-45DD0C1EB7D0}" type="presOf" srcId="{876C36B3-4425-4DD6-976D-35296C21B491}" destId="{153B4EBD-175D-964F-9D71-0C796F79F76B}" srcOrd="0" destOrd="4" presId="urn:microsoft.com/office/officeart/2005/8/layout/hList1"/>
    <dgm:cxn modelId="{2C15A75C-F95D-7D49-A7AC-B79045DC4A33}" type="presParOf" srcId="{3BB752AB-A439-AC40-A241-338109D77DBE}" destId="{439621FE-80AB-1541-A6A4-8BD6A67ED550}" srcOrd="0" destOrd="0" presId="urn:microsoft.com/office/officeart/2005/8/layout/hList1"/>
    <dgm:cxn modelId="{AE244715-BD4F-3140-9BCE-D19FFB5743F9}" type="presParOf" srcId="{439621FE-80AB-1541-A6A4-8BD6A67ED550}" destId="{C13F632C-4013-EE4C-880C-18618B25E5E8}" srcOrd="0" destOrd="0" presId="urn:microsoft.com/office/officeart/2005/8/layout/hList1"/>
    <dgm:cxn modelId="{B6384D21-786F-B64C-B473-4401073D1EA0}" type="presParOf" srcId="{439621FE-80AB-1541-A6A4-8BD6A67ED550}" destId="{153B4EBD-175D-964F-9D71-0C796F79F7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842A0D8-290F-C046-9994-90F47B8F95A0}" type="doc">
      <dgm:prSet loTypeId="urn:microsoft.com/office/officeart/2008/layout/VerticalCurvedList" loCatId="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E81D475-7824-C148-835E-5729EDDFF4E2}">
      <dgm:prSet/>
      <dgm:spPr/>
      <dgm:t>
        <a:bodyPr/>
        <a:lstStyle/>
        <a:p>
          <a:pPr rtl="0"/>
          <a:r>
            <a:rPr lang="es-PA" dirty="0" smtClean="0"/>
            <a:t>Contemplar todas las áreas de riesgo, incluidos los nuevos productos, servicios o clientes específicos, entidades y ubicaciones geográficas.</a:t>
          </a:r>
          <a:endParaRPr lang="en-US" dirty="0"/>
        </a:p>
      </dgm:t>
    </dgm:pt>
    <dgm:pt modelId="{7954F38E-2F06-AC4B-99B4-D980E0BF65EA}" type="parTrans" cxnId="{27DFF516-0948-5644-96E1-2D8F6DFFE772}">
      <dgm:prSet/>
      <dgm:spPr/>
      <dgm:t>
        <a:bodyPr/>
        <a:lstStyle/>
        <a:p>
          <a:endParaRPr lang="en-US"/>
        </a:p>
      </dgm:t>
    </dgm:pt>
    <dgm:pt modelId="{5482608A-73F2-7D45-9383-BFA4B8D023CF}" type="sibTrans" cxnId="{27DFF516-0948-5644-96E1-2D8F6DFFE772}">
      <dgm:prSet/>
      <dgm:spPr/>
      <dgm:t>
        <a:bodyPr/>
        <a:lstStyle/>
        <a:p>
          <a:endParaRPr lang="en-US"/>
        </a:p>
      </dgm:t>
    </dgm:pt>
    <dgm:pt modelId="{15140196-41C7-2646-8F70-704C5D82511D}">
      <dgm:prSet/>
      <dgm:spPr/>
      <dgm:t>
        <a:bodyPr/>
        <a:lstStyle/>
        <a:p>
          <a:pPr rtl="0"/>
          <a:r>
            <a:rPr lang="es-PA" dirty="0" smtClean="0"/>
            <a:t>Un programa de Cumplimiento diseñado en función de los riesgos identificados,</a:t>
          </a:r>
          <a:endParaRPr lang="es-PA" dirty="0"/>
        </a:p>
      </dgm:t>
    </dgm:pt>
    <dgm:pt modelId="{1C53E2DF-DE07-DB4F-BAE2-EA3AAF5F673E}" type="parTrans" cxnId="{B9DE74F8-3633-B349-B11E-27303D47E61C}">
      <dgm:prSet/>
      <dgm:spPr/>
      <dgm:t>
        <a:bodyPr/>
        <a:lstStyle/>
        <a:p>
          <a:endParaRPr lang="en-US"/>
        </a:p>
      </dgm:t>
    </dgm:pt>
    <dgm:pt modelId="{F2B8D100-F286-904B-92D3-34F4FAE21A18}" type="sibTrans" cxnId="{B9DE74F8-3633-B349-B11E-27303D47E61C}">
      <dgm:prSet/>
      <dgm:spPr/>
      <dgm:t>
        <a:bodyPr/>
        <a:lstStyle/>
        <a:p>
          <a:endParaRPr lang="en-US"/>
        </a:p>
      </dgm:t>
    </dgm:pt>
    <dgm:pt modelId="{D602DB7D-2CAC-7D44-8807-E7CAB42614EA}">
      <dgm:prSet/>
      <dgm:spPr/>
      <dgm:t>
        <a:bodyPr/>
        <a:lstStyle/>
        <a:p>
          <a:pPr rtl="0"/>
          <a:r>
            <a:rPr lang="es-PA" dirty="0" smtClean="0"/>
            <a:t>Incluir las leyes y regulaciones aplicables vigentes.</a:t>
          </a:r>
          <a:endParaRPr lang="es-PA" dirty="0"/>
        </a:p>
      </dgm:t>
    </dgm:pt>
    <dgm:pt modelId="{F9F2ED40-95BA-E544-B73E-2F22D4924048}" type="parTrans" cxnId="{44503DA9-6057-B94D-8593-BE131C11E732}">
      <dgm:prSet/>
      <dgm:spPr/>
      <dgm:t>
        <a:bodyPr/>
        <a:lstStyle/>
        <a:p>
          <a:endParaRPr lang="en-US"/>
        </a:p>
      </dgm:t>
    </dgm:pt>
    <dgm:pt modelId="{9EC42357-7809-C444-973B-BF1AF4991702}" type="sibTrans" cxnId="{44503DA9-6057-B94D-8593-BE131C11E732}">
      <dgm:prSet/>
      <dgm:spPr/>
      <dgm:t>
        <a:bodyPr/>
        <a:lstStyle/>
        <a:p>
          <a:endParaRPr lang="en-US"/>
        </a:p>
      </dgm:t>
    </dgm:pt>
    <dgm:pt modelId="{0D79790C-5756-1B49-90FF-A52EA4E94724}" type="pres">
      <dgm:prSet presAssocID="{F842A0D8-290F-C046-9994-90F47B8F95A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0CA9726-5702-3841-BBCC-20ACED2800FD}" type="pres">
      <dgm:prSet presAssocID="{F842A0D8-290F-C046-9994-90F47B8F95A0}" presName="Name1" presStyleCnt="0"/>
      <dgm:spPr/>
    </dgm:pt>
    <dgm:pt modelId="{6B3E31A0-7392-7049-AA6E-F58AC768B66C}" type="pres">
      <dgm:prSet presAssocID="{F842A0D8-290F-C046-9994-90F47B8F95A0}" presName="cycle" presStyleCnt="0"/>
      <dgm:spPr/>
    </dgm:pt>
    <dgm:pt modelId="{1694CBB8-CAAF-CE4C-8C7C-B8BCC76EEEB0}" type="pres">
      <dgm:prSet presAssocID="{F842A0D8-290F-C046-9994-90F47B8F95A0}" presName="srcNode" presStyleLbl="node1" presStyleIdx="0" presStyleCnt="3"/>
      <dgm:spPr/>
    </dgm:pt>
    <dgm:pt modelId="{6C540BFE-9BA3-7649-82CA-534F8C4A235E}" type="pres">
      <dgm:prSet presAssocID="{F842A0D8-290F-C046-9994-90F47B8F95A0}" presName="conn" presStyleLbl="parChTrans1D2" presStyleIdx="0" presStyleCnt="1"/>
      <dgm:spPr/>
      <dgm:t>
        <a:bodyPr/>
        <a:lstStyle/>
        <a:p>
          <a:endParaRPr lang="en-US"/>
        </a:p>
      </dgm:t>
    </dgm:pt>
    <dgm:pt modelId="{3B47C754-0016-9945-9F95-C0CBA60AB8CC}" type="pres">
      <dgm:prSet presAssocID="{F842A0D8-290F-C046-9994-90F47B8F95A0}" presName="extraNode" presStyleLbl="node1" presStyleIdx="0" presStyleCnt="3"/>
      <dgm:spPr/>
    </dgm:pt>
    <dgm:pt modelId="{25095C52-29B7-B647-9796-C9825478292A}" type="pres">
      <dgm:prSet presAssocID="{F842A0D8-290F-C046-9994-90F47B8F95A0}" presName="dstNode" presStyleLbl="node1" presStyleIdx="0" presStyleCnt="3"/>
      <dgm:spPr/>
    </dgm:pt>
    <dgm:pt modelId="{758CDDB3-7F15-4B42-A0E9-84C33FE39E1E}" type="pres">
      <dgm:prSet presAssocID="{5E81D475-7824-C148-835E-5729EDDFF4E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4848B-EAE9-6A4B-9D01-F4936267535F}" type="pres">
      <dgm:prSet presAssocID="{5E81D475-7824-C148-835E-5729EDDFF4E2}" presName="accent_1" presStyleCnt="0"/>
      <dgm:spPr/>
    </dgm:pt>
    <dgm:pt modelId="{610DBC5F-AFE5-0F47-988B-B306C324F693}" type="pres">
      <dgm:prSet presAssocID="{5E81D475-7824-C148-835E-5729EDDFF4E2}" presName="accentRepeatNode" presStyleLbl="solidFgAcc1" presStyleIdx="0" presStyleCnt="3"/>
      <dgm:spPr/>
    </dgm:pt>
    <dgm:pt modelId="{8BF7765A-9342-5448-A3C7-B950390FB9A7}" type="pres">
      <dgm:prSet presAssocID="{15140196-41C7-2646-8F70-704C5D82511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8B2BE-B390-5241-81DE-B7D23AD973D1}" type="pres">
      <dgm:prSet presAssocID="{15140196-41C7-2646-8F70-704C5D82511D}" presName="accent_2" presStyleCnt="0"/>
      <dgm:spPr/>
    </dgm:pt>
    <dgm:pt modelId="{A7F6CA67-19CD-FE4D-8F13-59FCCD9657BA}" type="pres">
      <dgm:prSet presAssocID="{15140196-41C7-2646-8F70-704C5D82511D}" presName="accentRepeatNode" presStyleLbl="solidFgAcc1" presStyleIdx="1" presStyleCnt="3"/>
      <dgm:spPr/>
    </dgm:pt>
    <dgm:pt modelId="{BC6C4E69-E121-4847-80BF-DAF3FDEE958A}" type="pres">
      <dgm:prSet presAssocID="{D602DB7D-2CAC-7D44-8807-E7CAB42614E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26831-C1A4-FE46-9D9F-07CB4E31AA42}" type="pres">
      <dgm:prSet presAssocID="{D602DB7D-2CAC-7D44-8807-E7CAB42614EA}" presName="accent_3" presStyleCnt="0"/>
      <dgm:spPr/>
    </dgm:pt>
    <dgm:pt modelId="{0BD6D939-4A32-BF4E-8B52-CE13D9E309D4}" type="pres">
      <dgm:prSet presAssocID="{D602DB7D-2CAC-7D44-8807-E7CAB42614EA}" presName="accentRepeatNode" presStyleLbl="solidFgAcc1" presStyleIdx="2" presStyleCnt="3"/>
      <dgm:spPr/>
    </dgm:pt>
  </dgm:ptLst>
  <dgm:cxnLst>
    <dgm:cxn modelId="{EC26F8A8-84DE-204A-8741-32503DD64E7F}" type="presOf" srcId="{15140196-41C7-2646-8F70-704C5D82511D}" destId="{8BF7765A-9342-5448-A3C7-B950390FB9A7}" srcOrd="0" destOrd="0" presId="urn:microsoft.com/office/officeart/2008/layout/VerticalCurvedList"/>
    <dgm:cxn modelId="{619B3358-CEA7-4D4B-A35C-7AA6121786A9}" type="presOf" srcId="{F842A0D8-290F-C046-9994-90F47B8F95A0}" destId="{0D79790C-5756-1B49-90FF-A52EA4E94724}" srcOrd="0" destOrd="0" presId="urn:microsoft.com/office/officeart/2008/layout/VerticalCurvedList"/>
    <dgm:cxn modelId="{386B1600-6F26-004F-94E9-E20BAAE4256A}" type="presOf" srcId="{D602DB7D-2CAC-7D44-8807-E7CAB42614EA}" destId="{BC6C4E69-E121-4847-80BF-DAF3FDEE958A}" srcOrd="0" destOrd="0" presId="urn:microsoft.com/office/officeart/2008/layout/VerticalCurvedList"/>
    <dgm:cxn modelId="{E4C6EF9D-CE0F-0646-9627-C060A359E4CE}" type="presOf" srcId="{5E81D475-7824-C148-835E-5729EDDFF4E2}" destId="{758CDDB3-7F15-4B42-A0E9-84C33FE39E1E}" srcOrd="0" destOrd="0" presId="urn:microsoft.com/office/officeart/2008/layout/VerticalCurvedList"/>
    <dgm:cxn modelId="{B9DE74F8-3633-B349-B11E-27303D47E61C}" srcId="{F842A0D8-290F-C046-9994-90F47B8F95A0}" destId="{15140196-41C7-2646-8F70-704C5D82511D}" srcOrd="1" destOrd="0" parTransId="{1C53E2DF-DE07-DB4F-BAE2-EA3AAF5F673E}" sibTransId="{F2B8D100-F286-904B-92D3-34F4FAE21A18}"/>
    <dgm:cxn modelId="{27DFF516-0948-5644-96E1-2D8F6DFFE772}" srcId="{F842A0D8-290F-C046-9994-90F47B8F95A0}" destId="{5E81D475-7824-C148-835E-5729EDDFF4E2}" srcOrd="0" destOrd="0" parTransId="{7954F38E-2F06-AC4B-99B4-D980E0BF65EA}" sibTransId="{5482608A-73F2-7D45-9383-BFA4B8D023CF}"/>
    <dgm:cxn modelId="{F3537DAE-1765-9D4C-80BB-F81697805A3B}" type="presOf" srcId="{5482608A-73F2-7D45-9383-BFA4B8D023CF}" destId="{6C540BFE-9BA3-7649-82CA-534F8C4A235E}" srcOrd="0" destOrd="0" presId="urn:microsoft.com/office/officeart/2008/layout/VerticalCurvedList"/>
    <dgm:cxn modelId="{44503DA9-6057-B94D-8593-BE131C11E732}" srcId="{F842A0D8-290F-C046-9994-90F47B8F95A0}" destId="{D602DB7D-2CAC-7D44-8807-E7CAB42614EA}" srcOrd="2" destOrd="0" parTransId="{F9F2ED40-95BA-E544-B73E-2F22D4924048}" sibTransId="{9EC42357-7809-C444-973B-BF1AF4991702}"/>
    <dgm:cxn modelId="{B5905CD1-0E9F-0F4A-9488-9EF106D696AA}" type="presParOf" srcId="{0D79790C-5756-1B49-90FF-A52EA4E94724}" destId="{60CA9726-5702-3841-BBCC-20ACED2800FD}" srcOrd="0" destOrd="0" presId="urn:microsoft.com/office/officeart/2008/layout/VerticalCurvedList"/>
    <dgm:cxn modelId="{43EA3C16-1B90-514B-83F9-0CB172CF18EF}" type="presParOf" srcId="{60CA9726-5702-3841-BBCC-20ACED2800FD}" destId="{6B3E31A0-7392-7049-AA6E-F58AC768B66C}" srcOrd="0" destOrd="0" presId="urn:microsoft.com/office/officeart/2008/layout/VerticalCurvedList"/>
    <dgm:cxn modelId="{9EA88C28-2AA9-394D-8FB0-3A2ED8A8FC7A}" type="presParOf" srcId="{6B3E31A0-7392-7049-AA6E-F58AC768B66C}" destId="{1694CBB8-CAAF-CE4C-8C7C-B8BCC76EEEB0}" srcOrd="0" destOrd="0" presId="urn:microsoft.com/office/officeart/2008/layout/VerticalCurvedList"/>
    <dgm:cxn modelId="{08DAC3A5-7F6D-2C4A-8F67-C4FFB2A64329}" type="presParOf" srcId="{6B3E31A0-7392-7049-AA6E-F58AC768B66C}" destId="{6C540BFE-9BA3-7649-82CA-534F8C4A235E}" srcOrd="1" destOrd="0" presId="urn:microsoft.com/office/officeart/2008/layout/VerticalCurvedList"/>
    <dgm:cxn modelId="{0257D73A-423C-494F-84F0-6666E931DD24}" type="presParOf" srcId="{6B3E31A0-7392-7049-AA6E-F58AC768B66C}" destId="{3B47C754-0016-9945-9F95-C0CBA60AB8CC}" srcOrd="2" destOrd="0" presId="urn:microsoft.com/office/officeart/2008/layout/VerticalCurvedList"/>
    <dgm:cxn modelId="{61ABF74C-310F-EB4E-BF8D-4B6D62449076}" type="presParOf" srcId="{6B3E31A0-7392-7049-AA6E-F58AC768B66C}" destId="{25095C52-29B7-B647-9796-C9825478292A}" srcOrd="3" destOrd="0" presId="urn:microsoft.com/office/officeart/2008/layout/VerticalCurvedList"/>
    <dgm:cxn modelId="{E3B94900-8C43-284B-91A8-E25F8A7AFA3D}" type="presParOf" srcId="{60CA9726-5702-3841-BBCC-20ACED2800FD}" destId="{758CDDB3-7F15-4B42-A0E9-84C33FE39E1E}" srcOrd="1" destOrd="0" presId="urn:microsoft.com/office/officeart/2008/layout/VerticalCurvedList"/>
    <dgm:cxn modelId="{A0470047-ADB5-DD4A-AF85-C2AD1E45E6B2}" type="presParOf" srcId="{60CA9726-5702-3841-BBCC-20ACED2800FD}" destId="{B684848B-EAE9-6A4B-9D01-F4936267535F}" srcOrd="2" destOrd="0" presId="urn:microsoft.com/office/officeart/2008/layout/VerticalCurvedList"/>
    <dgm:cxn modelId="{FD3A3458-703B-0541-BEFA-FD8A145C35C8}" type="presParOf" srcId="{B684848B-EAE9-6A4B-9D01-F4936267535F}" destId="{610DBC5F-AFE5-0F47-988B-B306C324F693}" srcOrd="0" destOrd="0" presId="urn:microsoft.com/office/officeart/2008/layout/VerticalCurvedList"/>
    <dgm:cxn modelId="{C3FA7C31-58EB-E74A-BAF2-A9D8A93ECF8E}" type="presParOf" srcId="{60CA9726-5702-3841-BBCC-20ACED2800FD}" destId="{8BF7765A-9342-5448-A3C7-B950390FB9A7}" srcOrd="3" destOrd="0" presId="urn:microsoft.com/office/officeart/2008/layout/VerticalCurvedList"/>
    <dgm:cxn modelId="{6DEC0A80-BF8A-804B-83E1-AE4C04DEDD3F}" type="presParOf" srcId="{60CA9726-5702-3841-BBCC-20ACED2800FD}" destId="{F718B2BE-B390-5241-81DE-B7D23AD973D1}" srcOrd="4" destOrd="0" presId="urn:microsoft.com/office/officeart/2008/layout/VerticalCurvedList"/>
    <dgm:cxn modelId="{38CB98F0-6586-E745-8C50-B885EF3B1517}" type="presParOf" srcId="{F718B2BE-B390-5241-81DE-B7D23AD973D1}" destId="{A7F6CA67-19CD-FE4D-8F13-59FCCD9657BA}" srcOrd="0" destOrd="0" presId="urn:microsoft.com/office/officeart/2008/layout/VerticalCurvedList"/>
    <dgm:cxn modelId="{85955B99-3AFD-794F-9421-320AE9893860}" type="presParOf" srcId="{60CA9726-5702-3841-BBCC-20ACED2800FD}" destId="{BC6C4E69-E121-4847-80BF-DAF3FDEE958A}" srcOrd="5" destOrd="0" presId="urn:microsoft.com/office/officeart/2008/layout/VerticalCurvedList"/>
    <dgm:cxn modelId="{22456122-1C51-704E-BE4A-E896CB0CA1C8}" type="presParOf" srcId="{60CA9726-5702-3841-BBCC-20ACED2800FD}" destId="{71026831-C1A4-FE46-9D9F-07CB4E31AA42}" srcOrd="6" destOrd="0" presId="urn:microsoft.com/office/officeart/2008/layout/VerticalCurvedList"/>
    <dgm:cxn modelId="{369E95F3-67A4-8341-89D0-B3459CD0A674}" type="presParOf" srcId="{71026831-C1A4-FE46-9D9F-07CB4E31AA42}" destId="{0BD6D939-4A32-BF4E-8B52-CE13D9E309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68D3163-9645-F349-B2CC-C5C7F3BF0A75}" type="doc">
      <dgm:prSet loTypeId="urn:microsoft.com/office/officeart/2008/layout/LinedList" loCatId="" qsTypeId="urn:microsoft.com/office/officeart/2005/8/quickstyle/simple3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1F10EBA8-D525-3947-A323-8325630E2454}">
      <dgm:prSet custT="1"/>
      <dgm:spPr/>
      <dgm:t>
        <a:bodyPr/>
        <a:lstStyle/>
        <a:p>
          <a:pPr rtl="0"/>
          <a:r>
            <a:rPr lang="es-PA" sz="2200" b="1" dirty="0" smtClean="0"/>
            <a:t>El Marco General debe incluir como mínimo:</a:t>
          </a:r>
          <a:endParaRPr lang="es-PA" sz="2200" dirty="0"/>
        </a:p>
      </dgm:t>
    </dgm:pt>
    <dgm:pt modelId="{51BB5FD1-73D9-9244-9D0C-EDE62A4CF243}" type="parTrans" cxnId="{CB8067E9-A785-5D40-9B0B-061DB239B3BF}">
      <dgm:prSet/>
      <dgm:spPr/>
      <dgm:t>
        <a:bodyPr/>
        <a:lstStyle/>
        <a:p>
          <a:endParaRPr lang="en-US"/>
        </a:p>
      </dgm:t>
    </dgm:pt>
    <dgm:pt modelId="{48E0301D-5A0C-3B4E-914C-D7ADB7CAAE9E}" type="sibTrans" cxnId="{CB8067E9-A785-5D40-9B0B-061DB239B3BF}">
      <dgm:prSet/>
      <dgm:spPr/>
      <dgm:t>
        <a:bodyPr/>
        <a:lstStyle/>
        <a:p>
          <a:endParaRPr lang="en-US"/>
        </a:p>
      </dgm:t>
    </dgm:pt>
    <dgm:pt modelId="{7E251C6D-C852-DB47-B879-0234FE78A2B0}">
      <dgm:prSet/>
      <dgm:spPr/>
      <dgm:t>
        <a:bodyPr/>
        <a:lstStyle/>
        <a:p>
          <a:pPr algn="just" rtl="0"/>
          <a:r>
            <a:rPr lang="es-PA" dirty="0" smtClean="0"/>
            <a:t>Políticas de aceptación de clientes, lineamientos para la actualización de la información de los clientes y metodología para asignación de riesgos a los clientes según sus perfiles.</a:t>
          </a:r>
          <a:endParaRPr lang="es-PA" dirty="0"/>
        </a:p>
      </dgm:t>
    </dgm:pt>
    <dgm:pt modelId="{C13E1266-0214-974E-B627-B870F677DD96}" type="parTrans" cxnId="{03C759C6-7FDF-7046-B41B-CE1CA35E0C27}">
      <dgm:prSet/>
      <dgm:spPr/>
      <dgm:t>
        <a:bodyPr/>
        <a:lstStyle/>
        <a:p>
          <a:endParaRPr lang="en-US"/>
        </a:p>
      </dgm:t>
    </dgm:pt>
    <dgm:pt modelId="{60BFD6C7-E991-9746-9362-8FF97DB7EE3F}" type="sibTrans" cxnId="{03C759C6-7FDF-7046-B41B-CE1CA35E0C27}">
      <dgm:prSet/>
      <dgm:spPr/>
      <dgm:t>
        <a:bodyPr/>
        <a:lstStyle/>
        <a:p>
          <a:endParaRPr lang="en-US"/>
        </a:p>
      </dgm:t>
    </dgm:pt>
    <dgm:pt modelId="{8BA3D340-354E-BC4A-8336-E4F7383521BE}">
      <dgm:prSet/>
      <dgm:spPr/>
      <dgm:t>
        <a:bodyPr/>
        <a:lstStyle/>
        <a:p>
          <a:pPr algn="just" rtl="0"/>
          <a:r>
            <a:rPr lang="es-PA" dirty="0" smtClean="0"/>
            <a:t>Procedimientos de verificación contra listas de control y herramientas utilizadas para detectar patrones de actividad anómalos o sospechosos para todas las cuentas.</a:t>
          </a:r>
          <a:endParaRPr lang="es-PA" dirty="0"/>
        </a:p>
      </dgm:t>
    </dgm:pt>
    <dgm:pt modelId="{6F99DBE0-5D3C-2F4B-A9AE-7D367C77309C}" type="parTrans" cxnId="{12120B35-52B2-0143-8D33-16C0382EEDFD}">
      <dgm:prSet/>
      <dgm:spPr/>
      <dgm:t>
        <a:bodyPr/>
        <a:lstStyle/>
        <a:p>
          <a:endParaRPr lang="en-US"/>
        </a:p>
      </dgm:t>
    </dgm:pt>
    <dgm:pt modelId="{EEF2AFBB-402B-3241-A3A6-31C156769E0E}" type="sibTrans" cxnId="{12120B35-52B2-0143-8D33-16C0382EEDFD}">
      <dgm:prSet/>
      <dgm:spPr/>
      <dgm:t>
        <a:bodyPr/>
        <a:lstStyle/>
        <a:p>
          <a:endParaRPr lang="en-US"/>
        </a:p>
      </dgm:t>
    </dgm:pt>
    <dgm:pt modelId="{2434794D-71A9-B94E-868F-E58D95274CFD}">
      <dgm:prSet/>
      <dgm:spPr/>
      <dgm:t>
        <a:bodyPr/>
        <a:lstStyle/>
        <a:p>
          <a:pPr algn="just" rtl="0"/>
          <a:r>
            <a:rPr lang="es-PA" dirty="0" smtClean="0"/>
            <a:t>Procedimientos de monitoreo de las transacciones de los clientes y procedimientos para reporte de operaciones sospechosas a las autoridades competentes</a:t>
          </a:r>
          <a:r>
            <a:rPr lang="es-PA" b="1" dirty="0" smtClean="0"/>
            <a:t>.</a:t>
          </a:r>
          <a:endParaRPr lang="es-PA" dirty="0"/>
        </a:p>
      </dgm:t>
    </dgm:pt>
    <dgm:pt modelId="{6D0AADEB-182E-3A4F-9CEB-FF75909A19D8}" type="parTrans" cxnId="{347E5BBB-779E-EF4A-B2CA-C650511C0EEA}">
      <dgm:prSet/>
      <dgm:spPr/>
      <dgm:t>
        <a:bodyPr/>
        <a:lstStyle/>
        <a:p>
          <a:endParaRPr lang="en-US"/>
        </a:p>
      </dgm:t>
    </dgm:pt>
    <dgm:pt modelId="{06F06E74-33DE-7F4D-A2B2-D2C9CB407238}" type="sibTrans" cxnId="{347E5BBB-779E-EF4A-B2CA-C650511C0EEA}">
      <dgm:prSet/>
      <dgm:spPr/>
      <dgm:t>
        <a:bodyPr/>
        <a:lstStyle/>
        <a:p>
          <a:endParaRPr lang="en-US"/>
        </a:p>
      </dgm:t>
    </dgm:pt>
    <dgm:pt modelId="{BF4C5B5E-C0BE-6248-A9F9-F89EF6823652}" type="pres">
      <dgm:prSet presAssocID="{868D3163-9645-F349-B2CC-C5C7F3BF0A7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97A2FBD-CEEE-C64D-8B92-E37EA2B8FAD0}" type="pres">
      <dgm:prSet presAssocID="{1F10EBA8-D525-3947-A323-8325630E2454}" presName="thickLine" presStyleLbl="alignNode1" presStyleIdx="0" presStyleCnt="1"/>
      <dgm:spPr/>
    </dgm:pt>
    <dgm:pt modelId="{27225AAA-7257-E849-A2E3-B162F928DE3B}" type="pres">
      <dgm:prSet presAssocID="{1F10EBA8-D525-3947-A323-8325630E2454}" presName="horz1" presStyleCnt="0"/>
      <dgm:spPr/>
    </dgm:pt>
    <dgm:pt modelId="{7F32FBD1-7ED4-844A-8522-800EFB752E60}" type="pres">
      <dgm:prSet presAssocID="{1F10EBA8-D525-3947-A323-8325630E2454}" presName="tx1" presStyleLbl="revTx" presStyleIdx="0" presStyleCnt="4"/>
      <dgm:spPr/>
      <dgm:t>
        <a:bodyPr/>
        <a:lstStyle/>
        <a:p>
          <a:endParaRPr lang="en-US"/>
        </a:p>
      </dgm:t>
    </dgm:pt>
    <dgm:pt modelId="{93B2BA18-A32D-B149-B2DD-21185412A9C1}" type="pres">
      <dgm:prSet presAssocID="{1F10EBA8-D525-3947-A323-8325630E2454}" presName="vert1" presStyleCnt="0"/>
      <dgm:spPr/>
    </dgm:pt>
    <dgm:pt modelId="{12E32B43-57D0-E942-B191-635CB497E487}" type="pres">
      <dgm:prSet presAssocID="{7E251C6D-C852-DB47-B879-0234FE78A2B0}" presName="vertSpace2a" presStyleCnt="0"/>
      <dgm:spPr/>
    </dgm:pt>
    <dgm:pt modelId="{CCDB7DF2-8471-1C4A-8C73-CDAE54C6D0E9}" type="pres">
      <dgm:prSet presAssocID="{7E251C6D-C852-DB47-B879-0234FE78A2B0}" presName="horz2" presStyleCnt="0"/>
      <dgm:spPr/>
    </dgm:pt>
    <dgm:pt modelId="{6FA7BB93-7EEA-8C4D-962C-CC7D5CAD9CE3}" type="pres">
      <dgm:prSet presAssocID="{7E251C6D-C852-DB47-B879-0234FE78A2B0}" presName="horzSpace2" presStyleCnt="0"/>
      <dgm:spPr/>
    </dgm:pt>
    <dgm:pt modelId="{26E5A084-840F-AC4E-9EB1-A7B90D0A5595}" type="pres">
      <dgm:prSet presAssocID="{7E251C6D-C852-DB47-B879-0234FE78A2B0}" presName="tx2" presStyleLbl="revTx" presStyleIdx="1" presStyleCnt="4"/>
      <dgm:spPr/>
      <dgm:t>
        <a:bodyPr/>
        <a:lstStyle/>
        <a:p>
          <a:endParaRPr lang="en-US"/>
        </a:p>
      </dgm:t>
    </dgm:pt>
    <dgm:pt modelId="{92AC69B1-7D4E-2B47-B0DB-C0D465A0788B}" type="pres">
      <dgm:prSet presAssocID="{7E251C6D-C852-DB47-B879-0234FE78A2B0}" presName="vert2" presStyleCnt="0"/>
      <dgm:spPr/>
    </dgm:pt>
    <dgm:pt modelId="{887A7900-1216-5741-AFD8-4EFB3AB6C496}" type="pres">
      <dgm:prSet presAssocID="{7E251C6D-C852-DB47-B879-0234FE78A2B0}" presName="thinLine2b" presStyleLbl="callout" presStyleIdx="0" presStyleCnt="3"/>
      <dgm:spPr/>
    </dgm:pt>
    <dgm:pt modelId="{6E71FFFF-2AD6-104B-9DD3-7F95F140143E}" type="pres">
      <dgm:prSet presAssocID="{7E251C6D-C852-DB47-B879-0234FE78A2B0}" presName="vertSpace2b" presStyleCnt="0"/>
      <dgm:spPr/>
    </dgm:pt>
    <dgm:pt modelId="{093E2CAC-BE3A-2A4B-BF34-84A2BFDDFC8B}" type="pres">
      <dgm:prSet presAssocID="{8BA3D340-354E-BC4A-8336-E4F7383521BE}" presName="horz2" presStyleCnt="0"/>
      <dgm:spPr/>
    </dgm:pt>
    <dgm:pt modelId="{8A592138-A11D-EA43-9307-1A0D4FDE5C40}" type="pres">
      <dgm:prSet presAssocID="{8BA3D340-354E-BC4A-8336-E4F7383521BE}" presName="horzSpace2" presStyleCnt="0"/>
      <dgm:spPr/>
    </dgm:pt>
    <dgm:pt modelId="{18C04F62-6809-3A4C-A593-FF41A57A6672}" type="pres">
      <dgm:prSet presAssocID="{8BA3D340-354E-BC4A-8336-E4F7383521BE}" presName="tx2" presStyleLbl="revTx" presStyleIdx="2" presStyleCnt="4"/>
      <dgm:spPr/>
      <dgm:t>
        <a:bodyPr/>
        <a:lstStyle/>
        <a:p>
          <a:endParaRPr lang="en-US"/>
        </a:p>
      </dgm:t>
    </dgm:pt>
    <dgm:pt modelId="{D73C7A2B-1562-F94C-AF5C-42F855F6CFB3}" type="pres">
      <dgm:prSet presAssocID="{8BA3D340-354E-BC4A-8336-E4F7383521BE}" presName="vert2" presStyleCnt="0"/>
      <dgm:spPr/>
    </dgm:pt>
    <dgm:pt modelId="{B19F8552-FDFA-0E4D-973E-CF4DFC5FCB28}" type="pres">
      <dgm:prSet presAssocID="{8BA3D340-354E-BC4A-8336-E4F7383521BE}" presName="thinLine2b" presStyleLbl="callout" presStyleIdx="1" presStyleCnt="3"/>
      <dgm:spPr/>
    </dgm:pt>
    <dgm:pt modelId="{38DA4C73-3B61-DF46-A5C6-DDA2F4916E8A}" type="pres">
      <dgm:prSet presAssocID="{8BA3D340-354E-BC4A-8336-E4F7383521BE}" presName="vertSpace2b" presStyleCnt="0"/>
      <dgm:spPr/>
    </dgm:pt>
    <dgm:pt modelId="{37673187-2EA5-0B45-BF81-D192E0643A54}" type="pres">
      <dgm:prSet presAssocID="{2434794D-71A9-B94E-868F-E58D95274CFD}" presName="horz2" presStyleCnt="0"/>
      <dgm:spPr/>
    </dgm:pt>
    <dgm:pt modelId="{F051AB80-4BE2-E44D-8FA5-B7C9381FD6E0}" type="pres">
      <dgm:prSet presAssocID="{2434794D-71A9-B94E-868F-E58D95274CFD}" presName="horzSpace2" presStyleCnt="0"/>
      <dgm:spPr/>
    </dgm:pt>
    <dgm:pt modelId="{9C743F28-1735-E946-A259-9832BF81A886}" type="pres">
      <dgm:prSet presAssocID="{2434794D-71A9-B94E-868F-E58D95274CFD}" presName="tx2" presStyleLbl="revTx" presStyleIdx="3" presStyleCnt="4"/>
      <dgm:spPr/>
      <dgm:t>
        <a:bodyPr/>
        <a:lstStyle/>
        <a:p>
          <a:endParaRPr lang="en-US"/>
        </a:p>
      </dgm:t>
    </dgm:pt>
    <dgm:pt modelId="{06A8DE6E-5A95-FB4A-9E03-39D0256B0875}" type="pres">
      <dgm:prSet presAssocID="{2434794D-71A9-B94E-868F-E58D95274CFD}" presName="vert2" presStyleCnt="0"/>
      <dgm:spPr/>
    </dgm:pt>
    <dgm:pt modelId="{BFB9B12D-7C81-454B-BCB7-A3E739CA4B3C}" type="pres">
      <dgm:prSet presAssocID="{2434794D-71A9-B94E-868F-E58D95274CFD}" presName="thinLine2b" presStyleLbl="callout" presStyleIdx="2" presStyleCnt="3"/>
      <dgm:spPr/>
    </dgm:pt>
    <dgm:pt modelId="{ED78C1AB-0BD5-DF41-B542-B7813A445F0C}" type="pres">
      <dgm:prSet presAssocID="{2434794D-71A9-B94E-868F-E58D95274CFD}" presName="vertSpace2b" presStyleCnt="0"/>
      <dgm:spPr/>
    </dgm:pt>
  </dgm:ptLst>
  <dgm:cxnLst>
    <dgm:cxn modelId="{12120B35-52B2-0143-8D33-16C0382EEDFD}" srcId="{1F10EBA8-D525-3947-A323-8325630E2454}" destId="{8BA3D340-354E-BC4A-8336-E4F7383521BE}" srcOrd="1" destOrd="0" parTransId="{6F99DBE0-5D3C-2F4B-A9AE-7D367C77309C}" sibTransId="{EEF2AFBB-402B-3241-A3A6-31C156769E0E}"/>
    <dgm:cxn modelId="{347E5BBB-779E-EF4A-B2CA-C650511C0EEA}" srcId="{1F10EBA8-D525-3947-A323-8325630E2454}" destId="{2434794D-71A9-B94E-868F-E58D95274CFD}" srcOrd="2" destOrd="0" parTransId="{6D0AADEB-182E-3A4F-9CEB-FF75909A19D8}" sibTransId="{06F06E74-33DE-7F4D-A2B2-D2C9CB407238}"/>
    <dgm:cxn modelId="{03C759C6-7FDF-7046-B41B-CE1CA35E0C27}" srcId="{1F10EBA8-D525-3947-A323-8325630E2454}" destId="{7E251C6D-C852-DB47-B879-0234FE78A2B0}" srcOrd="0" destOrd="0" parTransId="{C13E1266-0214-974E-B627-B870F677DD96}" sibTransId="{60BFD6C7-E991-9746-9362-8FF97DB7EE3F}"/>
    <dgm:cxn modelId="{2CAAE670-69D2-0F4A-96C0-8E56767EC51D}" type="presOf" srcId="{8BA3D340-354E-BC4A-8336-E4F7383521BE}" destId="{18C04F62-6809-3A4C-A593-FF41A57A6672}" srcOrd="0" destOrd="0" presId="urn:microsoft.com/office/officeart/2008/layout/LinedList"/>
    <dgm:cxn modelId="{CB8067E9-A785-5D40-9B0B-061DB239B3BF}" srcId="{868D3163-9645-F349-B2CC-C5C7F3BF0A75}" destId="{1F10EBA8-D525-3947-A323-8325630E2454}" srcOrd="0" destOrd="0" parTransId="{51BB5FD1-73D9-9244-9D0C-EDE62A4CF243}" sibTransId="{48E0301D-5A0C-3B4E-914C-D7ADB7CAAE9E}"/>
    <dgm:cxn modelId="{E7743492-5D21-8248-8659-716E3069EF9B}" type="presOf" srcId="{1F10EBA8-D525-3947-A323-8325630E2454}" destId="{7F32FBD1-7ED4-844A-8522-800EFB752E60}" srcOrd="0" destOrd="0" presId="urn:microsoft.com/office/officeart/2008/layout/LinedList"/>
    <dgm:cxn modelId="{CDE15B37-375B-5047-8DAC-6496F3AAA4B2}" type="presOf" srcId="{7E251C6D-C852-DB47-B879-0234FE78A2B0}" destId="{26E5A084-840F-AC4E-9EB1-A7B90D0A5595}" srcOrd="0" destOrd="0" presId="urn:microsoft.com/office/officeart/2008/layout/LinedList"/>
    <dgm:cxn modelId="{A4AE3040-8DE8-CB4D-8A1B-2717173ABAC2}" type="presOf" srcId="{868D3163-9645-F349-B2CC-C5C7F3BF0A75}" destId="{BF4C5B5E-C0BE-6248-A9F9-F89EF6823652}" srcOrd="0" destOrd="0" presId="urn:microsoft.com/office/officeart/2008/layout/LinedList"/>
    <dgm:cxn modelId="{11FAC0A3-6906-F642-A991-32EBD78DC843}" type="presOf" srcId="{2434794D-71A9-B94E-868F-E58D95274CFD}" destId="{9C743F28-1735-E946-A259-9832BF81A886}" srcOrd="0" destOrd="0" presId="urn:microsoft.com/office/officeart/2008/layout/LinedList"/>
    <dgm:cxn modelId="{F621C9F8-184A-AD4F-AF67-7D84A46994EB}" type="presParOf" srcId="{BF4C5B5E-C0BE-6248-A9F9-F89EF6823652}" destId="{897A2FBD-CEEE-C64D-8B92-E37EA2B8FAD0}" srcOrd="0" destOrd="0" presId="urn:microsoft.com/office/officeart/2008/layout/LinedList"/>
    <dgm:cxn modelId="{8E6A0200-E1D7-BE41-8666-2C0BC0CCBD38}" type="presParOf" srcId="{BF4C5B5E-C0BE-6248-A9F9-F89EF6823652}" destId="{27225AAA-7257-E849-A2E3-B162F928DE3B}" srcOrd="1" destOrd="0" presId="urn:microsoft.com/office/officeart/2008/layout/LinedList"/>
    <dgm:cxn modelId="{6C319C08-EB23-D44F-B852-0C2527843646}" type="presParOf" srcId="{27225AAA-7257-E849-A2E3-B162F928DE3B}" destId="{7F32FBD1-7ED4-844A-8522-800EFB752E60}" srcOrd="0" destOrd="0" presId="urn:microsoft.com/office/officeart/2008/layout/LinedList"/>
    <dgm:cxn modelId="{5995E268-FF09-8A40-AE3C-60EED62E72ED}" type="presParOf" srcId="{27225AAA-7257-E849-A2E3-B162F928DE3B}" destId="{93B2BA18-A32D-B149-B2DD-21185412A9C1}" srcOrd="1" destOrd="0" presId="urn:microsoft.com/office/officeart/2008/layout/LinedList"/>
    <dgm:cxn modelId="{B5B20985-440C-B143-86F8-A72284942265}" type="presParOf" srcId="{93B2BA18-A32D-B149-B2DD-21185412A9C1}" destId="{12E32B43-57D0-E942-B191-635CB497E487}" srcOrd="0" destOrd="0" presId="urn:microsoft.com/office/officeart/2008/layout/LinedList"/>
    <dgm:cxn modelId="{125BEF97-988B-344E-9F74-63FC34FA0695}" type="presParOf" srcId="{93B2BA18-A32D-B149-B2DD-21185412A9C1}" destId="{CCDB7DF2-8471-1C4A-8C73-CDAE54C6D0E9}" srcOrd="1" destOrd="0" presId="urn:microsoft.com/office/officeart/2008/layout/LinedList"/>
    <dgm:cxn modelId="{D32EBAEE-5F23-CA48-AE16-13A0CDD61081}" type="presParOf" srcId="{CCDB7DF2-8471-1C4A-8C73-CDAE54C6D0E9}" destId="{6FA7BB93-7EEA-8C4D-962C-CC7D5CAD9CE3}" srcOrd="0" destOrd="0" presId="urn:microsoft.com/office/officeart/2008/layout/LinedList"/>
    <dgm:cxn modelId="{77C9AF49-EDBB-7549-A3EC-00EE13165D9F}" type="presParOf" srcId="{CCDB7DF2-8471-1C4A-8C73-CDAE54C6D0E9}" destId="{26E5A084-840F-AC4E-9EB1-A7B90D0A5595}" srcOrd="1" destOrd="0" presId="urn:microsoft.com/office/officeart/2008/layout/LinedList"/>
    <dgm:cxn modelId="{5EA8C99E-847D-7A48-980D-CC2D63C948CE}" type="presParOf" srcId="{CCDB7DF2-8471-1C4A-8C73-CDAE54C6D0E9}" destId="{92AC69B1-7D4E-2B47-B0DB-C0D465A0788B}" srcOrd="2" destOrd="0" presId="urn:microsoft.com/office/officeart/2008/layout/LinedList"/>
    <dgm:cxn modelId="{7D225C10-679D-7649-B198-484FA6FB206D}" type="presParOf" srcId="{93B2BA18-A32D-B149-B2DD-21185412A9C1}" destId="{887A7900-1216-5741-AFD8-4EFB3AB6C496}" srcOrd="2" destOrd="0" presId="urn:microsoft.com/office/officeart/2008/layout/LinedList"/>
    <dgm:cxn modelId="{E1B6B9EC-BF28-EB41-A746-AE5539615314}" type="presParOf" srcId="{93B2BA18-A32D-B149-B2DD-21185412A9C1}" destId="{6E71FFFF-2AD6-104B-9DD3-7F95F140143E}" srcOrd="3" destOrd="0" presId="urn:microsoft.com/office/officeart/2008/layout/LinedList"/>
    <dgm:cxn modelId="{8D59B143-3C49-A34B-8B45-9B93D87300D4}" type="presParOf" srcId="{93B2BA18-A32D-B149-B2DD-21185412A9C1}" destId="{093E2CAC-BE3A-2A4B-BF34-84A2BFDDFC8B}" srcOrd="4" destOrd="0" presId="urn:microsoft.com/office/officeart/2008/layout/LinedList"/>
    <dgm:cxn modelId="{3580CAC5-A316-AF4E-B210-E4A223C68D0C}" type="presParOf" srcId="{093E2CAC-BE3A-2A4B-BF34-84A2BFDDFC8B}" destId="{8A592138-A11D-EA43-9307-1A0D4FDE5C40}" srcOrd="0" destOrd="0" presId="urn:microsoft.com/office/officeart/2008/layout/LinedList"/>
    <dgm:cxn modelId="{2358965E-F867-1C4A-8318-3A77D06F13FB}" type="presParOf" srcId="{093E2CAC-BE3A-2A4B-BF34-84A2BFDDFC8B}" destId="{18C04F62-6809-3A4C-A593-FF41A57A6672}" srcOrd="1" destOrd="0" presId="urn:microsoft.com/office/officeart/2008/layout/LinedList"/>
    <dgm:cxn modelId="{4F5EFD0D-7FB7-4948-9F83-741E753710D0}" type="presParOf" srcId="{093E2CAC-BE3A-2A4B-BF34-84A2BFDDFC8B}" destId="{D73C7A2B-1562-F94C-AF5C-42F855F6CFB3}" srcOrd="2" destOrd="0" presId="urn:microsoft.com/office/officeart/2008/layout/LinedList"/>
    <dgm:cxn modelId="{1623B8F8-D456-664A-A53E-15B99A755BCB}" type="presParOf" srcId="{93B2BA18-A32D-B149-B2DD-21185412A9C1}" destId="{B19F8552-FDFA-0E4D-973E-CF4DFC5FCB28}" srcOrd="5" destOrd="0" presId="urn:microsoft.com/office/officeart/2008/layout/LinedList"/>
    <dgm:cxn modelId="{343A4451-286C-E64F-9B35-B598B81F7D21}" type="presParOf" srcId="{93B2BA18-A32D-B149-B2DD-21185412A9C1}" destId="{38DA4C73-3B61-DF46-A5C6-DDA2F4916E8A}" srcOrd="6" destOrd="0" presId="urn:microsoft.com/office/officeart/2008/layout/LinedList"/>
    <dgm:cxn modelId="{226FFEE5-4AAF-EA4E-BE37-544E6C335312}" type="presParOf" srcId="{93B2BA18-A32D-B149-B2DD-21185412A9C1}" destId="{37673187-2EA5-0B45-BF81-D192E0643A54}" srcOrd="7" destOrd="0" presId="urn:microsoft.com/office/officeart/2008/layout/LinedList"/>
    <dgm:cxn modelId="{CB9D9202-957B-1F4D-85EA-B6B70AACC29B}" type="presParOf" srcId="{37673187-2EA5-0B45-BF81-D192E0643A54}" destId="{F051AB80-4BE2-E44D-8FA5-B7C9381FD6E0}" srcOrd="0" destOrd="0" presId="urn:microsoft.com/office/officeart/2008/layout/LinedList"/>
    <dgm:cxn modelId="{4EFDBCA5-5F3F-614A-9585-879C00080951}" type="presParOf" srcId="{37673187-2EA5-0B45-BF81-D192E0643A54}" destId="{9C743F28-1735-E946-A259-9832BF81A886}" srcOrd="1" destOrd="0" presId="urn:microsoft.com/office/officeart/2008/layout/LinedList"/>
    <dgm:cxn modelId="{1CCB0F9E-D8FD-834E-8CBC-9BA84AB0C871}" type="presParOf" srcId="{37673187-2EA5-0B45-BF81-D192E0643A54}" destId="{06A8DE6E-5A95-FB4A-9E03-39D0256B0875}" srcOrd="2" destOrd="0" presId="urn:microsoft.com/office/officeart/2008/layout/LinedList"/>
    <dgm:cxn modelId="{99001A04-AD7A-E145-833D-93925A0FD252}" type="presParOf" srcId="{93B2BA18-A32D-B149-B2DD-21185412A9C1}" destId="{BFB9B12D-7C81-454B-BCB7-A3E739CA4B3C}" srcOrd="8" destOrd="0" presId="urn:microsoft.com/office/officeart/2008/layout/LinedList"/>
    <dgm:cxn modelId="{DC1EA76A-5591-7F43-A4BC-DCDA562EAD60}" type="presParOf" srcId="{93B2BA18-A32D-B149-B2DD-21185412A9C1}" destId="{ED78C1AB-0BD5-DF41-B542-B7813A445F0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0953B55-698D-2F48-8274-9A7CD323BD4D}" type="doc">
      <dgm:prSet loTypeId="urn:microsoft.com/office/officeart/2005/8/layout/hList1" loCatId="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18F374-C420-7E48-B2E6-C7DCEDAABF0A}">
      <dgm:prSet custT="1"/>
      <dgm:spPr/>
      <dgm:t>
        <a:bodyPr/>
        <a:lstStyle/>
        <a:p>
          <a:pPr algn="just" rtl="0"/>
          <a:r>
            <a:rPr lang="es-PA" sz="2600" dirty="0" smtClean="0"/>
            <a:t>Información de los clientes.</a:t>
          </a:r>
          <a:endParaRPr lang="es-PA" sz="2600" dirty="0"/>
        </a:p>
      </dgm:t>
    </dgm:pt>
    <dgm:pt modelId="{73EDC454-40AB-374B-A533-28F9EDF38BBC}" type="parTrans" cxnId="{F747CFED-6451-6D47-AECC-3E0ACB3213EF}">
      <dgm:prSet/>
      <dgm:spPr/>
      <dgm:t>
        <a:bodyPr/>
        <a:lstStyle/>
        <a:p>
          <a:endParaRPr lang="en-US"/>
        </a:p>
      </dgm:t>
    </dgm:pt>
    <dgm:pt modelId="{7EA286BA-BFC4-274C-916B-32A689ABC74E}" type="sibTrans" cxnId="{F747CFED-6451-6D47-AECC-3E0ACB3213EF}">
      <dgm:prSet/>
      <dgm:spPr/>
      <dgm:t>
        <a:bodyPr/>
        <a:lstStyle/>
        <a:p>
          <a:endParaRPr lang="en-US"/>
        </a:p>
      </dgm:t>
    </dgm:pt>
    <dgm:pt modelId="{75A3E4AE-D624-8F45-B468-E2CF81B52FFD}">
      <dgm:prSet custT="1"/>
      <dgm:spPr/>
      <dgm:t>
        <a:bodyPr/>
        <a:lstStyle/>
        <a:p>
          <a:pPr algn="just" rtl="0"/>
          <a:r>
            <a:rPr lang="es-PA" sz="2600" dirty="0" smtClean="0"/>
            <a:t>Categorizar los clientes.</a:t>
          </a:r>
          <a:endParaRPr lang="es-PA" sz="2600" dirty="0"/>
        </a:p>
      </dgm:t>
    </dgm:pt>
    <dgm:pt modelId="{51A552C5-F7CD-CC42-93E0-F901077ACF3F}" type="parTrans" cxnId="{2E035FF5-CE63-A14C-AD8F-CA1C612673DB}">
      <dgm:prSet/>
      <dgm:spPr/>
      <dgm:t>
        <a:bodyPr/>
        <a:lstStyle/>
        <a:p>
          <a:endParaRPr lang="en-US"/>
        </a:p>
      </dgm:t>
    </dgm:pt>
    <dgm:pt modelId="{70F13A28-AA6E-F74C-8C20-A80091BF7DEF}" type="sibTrans" cxnId="{2E035FF5-CE63-A14C-AD8F-CA1C612673DB}">
      <dgm:prSet/>
      <dgm:spPr/>
      <dgm:t>
        <a:bodyPr/>
        <a:lstStyle/>
        <a:p>
          <a:endParaRPr lang="en-US"/>
        </a:p>
      </dgm:t>
    </dgm:pt>
    <dgm:pt modelId="{CB59A035-3877-FB49-8692-D7CF75A0E6EF}">
      <dgm:prSet custT="1"/>
      <dgm:spPr/>
      <dgm:t>
        <a:bodyPr/>
        <a:lstStyle/>
        <a:p>
          <a:pPr algn="just" rtl="0"/>
          <a:r>
            <a:rPr lang="es-PA" sz="2600" dirty="0" smtClean="0"/>
            <a:t>Procesos de Debida Diligencia y  Debida Diligencia Reforzada.</a:t>
          </a:r>
          <a:endParaRPr lang="es-PA" sz="2600" dirty="0"/>
        </a:p>
      </dgm:t>
    </dgm:pt>
    <dgm:pt modelId="{4AD47CB5-86EF-BC4B-A011-4D8E095F7C86}" type="parTrans" cxnId="{4A27596D-60DC-3649-9294-0A5842B879A5}">
      <dgm:prSet/>
      <dgm:spPr/>
      <dgm:t>
        <a:bodyPr/>
        <a:lstStyle/>
        <a:p>
          <a:endParaRPr lang="en-US"/>
        </a:p>
      </dgm:t>
    </dgm:pt>
    <dgm:pt modelId="{563B4979-ED2E-1548-BB47-FBE8FE18CE59}" type="sibTrans" cxnId="{4A27596D-60DC-3649-9294-0A5842B879A5}">
      <dgm:prSet/>
      <dgm:spPr/>
      <dgm:t>
        <a:bodyPr/>
        <a:lstStyle/>
        <a:p>
          <a:endParaRPr lang="en-US"/>
        </a:p>
      </dgm:t>
    </dgm:pt>
    <dgm:pt modelId="{85FCDD5C-6DB8-9D47-9DF3-A56D1B68859A}">
      <dgm:prSet custT="1"/>
      <dgm:spPr/>
      <dgm:t>
        <a:bodyPr/>
        <a:lstStyle/>
        <a:p>
          <a:pPr algn="just" rtl="0"/>
          <a:r>
            <a:rPr lang="es-PA" sz="2600" dirty="0" smtClean="0"/>
            <a:t>Excepciones documentarias.</a:t>
          </a:r>
          <a:endParaRPr lang="es-PA" sz="2600" dirty="0"/>
        </a:p>
      </dgm:t>
    </dgm:pt>
    <dgm:pt modelId="{1F2B3B87-B43B-854B-BA18-E167C7FC7DA3}" type="parTrans" cxnId="{107AB24F-CA09-E648-9818-8118E4D68682}">
      <dgm:prSet/>
      <dgm:spPr/>
      <dgm:t>
        <a:bodyPr/>
        <a:lstStyle/>
        <a:p>
          <a:endParaRPr lang="en-US"/>
        </a:p>
      </dgm:t>
    </dgm:pt>
    <dgm:pt modelId="{370628D8-29C5-4A47-9F55-8DA565F0ABC0}" type="sibTrans" cxnId="{107AB24F-CA09-E648-9818-8118E4D68682}">
      <dgm:prSet/>
      <dgm:spPr/>
      <dgm:t>
        <a:bodyPr/>
        <a:lstStyle/>
        <a:p>
          <a:endParaRPr lang="en-US"/>
        </a:p>
      </dgm:t>
    </dgm:pt>
    <dgm:pt modelId="{52C356B0-0CC0-F641-A9CD-934B8815AED1}">
      <dgm:prSet custT="1"/>
      <dgm:spPr/>
      <dgm:t>
        <a:bodyPr/>
        <a:lstStyle/>
        <a:p>
          <a:pPr algn="just" rtl="0"/>
          <a:r>
            <a:rPr lang="es-PA" sz="1800" b="1" dirty="0" smtClean="0"/>
            <a:t>Las políticas y procedimientos deben ser aprobadas por la Junta Directiva y deben incluir:</a:t>
          </a:r>
          <a:endParaRPr lang="es-PA" sz="1800" dirty="0"/>
        </a:p>
      </dgm:t>
    </dgm:pt>
    <dgm:pt modelId="{7D5017F7-E083-CA4D-B60E-E8513675729B}" type="sibTrans" cxnId="{772C022E-FCD4-F547-BBBE-3AB8A533702A}">
      <dgm:prSet/>
      <dgm:spPr/>
      <dgm:t>
        <a:bodyPr/>
        <a:lstStyle/>
        <a:p>
          <a:endParaRPr lang="en-US"/>
        </a:p>
      </dgm:t>
    </dgm:pt>
    <dgm:pt modelId="{DDF596C0-F69C-B84E-8298-1A550CD0C4BF}" type="parTrans" cxnId="{772C022E-FCD4-F547-BBBE-3AB8A533702A}">
      <dgm:prSet/>
      <dgm:spPr/>
      <dgm:t>
        <a:bodyPr/>
        <a:lstStyle/>
        <a:p>
          <a:endParaRPr lang="en-US"/>
        </a:p>
      </dgm:t>
    </dgm:pt>
    <dgm:pt modelId="{FEEC0488-692C-4D47-B64F-EDE4831325BD}" type="pres">
      <dgm:prSet presAssocID="{00953B55-698D-2F48-8274-9A7CD323BD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3298EB-7F9E-F14E-9811-4037EF795B5E}" type="pres">
      <dgm:prSet presAssocID="{52C356B0-0CC0-F641-A9CD-934B8815AED1}" presName="composite" presStyleCnt="0"/>
      <dgm:spPr/>
    </dgm:pt>
    <dgm:pt modelId="{832D08D3-B5CE-F645-A9BE-A844C6B0BBE7}" type="pres">
      <dgm:prSet presAssocID="{52C356B0-0CC0-F641-A9CD-934B8815AED1}" presName="parTx" presStyleLbl="alignNode1" presStyleIdx="0" presStyleCnt="1" custScaleY="100000" custLinFactNeighborX="-851" custLinFactNeighborY="-7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BBC23-9C24-004C-AAA0-83244BE3D0AF}" type="pres">
      <dgm:prSet presAssocID="{52C356B0-0CC0-F641-A9CD-934B8815AED1}" presName="desTx" presStyleLbl="alignAccFollowNode1" presStyleIdx="0" presStyleCnt="1" custScaleY="100000" custLinFactNeighborX="-851" custLinFactNeighborY="-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47CFED-6451-6D47-AECC-3E0ACB3213EF}" srcId="{52C356B0-0CC0-F641-A9CD-934B8815AED1}" destId="{D318F374-C420-7E48-B2E6-C7DCEDAABF0A}" srcOrd="0" destOrd="0" parTransId="{73EDC454-40AB-374B-A533-28F9EDF38BBC}" sibTransId="{7EA286BA-BFC4-274C-916B-32A689ABC74E}"/>
    <dgm:cxn modelId="{4A27596D-60DC-3649-9294-0A5842B879A5}" srcId="{52C356B0-0CC0-F641-A9CD-934B8815AED1}" destId="{CB59A035-3877-FB49-8692-D7CF75A0E6EF}" srcOrd="2" destOrd="0" parTransId="{4AD47CB5-86EF-BC4B-A011-4D8E095F7C86}" sibTransId="{563B4979-ED2E-1548-BB47-FBE8FE18CE59}"/>
    <dgm:cxn modelId="{107AB24F-CA09-E648-9818-8118E4D68682}" srcId="{52C356B0-0CC0-F641-A9CD-934B8815AED1}" destId="{85FCDD5C-6DB8-9D47-9DF3-A56D1B68859A}" srcOrd="3" destOrd="0" parTransId="{1F2B3B87-B43B-854B-BA18-E167C7FC7DA3}" sibTransId="{370628D8-29C5-4A47-9F55-8DA565F0ABC0}"/>
    <dgm:cxn modelId="{CA457C8C-66E8-A74D-B8EF-B9149AEDFD1E}" type="presOf" srcId="{85FCDD5C-6DB8-9D47-9DF3-A56D1B68859A}" destId="{D1EBBC23-9C24-004C-AAA0-83244BE3D0AF}" srcOrd="0" destOrd="3" presId="urn:microsoft.com/office/officeart/2005/8/layout/hList1"/>
    <dgm:cxn modelId="{772C022E-FCD4-F547-BBBE-3AB8A533702A}" srcId="{00953B55-698D-2F48-8274-9A7CD323BD4D}" destId="{52C356B0-0CC0-F641-A9CD-934B8815AED1}" srcOrd="0" destOrd="0" parTransId="{DDF596C0-F69C-B84E-8298-1A550CD0C4BF}" sibTransId="{7D5017F7-E083-CA4D-B60E-E8513675729B}"/>
    <dgm:cxn modelId="{2E035FF5-CE63-A14C-AD8F-CA1C612673DB}" srcId="{52C356B0-0CC0-F641-A9CD-934B8815AED1}" destId="{75A3E4AE-D624-8F45-B468-E2CF81B52FFD}" srcOrd="1" destOrd="0" parTransId="{51A552C5-F7CD-CC42-93E0-F901077ACF3F}" sibTransId="{70F13A28-AA6E-F74C-8C20-A80091BF7DEF}"/>
    <dgm:cxn modelId="{452C88F3-EE91-F448-B796-BE624EDDCB72}" type="presOf" srcId="{CB59A035-3877-FB49-8692-D7CF75A0E6EF}" destId="{D1EBBC23-9C24-004C-AAA0-83244BE3D0AF}" srcOrd="0" destOrd="2" presId="urn:microsoft.com/office/officeart/2005/8/layout/hList1"/>
    <dgm:cxn modelId="{0236F2B5-D263-FA49-A8CB-79FD34B5CD10}" type="presOf" srcId="{00953B55-698D-2F48-8274-9A7CD323BD4D}" destId="{FEEC0488-692C-4D47-B64F-EDE4831325BD}" srcOrd="0" destOrd="0" presId="urn:microsoft.com/office/officeart/2005/8/layout/hList1"/>
    <dgm:cxn modelId="{8C571089-F08B-824A-856B-15E527AC73E8}" type="presOf" srcId="{D318F374-C420-7E48-B2E6-C7DCEDAABF0A}" destId="{D1EBBC23-9C24-004C-AAA0-83244BE3D0AF}" srcOrd="0" destOrd="0" presId="urn:microsoft.com/office/officeart/2005/8/layout/hList1"/>
    <dgm:cxn modelId="{03BE348A-6D48-B94D-A9B1-12870297A2F1}" type="presOf" srcId="{75A3E4AE-D624-8F45-B468-E2CF81B52FFD}" destId="{D1EBBC23-9C24-004C-AAA0-83244BE3D0AF}" srcOrd="0" destOrd="1" presId="urn:microsoft.com/office/officeart/2005/8/layout/hList1"/>
    <dgm:cxn modelId="{3C0B7CD7-8B39-9A46-B26A-66FD03039374}" type="presOf" srcId="{52C356B0-0CC0-F641-A9CD-934B8815AED1}" destId="{832D08D3-B5CE-F645-A9BE-A844C6B0BBE7}" srcOrd="0" destOrd="0" presId="urn:microsoft.com/office/officeart/2005/8/layout/hList1"/>
    <dgm:cxn modelId="{9BC4A81C-74B0-BA43-84D4-BB7495B538F4}" type="presParOf" srcId="{FEEC0488-692C-4D47-B64F-EDE4831325BD}" destId="{793298EB-7F9E-F14E-9811-4037EF795B5E}" srcOrd="0" destOrd="0" presId="urn:microsoft.com/office/officeart/2005/8/layout/hList1"/>
    <dgm:cxn modelId="{BAFF62C9-D0DF-BD4F-8EE8-541885419E88}" type="presParOf" srcId="{793298EB-7F9E-F14E-9811-4037EF795B5E}" destId="{832D08D3-B5CE-F645-A9BE-A844C6B0BBE7}" srcOrd="0" destOrd="0" presId="urn:microsoft.com/office/officeart/2005/8/layout/hList1"/>
    <dgm:cxn modelId="{C6645DA9-C519-CB40-85C7-21959A9FFD37}" type="presParOf" srcId="{793298EB-7F9E-F14E-9811-4037EF795B5E}" destId="{D1EBBC23-9C24-004C-AAA0-83244BE3D0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1977C-8564-4781-9278-E4014296775D}" type="doc">
      <dgm:prSet loTypeId="urn:microsoft.com/office/officeart/2005/8/layout/h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PA"/>
        </a:p>
      </dgm:t>
    </dgm:pt>
    <dgm:pt modelId="{840EDCFC-43FD-482D-9E01-9F5BD049E679}">
      <dgm:prSet phldrT="[Text]"/>
      <dgm:spPr/>
      <dgm:t>
        <a:bodyPr/>
        <a:lstStyle/>
        <a:p>
          <a:r>
            <a:rPr lang="es-PA" b="1" dirty="0" smtClean="0"/>
            <a:t>Regulaciones</a:t>
          </a:r>
          <a:endParaRPr lang="es-PA" b="1" dirty="0"/>
        </a:p>
      </dgm:t>
    </dgm:pt>
    <dgm:pt modelId="{8FD68321-EE6A-4F70-99E4-FFCA6AEC7738}" type="parTrans" cxnId="{EAAD8C5A-A062-4011-8108-FE67865F5FCC}">
      <dgm:prSet/>
      <dgm:spPr/>
      <dgm:t>
        <a:bodyPr/>
        <a:lstStyle/>
        <a:p>
          <a:endParaRPr lang="es-PA"/>
        </a:p>
      </dgm:t>
    </dgm:pt>
    <dgm:pt modelId="{FB03249C-EC33-447F-871F-9EE48583FEF8}" type="sibTrans" cxnId="{EAAD8C5A-A062-4011-8108-FE67865F5FCC}">
      <dgm:prSet/>
      <dgm:spPr/>
      <dgm:t>
        <a:bodyPr/>
        <a:lstStyle/>
        <a:p>
          <a:endParaRPr lang="es-PA"/>
        </a:p>
      </dgm:t>
    </dgm:pt>
    <dgm:pt modelId="{484DD8FD-0A86-473B-A5B7-65173142A6CA}">
      <dgm:prSet phldrT="[Text]"/>
      <dgm:spPr/>
      <dgm:t>
        <a:bodyPr/>
        <a:lstStyle/>
        <a:p>
          <a:r>
            <a:rPr lang="es-PA" dirty="0" smtClean="0"/>
            <a:t>El Salvador: NPB4-47</a:t>
          </a:r>
          <a:endParaRPr lang="es-PA" dirty="0"/>
        </a:p>
      </dgm:t>
    </dgm:pt>
    <dgm:pt modelId="{B983C83D-1ED6-4426-A8F3-412E46595B81}" type="parTrans" cxnId="{1C3CA49E-A28B-44BC-A906-F5FDF47FD70C}">
      <dgm:prSet/>
      <dgm:spPr/>
      <dgm:t>
        <a:bodyPr/>
        <a:lstStyle/>
        <a:p>
          <a:endParaRPr lang="es-PA"/>
        </a:p>
      </dgm:t>
    </dgm:pt>
    <dgm:pt modelId="{EDCB1234-22BA-4AB3-8623-12F5A3D3549F}" type="sibTrans" cxnId="{1C3CA49E-A28B-44BC-A906-F5FDF47FD70C}">
      <dgm:prSet/>
      <dgm:spPr/>
      <dgm:t>
        <a:bodyPr/>
        <a:lstStyle/>
        <a:p>
          <a:endParaRPr lang="es-PA"/>
        </a:p>
      </dgm:t>
    </dgm:pt>
    <dgm:pt modelId="{372BFFF0-F016-47AB-802D-E76C2D28B057}">
      <dgm:prSet phldrT="[Text]"/>
      <dgm:spPr/>
      <dgm:t>
        <a:bodyPr/>
        <a:lstStyle/>
        <a:p>
          <a:r>
            <a:rPr lang="es-PA" b="1" dirty="0" smtClean="0"/>
            <a:t>Mejores Prácticas</a:t>
          </a:r>
          <a:endParaRPr lang="es-PA" b="1" dirty="0"/>
        </a:p>
      </dgm:t>
    </dgm:pt>
    <dgm:pt modelId="{D32B5D15-29CE-4E7F-A020-04A9B33072C8}" type="parTrans" cxnId="{5BEAD5CB-608B-48F2-A141-F8071931268C}">
      <dgm:prSet/>
      <dgm:spPr/>
      <dgm:t>
        <a:bodyPr/>
        <a:lstStyle/>
        <a:p>
          <a:endParaRPr lang="es-PA"/>
        </a:p>
      </dgm:t>
    </dgm:pt>
    <dgm:pt modelId="{FE877E7E-118B-4E1F-AE5D-799F2234C534}" type="sibTrans" cxnId="{5BEAD5CB-608B-48F2-A141-F8071931268C}">
      <dgm:prSet/>
      <dgm:spPr/>
      <dgm:t>
        <a:bodyPr/>
        <a:lstStyle/>
        <a:p>
          <a:endParaRPr lang="es-PA"/>
        </a:p>
      </dgm:t>
    </dgm:pt>
    <dgm:pt modelId="{9733251C-B1B2-4FC1-A9FC-4C6813BE3997}">
      <dgm:prSet phldrT="[Text]"/>
      <dgm:spPr/>
      <dgm:t>
        <a:bodyPr/>
        <a:lstStyle/>
        <a:p>
          <a:r>
            <a:rPr lang="es-PA" dirty="0" smtClean="0"/>
            <a:t>Management of Credit Risk.</a:t>
          </a:r>
          <a:endParaRPr lang="es-PA" dirty="0"/>
        </a:p>
      </dgm:t>
    </dgm:pt>
    <dgm:pt modelId="{871E2085-A175-45AE-9A1B-CB02E241B452}" type="parTrans" cxnId="{DE33C4FF-BD06-4604-81B6-32C53A56ED19}">
      <dgm:prSet/>
      <dgm:spPr/>
      <dgm:t>
        <a:bodyPr/>
        <a:lstStyle/>
        <a:p>
          <a:endParaRPr lang="es-PA"/>
        </a:p>
      </dgm:t>
    </dgm:pt>
    <dgm:pt modelId="{B653DFAA-9521-4C0E-9D67-A2FCB6784CED}" type="sibTrans" cxnId="{DE33C4FF-BD06-4604-81B6-32C53A56ED19}">
      <dgm:prSet/>
      <dgm:spPr/>
      <dgm:t>
        <a:bodyPr/>
        <a:lstStyle/>
        <a:p>
          <a:endParaRPr lang="es-PA"/>
        </a:p>
      </dgm:t>
    </dgm:pt>
    <dgm:pt modelId="{0B407DB5-8323-4085-B6C3-CF5A33B9F3BD}">
      <dgm:prSet/>
      <dgm:spPr/>
      <dgm:t>
        <a:bodyPr/>
        <a:lstStyle/>
        <a:p>
          <a:r>
            <a:rPr lang="es-PA" dirty="0" smtClean="0"/>
            <a:t>Nicaragua: Resolución CD-SIBOIF-423-1-MAY30 -06</a:t>
          </a:r>
          <a:endParaRPr lang="es-PA" dirty="0"/>
        </a:p>
      </dgm:t>
    </dgm:pt>
    <dgm:pt modelId="{2674BFED-5CA7-4ED6-B3E5-3A8ED2F0DF4C}" type="parTrans" cxnId="{EDA057FE-E77D-444B-9428-763B1EDA666F}">
      <dgm:prSet/>
      <dgm:spPr/>
      <dgm:t>
        <a:bodyPr/>
        <a:lstStyle/>
        <a:p>
          <a:endParaRPr lang="es-PA"/>
        </a:p>
      </dgm:t>
    </dgm:pt>
    <dgm:pt modelId="{B922D0C2-FA9A-4031-BD04-C98186E63C00}" type="sibTrans" cxnId="{EDA057FE-E77D-444B-9428-763B1EDA666F}">
      <dgm:prSet/>
      <dgm:spPr/>
      <dgm:t>
        <a:bodyPr/>
        <a:lstStyle/>
        <a:p>
          <a:endParaRPr lang="es-PA"/>
        </a:p>
      </dgm:t>
    </dgm:pt>
    <dgm:pt modelId="{BBE2D3D0-15F1-40CC-8C67-AA4D28BE5E78}">
      <dgm:prSet/>
      <dgm:spPr/>
      <dgm:t>
        <a:bodyPr/>
        <a:lstStyle/>
        <a:p>
          <a:r>
            <a:rPr lang="es-PA" dirty="0" smtClean="0"/>
            <a:t>Guatemala: Resolución JM-56-2011</a:t>
          </a:r>
          <a:endParaRPr lang="es-PA" dirty="0"/>
        </a:p>
      </dgm:t>
    </dgm:pt>
    <dgm:pt modelId="{1A00569C-4AAE-42A3-B7E6-A3E0E141FCFF}" type="parTrans" cxnId="{9007EC1A-69F9-401F-96CA-CC601FA9F7FA}">
      <dgm:prSet/>
      <dgm:spPr/>
      <dgm:t>
        <a:bodyPr/>
        <a:lstStyle/>
        <a:p>
          <a:endParaRPr lang="es-PA"/>
        </a:p>
      </dgm:t>
    </dgm:pt>
    <dgm:pt modelId="{9E0F71C5-A1F9-47E3-8312-91CFFBF050CF}" type="sibTrans" cxnId="{9007EC1A-69F9-401F-96CA-CC601FA9F7FA}">
      <dgm:prSet/>
      <dgm:spPr/>
      <dgm:t>
        <a:bodyPr/>
        <a:lstStyle/>
        <a:p>
          <a:endParaRPr lang="es-PA"/>
        </a:p>
      </dgm:t>
    </dgm:pt>
    <dgm:pt modelId="{5DECF639-ED76-4C73-B058-1660DBE8E911}">
      <dgm:prSet/>
      <dgm:spPr/>
      <dgm:t>
        <a:bodyPr/>
        <a:lstStyle/>
        <a:p>
          <a:r>
            <a:rPr lang="es-PA" dirty="0" smtClean="0"/>
            <a:t>Colombia: Circular Externa N°100 de 1995 y normas relativas al SAR</a:t>
          </a:r>
        </a:p>
      </dgm:t>
    </dgm:pt>
    <dgm:pt modelId="{C809ECAA-3F6E-4A32-9674-98F529556506}" type="parTrans" cxnId="{EE81F028-F6DE-43DF-B4AE-B63D652DC403}">
      <dgm:prSet/>
      <dgm:spPr/>
      <dgm:t>
        <a:bodyPr/>
        <a:lstStyle/>
        <a:p>
          <a:endParaRPr lang="es-PA"/>
        </a:p>
      </dgm:t>
    </dgm:pt>
    <dgm:pt modelId="{69549F22-4D55-4F1F-BAE3-1248888C0B45}" type="sibTrans" cxnId="{EE81F028-F6DE-43DF-B4AE-B63D652DC403}">
      <dgm:prSet/>
      <dgm:spPr/>
      <dgm:t>
        <a:bodyPr/>
        <a:lstStyle/>
        <a:p>
          <a:endParaRPr lang="es-PA"/>
        </a:p>
      </dgm:t>
    </dgm:pt>
    <dgm:pt modelId="{DAE5EE98-D22C-40DA-8BFF-0A5597980DD1}">
      <dgm:prSet/>
      <dgm:spPr/>
      <dgm:t>
        <a:bodyPr/>
        <a:lstStyle/>
        <a:p>
          <a:r>
            <a:rPr lang="es-PA" dirty="0" smtClean="0"/>
            <a:t>Costa Rica: Acuerdo SUGEF 2-10</a:t>
          </a:r>
          <a:endParaRPr lang="es-PA" dirty="0"/>
        </a:p>
      </dgm:t>
    </dgm:pt>
    <dgm:pt modelId="{57A02331-5EC5-4FF6-B16E-DFD3AEE818AA}" type="parTrans" cxnId="{980C3456-C036-4A83-80E9-8AED3F584512}">
      <dgm:prSet/>
      <dgm:spPr/>
      <dgm:t>
        <a:bodyPr/>
        <a:lstStyle/>
        <a:p>
          <a:endParaRPr lang="es-PA"/>
        </a:p>
      </dgm:t>
    </dgm:pt>
    <dgm:pt modelId="{C0350DEF-BC6B-4726-8FE3-698A0BDE5D99}" type="sibTrans" cxnId="{980C3456-C036-4A83-80E9-8AED3F584512}">
      <dgm:prSet/>
      <dgm:spPr/>
      <dgm:t>
        <a:bodyPr/>
        <a:lstStyle/>
        <a:p>
          <a:endParaRPr lang="es-PA"/>
        </a:p>
      </dgm:t>
    </dgm:pt>
    <dgm:pt modelId="{8876B464-2895-4316-9A43-6647DD5E1375}">
      <dgm:prSet/>
      <dgm:spPr/>
      <dgm:t>
        <a:bodyPr/>
        <a:lstStyle/>
        <a:p>
          <a:r>
            <a:rPr lang="es-PA" dirty="0" smtClean="0"/>
            <a:t>Panamá: Acuerdo No. 8-2010</a:t>
          </a:r>
          <a:endParaRPr lang="es-PA" dirty="0"/>
        </a:p>
      </dgm:t>
    </dgm:pt>
    <dgm:pt modelId="{242C32EA-59F8-498F-92C7-D8533F6DF5D5}" type="parTrans" cxnId="{CF60072B-67EC-49C5-A4B5-34CAB3F61946}">
      <dgm:prSet/>
      <dgm:spPr/>
      <dgm:t>
        <a:bodyPr/>
        <a:lstStyle/>
        <a:p>
          <a:endParaRPr lang="es-PA"/>
        </a:p>
      </dgm:t>
    </dgm:pt>
    <dgm:pt modelId="{CFDEAD28-D2C8-4210-9952-0D6DC6436571}" type="sibTrans" cxnId="{CF60072B-67EC-49C5-A4B5-34CAB3F61946}">
      <dgm:prSet/>
      <dgm:spPr/>
      <dgm:t>
        <a:bodyPr/>
        <a:lstStyle/>
        <a:p>
          <a:endParaRPr lang="es-PA"/>
        </a:p>
      </dgm:t>
    </dgm:pt>
    <dgm:pt modelId="{2390F7DB-244C-4E49-8D1F-4DD56F68BAB3}">
      <dgm:prSet/>
      <dgm:spPr/>
      <dgm:t>
        <a:bodyPr/>
        <a:lstStyle/>
        <a:p>
          <a:r>
            <a:rPr lang="es-PA" dirty="0" smtClean="0"/>
            <a:t>Perú:  Resolución SBS-37-2008</a:t>
          </a:r>
          <a:endParaRPr lang="es-PA" dirty="0"/>
        </a:p>
      </dgm:t>
    </dgm:pt>
    <dgm:pt modelId="{3041816D-EF1B-40CF-9A72-D165888EE020}" type="parTrans" cxnId="{D31DC851-4A67-46E7-9E91-6977415F0440}">
      <dgm:prSet/>
      <dgm:spPr/>
      <dgm:t>
        <a:bodyPr/>
        <a:lstStyle/>
        <a:p>
          <a:endParaRPr lang="es-PA"/>
        </a:p>
      </dgm:t>
    </dgm:pt>
    <dgm:pt modelId="{F34F1F3C-636B-4D39-BCA0-164E92A5383A}" type="sibTrans" cxnId="{D31DC851-4A67-46E7-9E91-6977415F0440}">
      <dgm:prSet/>
      <dgm:spPr/>
      <dgm:t>
        <a:bodyPr/>
        <a:lstStyle/>
        <a:p>
          <a:endParaRPr lang="es-PA"/>
        </a:p>
      </dgm:t>
    </dgm:pt>
    <dgm:pt modelId="{C35C93B4-40F7-44EE-A76F-213A2EF05EF5}">
      <dgm:prSet/>
      <dgm:spPr/>
      <dgm:t>
        <a:bodyPr/>
        <a:lstStyle/>
        <a:p>
          <a:r>
            <a:rPr lang="es-PA" dirty="0" smtClean="0"/>
            <a:t>Argentina: Comunicación “A” 5203</a:t>
          </a:r>
          <a:endParaRPr lang="es-PA" dirty="0"/>
        </a:p>
      </dgm:t>
    </dgm:pt>
    <dgm:pt modelId="{0A3D58CA-2416-4B0E-AC86-291DF207B695}" type="parTrans" cxnId="{5A42BBF3-8CF9-4798-A1FB-0C8CCDD9379E}">
      <dgm:prSet/>
      <dgm:spPr/>
      <dgm:t>
        <a:bodyPr/>
        <a:lstStyle/>
        <a:p>
          <a:endParaRPr lang="es-PA"/>
        </a:p>
      </dgm:t>
    </dgm:pt>
    <dgm:pt modelId="{25A2E500-0F18-4884-9373-E3F80E05DC18}" type="sibTrans" cxnId="{5A42BBF3-8CF9-4798-A1FB-0C8CCDD9379E}">
      <dgm:prSet/>
      <dgm:spPr/>
      <dgm:t>
        <a:bodyPr/>
        <a:lstStyle/>
        <a:p>
          <a:endParaRPr lang="es-PA"/>
        </a:p>
      </dgm:t>
    </dgm:pt>
    <dgm:pt modelId="{C1477967-314E-490D-9695-2E43785DFB62}">
      <dgm:prSet/>
      <dgm:spPr/>
      <dgm:t>
        <a:bodyPr/>
        <a:lstStyle/>
        <a:p>
          <a:r>
            <a:rPr lang="es-PA" dirty="0" smtClean="0"/>
            <a:t>Revisions to the Basel II Market Risk Framework.</a:t>
          </a:r>
          <a:endParaRPr lang="es-PA" dirty="0"/>
        </a:p>
      </dgm:t>
    </dgm:pt>
    <dgm:pt modelId="{30CF52C4-687F-4827-A2A8-F5E401B183B2}" type="parTrans" cxnId="{152ED1E3-4EA6-4718-9900-9BB84DFBAA4F}">
      <dgm:prSet/>
      <dgm:spPr/>
      <dgm:t>
        <a:bodyPr/>
        <a:lstStyle/>
        <a:p>
          <a:endParaRPr lang="es-PA"/>
        </a:p>
      </dgm:t>
    </dgm:pt>
    <dgm:pt modelId="{4C01E2DC-D311-41B1-905F-A6F19194CD30}" type="sibTrans" cxnId="{152ED1E3-4EA6-4718-9900-9BB84DFBAA4F}">
      <dgm:prSet/>
      <dgm:spPr/>
      <dgm:t>
        <a:bodyPr/>
        <a:lstStyle/>
        <a:p>
          <a:endParaRPr lang="es-PA"/>
        </a:p>
      </dgm:t>
    </dgm:pt>
    <dgm:pt modelId="{24D9FF39-1F83-446D-BE2F-B0B80E376B54}">
      <dgm:prSet/>
      <dgm:spPr/>
      <dgm:t>
        <a:bodyPr/>
        <a:lstStyle/>
        <a:p>
          <a:r>
            <a:rPr lang="es-PA" dirty="0" smtClean="0"/>
            <a:t>Buenas prácticas para la Gestión y Supervisión del Riesgo Operativo.</a:t>
          </a:r>
          <a:endParaRPr lang="es-PA" dirty="0"/>
        </a:p>
      </dgm:t>
    </dgm:pt>
    <dgm:pt modelId="{B7EB66AA-4035-4247-93DF-6211AED7E4AF}" type="parTrans" cxnId="{D3104BD6-AA76-476B-BA51-DAB1C98534D5}">
      <dgm:prSet/>
      <dgm:spPr/>
      <dgm:t>
        <a:bodyPr/>
        <a:lstStyle/>
        <a:p>
          <a:endParaRPr lang="es-PA"/>
        </a:p>
      </dgm:t>
    </dgm:pt>
    <dgm:pt modelId="{E2E2A1CA-EDBE-454D-BE33-C5D74F4CFCD0}" type="sibTrans" cxnId="{D3104BD6-AA76-476B-BA51-DAB1C98534D5}">
      <dgm:prSet/>
      <dgm:spPr/>
      <dgm:t>
        <a:bodyPr/>
        <a:lstStyle/>
        <a:p>
          <a:endParaRPr lang="es-PA"/>
        </a:p>
      </dgm:t>
    </dgm:pt>
    <dgm:pt modelId="{C41C3CEF-52D8-4B16-86BC-AA493ACD47C9}">
      <dgm:prSet/>
      <dgm:spPr/>
      <dgm:t>
        <a:bodyPr/>
        <a:lstStyle/>
        <a:p>
          <a:r>
            <a:rPr lang="es-PA" dirty="0" smtClean="0"/>
            <a:t>Principios para la adecuada Gestión y Supervisión del Riesgo de Liquidez.</a:t>
          </a:r>
          <a:endParaRPr lang="es-PA" dirty="0"/>
        </a:p>
      </dgm:t>
    </dgm:pt>
    <dgm:pt modelId="{AEA63B44-DD89-4A5D-9721-D4397DF4EE0B}" type="parTrans" cxnId="{8C813E16-D77D-4F37-B6B4-8B15F218A966}">
      <dgm:prSet/>
      <dgm:spPr/>
      <dgm:t>
        <a:bodyPr/>
        <a:lstStyle/>
        <a:p>
          <a:endParaRPr lang="es-PA"/>
        </a:p>
      </dgm:t>
    </dgm:pt>
    <dgm:pt modelId="{8FC803FA-1DE9-491D-8E1E-64B2177C88D2}" type="sibTrans" cxnId="{8C813E16-D77D-4F37-B6B4-8B15F218A966}">
      <dgm:prSet/>
      <dgm:spPr/>
      <dgm:t>
        <a:bodyPr/>
        <a:lstStyle/>
        <a:p>
          <a:endParaRPr lang="es-PA"/>
        </a:p>
      </dgm:t>
    </dgm:pt>
    <dgm:pt modelId="{C2A974AC-87BA-41B1-8CAA-0C34B6577086}">
      <dgm:prSet/>
      <dgm:spPr/>
      <dgm:t>
        <a:bodyPr/>
        <a:lstStyle/>
        <a:p>
          <a:r>
            <a:rPr lang="es-PA" dirty="0" smtClean="0"/>
            <a:t>Principios para la Realización y Supervisión de Pruebas de Tensión.</a:t>
          </a:r>
        </a:p>
      </dgm:t>
    </dgm:pt>
    <dgm:pt modelId="{F2EF3441-5C00-41DD-A793-DA0E01242736}" type="parTrans" cxnId="{BB47FF06-987E-4F44-982F-B08138478FC1}">
      <dgm:prSet/>
      <dgm:spPr/>
      <dgm:t>
        <a:bodyPr/>
        <a:lstStyle/>
        <a:p>
          <a:endParaRPr lang="es-PA"/>
        </a:p>
      </dgm:t>
    </dgm:pt>
    <dgm:pt modelId="{02736AAD-E57D-4B67-A4C7-DECC75EC57F0}" type="sibTrans" cxnId="{BB47FF06-987E-4F44-982F-B08138478FC1}">
      <dgm:prSet/>
      <dgm:spPr/>
      <dgm:t>
        <a:bodyPr/>
        <a:lstStyle/>
        <a:p>
          <a:endParaRPr lang="es-PA"/>
        </a:p>
      </dgm:t>
    </dgm:pt>
    <dgm:pt modelId="{E6AF89BA-2224-4087-B2F2-040E904282E9}" type="pres">
      <dgm:prSet presAssocID="{1881977C-8564-4781-9278-E401429677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254F0263-35EB-40E4-9B01-A61B1C8D1346}" type="pres">
      <dgm:prSet presAssocID="{840EDCFC-43FD-482D-9E01-9F5BD049E679}" presName="composite" presStyleCnt="0"/>
      <dgm:spPr/>
    </dgm:pt>
    <dgm:pt modelId="{8F96E1A6-0D7A-4AFD-8764-833B675EED91}" type="pres">
      <dgm:prSet presAssocID="{840EDCFC-43FD-482D-9E01-9F5BD049E67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B7CE524-2FE5-494D-980E-2EC9B5C1F2D6}" type="pres">
      <dgm:prSet presAssocID="{840EDCFC-43FD-482D-9E01-9F5BD049E67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07D9437A-4BBB-47E4-9A54-9DB07EF848C8}" type="pres">
      <dgm:prSet presAssocID="{FB03249C-EC33-447F-871F-9EE48583FEF8}" presName="space" presStyleCnt="0"/>
      <dgm:spPr/>
    </dgm:pt>
    <dgm:pt modelId="{542CF62D-258F-4DF9-B742-7C8240964CAC}" type="pres">
      <dgm:prSet presAssocID="{372BFFF0-F016-47AB-802D-E76C2D28B057}" presName="composite" presStyleCnt="0"/>
      <dgm:spPr/>
    </dgm:pt>
    <dgm:pt modelId="{0219E17D-90B7-4CBB-8463-DAA7DBC4F6E2}" type="pres">
      <dgm:prSet presAssocID="{372BFFF0-F016-47AB-802D-E76C2D28B05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F479561E-576E-415F-8ABB-78C18AAC0C87}" type="pres">
      <dgm:prSet presAssocID="{372BFFF0-F016-47AB-802D-E76C2D28B05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8D8E5500-A0FF-48C9-B316-79E86BA67763}" type="presOf" srcId="{C41C3CEF-52D8-4B16-86BC-AA493ACD47C9}" destId="{F479561E-576E-415F-8ABB-78C18AAC0C87}" srcOrd="0" destOrd="3" presId="urn:microsoft.com/office/officeart/2005/8/layout/hList1"/>
    <dgm:cxn modelId="{D31DC851-4A67-46E7-9E91-6977415F0440}" srcId="{840EDCFC-43FD-482D-9E01-9F5BD049E679}" destId="{2390F7DB-244C-4E49-8D1F-4DD56F68BAB3}" srcOrd="6" destOrd="0" parTransId="{3041816D-EF1B-40CF-9A72-D165888EE020}" sibTransId="{F34F1F3C-636B-4D39-BCA0-164E92A5383A}"/>
    <dgm:cxn modelId="{1E36FBB9-8318-4E3A-B65E-98C2A0BC49E9}" type="presOf" srcId="{BBE2D3D0-15F1-40CC-8C67-AA4D28BE5E78}" destId="{8B7CE524-2FE5-494D-980E-2EC9B5C1F2D6}" srcOrd="0" destOrd="2" presId="urn:microsoft.com/office/officeart/2005/8/layout/hList1"/>
    <dgm:cxn modelId="{82E91B25-3B02-488B-90E5-77524E15D967}" type="presOf" srcId="{C35C93B4-40F7-44EE-A76F-213A2EF05EF5}" destId="{8B7CE524-2FE5-494D-980E-2EC9B5C1F2D6}" srcOrd="0" destOrd="7" presId="urn:microsoft.com/office/officeart/2005/8/layout/hList1"/>
    <dgm:cxn modelId="{CF60072B-67EC-49C5-A4B5-34CAB3F61946}" srcId="{840EDCFC-43FD-482D-9E01-9F5BD049E679}" destId="{8876B464-2895-4316-9A43-6647DD5E1375}" srcOrd="5" destOrd="0" parTransId="{242C32EA-59F8-498F-92C7-D8533F6DF5D5}" sibTransId="{CFDEAD28-D2C8-4210-9952-0D6DC6436571}"/>
    <dgm:cxn modelId="{BB47FF06-987E-4F44-982F-B08138478FC1}" srcId="{372BFFF0-F016-47AB-802D-E76C2D28B057}" destId="{C2A974AC-87BA-41B1-8CAA-0C34B6577086}" srcOrd="4" destOrd="0" parTransId="{F2EF3441-5C00-41DD-A793-DA0E01242736}" sibTransId="{02736AAD-E57D-4B67-A4C7-DECC75EC57F0}"/>
    <dgm:cxn modelId="{7035A9A7-E1FB-454C-87B0-D13C9501D2DB}" type="presOf" srcId="{C2A974AC-87BA-41B1-8CAA-0C34B6577086}" destId="{F479561E-576E-415F-8ABB-78C18AAC0C87}" srcOrd="0" destOrd="4" presId="urn:microsoft.com/office/officeart/2005/8/layout/hList1"/>
    <dgm:cxn modelId="{EAAD8C5A-A062-4011-8108-FE67865F5FCC}" srcId="{1881977C-8564-4781-9278-E4014296775D}" destId="{840EDCFC-43FD-482D-9E01-9F5BD049E679}" srcOrd="0" destOrd="0" parTransId="{8FD68321-EE6A-4F70-99E4-FFCA6AEC7738}" sibTransId="{FB03249C-EC33-447F-871F-9EE48583FEF8}"/>
    <dgm:cxn modelId="{556F8A31-89C6-43A8-B2E4-D7CE76E982CB}" type="presOf" srcId="{0B407DB5-8323-4085-B6C3-CF5A33B9F3BD}" destId="{8B7CE524-2FE5-494D-980E-2EC9B5C1F2D6}" srcOrd="0" destOrd="1" presId="urn:microsoft.com/office/officeart/2005/8/layout/hList1"/>
    <dgm:cxn modelId="{DE33C4FF-BD06-4604-81B6-32C53A56ED19}" srcId="{372BFFF0-F016-47AB-802D-E76C2D28B057}" destId="{9733251C-B1B2-4FC1-A9FC-4C6813BE3997}" srcOrd="0" destOrd="0" parTransId="{871E2085-A175-45AE-9A1B-CB02E241B452}" sibTransId="{B653DFAA-9521-4C0E-9D67-A2FCB6784CED}"/>
    <dgm:cxn modelId="{5A42BBF3-8CF9-4798-A1FB-0C8CCDD9379E}" srcId="{840EDCFC-43FD-482D-9E01-9F5BD049E679}" destId="{C35C93B4-40F7-44EE-A76F-213A2EF05EF5}" srcOrd="7" destOrd="0" parTransId="{0A3D58CA-2416-4B0E-AC86-291DF207B695}" sibTransId="{25A2E500-0F18-4884-9373-E3F80E05DC18}"/>
    <dgm:cxn modelId="{DC0A7522-23F4-4622-BE3B-B3E063E12124}" type="presOf" srcId="{24D9FF39-1F83-446D-BE2F-B0B80E376B54}" destId="{F479561E-576E-415F-8ABB-78C18AAC0C87}" srcOrd="0" destOrd="2" presId="urn:microsoft.com/office/officeart/2005/8/layout/hList1"/>
    <dgm:cxn modelId="{980C3456-C036-4A83-80E9-8AED3F584512}" srcId="{840EDCFC-43FD-482D-9E01-9F5BD049E679}" destId="{DAE5EE98-D22C-40DA-8BFF-0A5597980DD1}" srcOrd="4" destOrd="0" parTransId="{57A02331-5EC5-4FF6-B16E-DFD3AEE818AA}" sibTransId="{C0350DEF-BC6B-4726-8FE3-698A0BDE5D99}"/>
    <dgm:cxn modelId="{ADB7FD0F-4242-4F95-B822-35BEA87AF7A8}" type="presOf" srcId="{372BFFF0-F016-47AB-802D-E76C2D28B057}" destId="{0219E17D-90B7-4CBB-8463-DAA7DBC4F6E2}" srcOrd="0" destOrd="0" presId="urn:microsoft.com/office/officeart/2005/8/layout/hList1"/>
    <dgm:cxn modelId="{69172BFA-0278-4564-A5B0-6F99D88D7014}" type="presOf" srcId="{840EDCFC-43FD-482D-9E01-9F5BD049E679}" destId="{8F96E1A6-0D7A-4AFD-8764-833B675EED91}" srcOrd="0" destOrd="0" presId="urn:microsoft.com/office/officeart/2005/8/layout/hList1"/>
    <dgm:cxn modelId="{1C3CA49E-A28B-44BC-A906-F5FDF47FD70C}" srcId="{840EDCFC-43FD-482D-9E01-9F5BD049E679}" destId="{484DD8FD-0A86-473B-A5B7-65173142A6CA}" srcOrd="0" destOrd="0" parTransId="{B983C83D-1ED6-4426-A8F3-412E46595B81}" sibTransId="{EDCB1234-22BA-4AB3-8623-12F5A3D3549F}"/>
    <dgm:cxn modelId="{EC8468D3-1028-4C8A-A0E6-E94B62E7ADC0}" type="presOf" srcId="{1881977C-8564-4781-9278-E4014296775D}" destId="{E6AF89BA-2224-4087-B2F2-040E904282E9}" srcOrd="0" destOrd="0" presId="urn:microsoft.com/office/officeart/2005/8/layout/hList1"/>
    <dgm:cxn modelId="{096E86B2-6A33-4BC4-BA55-27AC0621CB5E}" type="presOf" srcId="{9733251C-B1B2-4FC1-A9FC-4C6813BE3997}" destId="{F479561E-576E-415F-8ABB-78C18AAC0C87}" srcOrd="0" destOrd="0" presId="urn:microsoft.com/office/officeart/2005/8/layout/hList1"/>
    <dgm:cxn modelId="{9007EC1A-69F9-401F-96CA-CC601FA9F7FA}" srcId="{840EDCFC-43FD-482D-9E01-9F5BD049E679}" destId="{BBE2D3D0-15F1-40CC-8C67-AA4D28BE5E78}" srcOrd="2" destOrd="0" parTransId="{1A00569C-4AAE-42A3-B7E6-A3E0E141FCFF}" sibTransId="{9E0F71C5-A1F9-47E3-8312-91CFFBF050CF}"/>
    <dgm:cxn modelId="{EE81F028-F6DE-43DF-B4AE-B63D652DC403}" srcId="{840EDCFC-43FD-482D-9E01-9F5BD049E679}" destId="{5DECF639-ED76-4C73-B058-1660DBE8E911}" srcOrd="3" destOrd="0" parTransId="{C809ECAA-3F6E-4A32-9674-98F529556506}" sibTransId="{69549F22-4D55-4F1F-BAE3-1248888C0B45}"/>
    <dgm:cxn modelId="{BD9170BC-3EC0-49DF-ADCE-C4F0195F11E4}" type="presOf" srcId="{DAE5EE98-D22C-40DA-8BFF-0A5597980DD1}" destId="{8B7CE524-2FE5-494D-980E-2EC9B5C1F2D6}" srcOrd="0" destOrd="4" presId="urn:microsoft.com/office/officeart/2005/8/layout/hList1"/>
    <dgm:cxn modelId="{1DB3D6E2-A786-4408-98A3-9C744A7EFC0E}" type="presOf" srcId="{C1477967-314E-490D-9695-2E43785DFB62}" destId="{F479561E-576E-415F-8ABB-78C18AAC0C87}" srcOrd="0" destOrd="1" presId="urn:microsoft.com/office/officeart/2005/8/layout/hList1"/>
    <dgm:cxn modelId="{8C813E16-D77D-4F37-B6B4-8B15F218A966}" srcId="{372BFFF0-F016-47AB-802D-E76C2D28B057}" destId="{C41C3CEF-52D8-4B16-86BC-AA493ACD47C9}" srcOrd="3" destOrd="0" parTransId="{AEA63B44-DD89-4A5D-9721-D4397DF4EE0B}" sibTransId="{8FC803FA-1DE9-491D-8E1E-64B2177C88D2}"/>
    <dgm:cxn modelId="{0FC91345-915C-4093-8A33-3FD051CF33C6}" type="presOf" srcId="{5DECF639-ED76-4C73-B058-1660DBE8E911}" destId="{8B7CE524-2FE5-494D-980E-2EC9B5C1F2D6}" srcOrd="0" destOrd="3" presId="urn:microsoft.com/office/officeart/2005/8/layout/hList1"/>
    <dgm:cxn modelId="{5BEAD5CB-608B-48F2-A141-F8071931268C}" srcId="{1881977C-8564-4781-9278-E4014296775D}" destId="{372BFFF0-F016-47AB-802D-E76C2D28B057}" srcOrd="1" destOrd="0" parTransId="{D32B5D15-29CE-4E7F-A020-04A9B33072C8}" sibTransId="{FE877E7E-118B-4E1F-AE5D-799F2234C534}"/>
    <dgm:cxn modelId="{EDA057FE-E77D-444B-9428-763B1EDA666F}" srcId="{840EDCFC-43FD-482D-9E01-9F5BD049E679}" destId="{0B407DB5-8323-4085-B6C3-CF5A33B9F3BD}" srcOrd="1" destOrd="0" parTransId="{2674BFED-5CA7-4ED6-B3E5-3A8ED2F0DF4C}" sibTransId="{B922D0C2-FA9A-4031-BD04-C98186E63C00}"/>
    <dgm:cxn modelId="{D3104BD6-AA76-476B-BA51-DAB1C98534D5}" srcId="{372BFFF0-F016-47AB-802D-E76C2D28B057}" destId="{24D9FF39-1F83-446D-BE2F-B0B80E376B54}" srcOrd="2" destOrd="0" parTransId="{B7EB66AA-4035-4247-93DF-6211AED7E4AF}" sibTransId="{E2E2A1CA-EDBE-454D-BE33-C5D74F4CFCD0}"/>
    <dgm:cxn modelId="{014FA815-D35B-461E-B4DA-57143653B2AC}" type="presOf" srcId="{8876B464-2895-4316-9A43-6647DD5E1375}" destId="{8B7CE524-2FE5-494D-980E-2EC9B5C1F2D6}" srcOrd="0" destOrd="5" presId="urn:microsoft.com/office/officeart/2005/8/layout/hList1"/>
    <dgm:cxn modelId="{14733439-FFAF-4121-BB6B-0519A0992A63}" type="presOf" srcId="{484DD8FD-0A86-473B-A5B7-65173142A6CA}" destId="{8B7CE524-2FE5-494D-980E-2EC9B5C1F2D6}" srcOrd="0" destOrd="0" presId="urn:microsoft.com/office/officeart/2005/8/layout/hList1"/>
    <dgm:cxn modelId="{6CCB62F4-2254-4284-B8B7-CAD389F7DFC4}" type="presOf" srcId="{2390F7DB-244C-4E49-8D1F-4DD56F68BAB3}" destId="{8B7CE524-2FE5-494D-980E-2EC9B5C1F2D6}" srcOrd="0" destOrd="6" presId="urn:microsoft.com/office/officeart/2005/8/layout/hList1"/>
    <dgm:cxn modelId="{152ED1E3-4EA6-4718-9900-9BB84DFBAA4F}" srcId="{372BFFF0-F016-47AB-802D-E76C2D28B057}" destId="{C1477967-314E-490D-9695-2E43785DFB62}" srcOrd="1" destOrd="0" parTransId="{30CF52C4-687F-4827-A2A8-F5E401B183B2}" sibTransId="{4C01E2DC-D311-41B1-905F-A6F19194CD30}"/>
    <dgm:cxn modelId="{1F61556E-D8F9-428E-A7F4-E95889DF6C12}" type="presParOf" srcId="{E6AF89BA-2224-4087-B2F2-040E904282E9}" destId="{254F0263-35EB-40E4-9B01-A61B1C8D1346}" srcOrd="0" destOrd="0" presId="urn:microsoft.com/office/officeart/2005/8/layout/hList1"/>
    <dgm:cxn modelId="{45577CC3-C28B-494D-B078-75AF39FC3774}" type="presParOf" srcId="{254F0263-35EB-40E4-9B01-A61B1C8D1346}" destId="{8F96E1A6-0D7A-4AFD-8764-833B675EED91}" srcOrd="0" destOrd="0" presId="urn:microsoft.com/office/officeart/2005/8/layout/hList1"/>
    <dgm:cxn modelId="{2197C733-9811-4A5B-B973-8C3E11F2177C}" type="presParOf" srcId="{254F0263-35EB-40E4-9B01-A61B1C8D1346}" destId="{8B7CE524-2FE5-494D-980E-2EC9B5C1F2D6}" srcOrd="1" destOrd="0" presId="urn:microsoft.com/office/officeart/2005/8/layout/hList1"/>
    <dgm:cxn modelId="{5AEF3940-57C3-44BF-A551-E6191A28FFAB}" type="presParOf" srcId="{E6AF89BA-2224-4087-B2F2-040E904282E9}" destId="{07D9437A-4BBB-47E4-9A54-9DB07EF848C8}" srcOrd="1" destOrd="0" presId="urn:microsoft.com/office/officeart/2005/8/layout/hList1"/>
    <dgm:cxn modelId="{BD592A56-CEE2-4773-90A9-8205723BA3D5}" type="presParOf" srcId="{E6AF89BA-2224-4087-B2F2-040E904282E9}" destId="{542CF62D-258F-4DF9-B742-7C8240964CAC}" srcOrd="2" destOrd="0" presId="urn:microsoft.com/office/officeart/2005/8/layout/hList1"/>
    <dgm:cxn modelId="{C04C5AC7-11B0-4D34-8334-77502187EC96}" type="presParOf" srcId="{542CF62D-258F-4DF9-B742-7C8240964CAC}" destId="{0219E17D-90B7-4CBB-8463-DAA7DBC4F6E2}" srcOrd="0" destOrd="0" presId="urn:microsoft.com/office/officeart/2005/8/layout/hList1"/>
    <dgm:cxn modelId="{EAE6FE64-00AA-44E9-BF11-384D031DF823}" type="presParOf" srcId="{542CF62D-258F-4DF9-B742-7C8240964CAC}" destId="{F479561E-576E-415F-8ABB-78C18AAC0C8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910B82-C2AC-4901-99A8-E9217B31BEA5}" type="doc">
      <dgm:prSet loTypeId="urn:microsoft.com/office/officeart/2005/8/layout/chart3" loCatId="relationship" qsTypeId="urn:microsoft.com/office/officeart/2005/8/quickstyle/3d1" qsCatId="3D" csTypeId="urn:microsoft.com/office/officeart/2005/8/colors/colorful1" csCatId="colorful" phldr="1"/>
      <dgm:spPr/>
    </dgm:pt>
    <dgm:pt modelId="{B3485813-A7A5-4A45-9A48-00A99BB44694}">
      <dgm:prSet phldrT="[Text]" custT="1"/>
      <dgm:spPr/>
      <dgm:t>
        <a:bodyPr/>
        <a:lstStyle/>
        <a:p>
          <a:r>
            <a:rPr lang="es-PA" sz="1600" b="1" dirty="0" smtClean="0"/>
            <a:t>Ambiente de Control</a:t>
          </a:r>
          <a:endParaRPr lang="es-PA" sz="1600" b="1" dirty="0"/>
        </a:p>
      </dgm:t>
    </dgm:pt>
    <dgm:pt modelId="{12A63193-2955-4708-B2FC-690568A223F4}" type="parTrans" cxnId="{AB6BC569-BF10-45D2-A005-A5FE39112156}">
      <dgm:prSet/>
      <dgm:spPr/>
      <dgm:t>
        <a:bodyPr/>
        <a:lstStyle/>
        <a:p>
          <a:endParaRPr lang="es-PA"/>
        </a:p>
      </dgm:t>
    </dgm:pt>
    <dgm:pt modelId="{88DC6910-3A10-40FC-B621-C473128984FD}" type="sibTrans" cxnId="{AB6BC569-BF10-45D2-A005-A5FE39112156}">
      <dgm:prSet/>
      <dgm:spPr/>
      <dgm:t>
        <a:bodyPr/>
        <a:lstStyle/>
        <a:p>
          <a:endParaRPr lang="es-PA"/>
        </a:p>
      </dgm:t>
    </dgm:pt>
    <dgm:pt modelId="{E775727E-C83A-4907-BB4B-D66E581840F0}">
      <dgm:prSet phldrT="[Text]" custT="1"/>
      <dgm:spPr/>
      <dgm:t>
        <a:bodyPr/>
        <a:lstStyle/>
        <a:p>
          <a:r>
            <a:rPr lang="es-PA" sz="1600" b="1" dirty="0" smtClean="0"/>
            <a:t>Información y Comunicación</a:t>
          </a:r>
          <a:endParaRPr lang="es-PA" sz="1600" b="1" dirty="0"/>
        </a:p>
      </dgm:t>
    </dgm:pt>
    <dgm:pt modelId="{CCAE5E5B-A422-4EAB-A327-318C29BAE65B}" type="parTrans" cxnId="{EF42349C-7ED1-49CF-9FDA-AE95C463F2E8}">
      <dgm:prSet/>
      <dgm:spPr/>
      <dgm:t>
        <a:bodyPr/>
        <a:lstStyle/>
        <a:p>
          <a:endParaRPr lang="es-PA"/>
        </a:p>
      </dgm:t>
    </dgm:pt>
    <dgm:pt modelId="{028A06C5-5ED9-4522-8D9A-EB749A9FFEAC}" type="sibTrans" cxnId="{EF42349C-7ED1-49CF-9FDA-AE95C463F2E8}">
      <dgm:prSet/>
      <dgm:spPr/>
      <dgm:t>
        <a:bodyPr/>
        <a:lstStyle/>
        <a:p>
          <a:endParaRPr lang="es-PA"/>
        </a:p>
      </dgm:t>
    </dgm:pt>
    <dgm:pt modelId="{A97FAB76-A3D3-4ACB-BB66-7AD746655220}">
      <dgm:prSet phldrT="[Text]" custT="1"/>
      <dgm:spPr/>
      <dgm:t>
        <a:bodyPr/>
        <a:lstStyle/>
        <a:p>
          <a:r>
            <a:rPr lang="es-PA" sz="1600" b="1" dirty="0" smtClean="0"/>
            <a:t>Monitoreo y Supervisión</a:t>
          </a:r>
          <a:endParaRPr lang="es-PA" sz="1600" b="1" dirty="0"/>
        </a:p>
      </dgm:t>
    </dgm:pt>
    <dgm:pt modelId="{EE527B44-E455-4D83-B5B9-F55E8A53ADF1}" type="parTrans" cxnId="{F523DBFC-28A7-410C-B906-9E81AE1A0F05}">
      <dgm:prSet/>
      <dgm:spPr/>
      <dgm:t>
        <a:bodyPr/>
        <a:lstStyle/>
        <a:p>
          <a:endParaRPr lang="es-PA"/>
        </a:p>
      </dgm:t>
    </dgm:pt>
    <dgm:pt modelId="{35A7C1A7-E848-4C96-AFE7-E86550DAE281}" type="sibTrans" cxnId="{F523DBFC-28A7-410C-B906-9E81AE1A0F05}">
      <dgm:prSet/>
      <dgm:spPr/>
      <dgm:t>
        <a:bodyPr/>
        <a:lstStyle/>
        <a:p>
          <a:endParaRPr lang="es-PA"/>
        </a:p>
      </dgm:t>
    </dgm:pt>
    <dgm:pt modelId="{9C535C45-D241-4D67-A690-D9FB1B432229}">
      <dgm:prSet phldrT="[Text]" custT="1"/>
      <dgm:spPr/>
      <dgm:t>
        <a:bodyPr/>
        <a:lstStyle/>
        <a:p>
          <a:r>
            <a:rPr lang="es-PA" sz="1600" b="1" dirty="0" smtClean="0"/>
            <a:t>Evaluación de Riesgos</a:t>
          </a:r>
          <a:endParaRPr lang="es-PA" sz="1600" b="1" dirty="0"/>
        </a:p>
      </dgm:t>
    </dgm:pt>
    <dgm:pt modelId="{AB0755A4-7A59-424F-AD0A-C928D5FDFBD2}" type="parTrans" cxnId="{6C5E862D-2D7E-41EE-8F58-C02016481EC9}">
      <dgm:prSet/>
      <dgm:spPr/>
      <dgm:t>
        <a:bodyPr/>
        <a:lstStyle/>
        <a:p>
          <a:endParaRPr lang="es-PA"/>
        </a:p>
      </dgm:t>
    </dgm:pt>
    <dgm:pt modelId="{FA9991A9-3305-4E90-BA4D-3B6FA8769430}" type="sibTrans" cxnId="{6C5E862D-2D7E-41EE-8F58-C02016481EC9}">
      <dgm:prSet/>
      <dgm:spPr/>
      <dgm:t>
        <a:bodyPr/>
        <a:lstStyle/>
        <a:p>
          <a:endParaRPr lang="es-PA"/>
        </a:p>
      </dgm:t>
    </dgm:pt>
    <dgm:pt modelId="{8F9D6D38-9270-4E2C-B348-1E9A408F964C}">
      <dgm:prSet phldrT="[Text]" custT="1"/>
      <dgm:spPr/>
      <dgm:t>
        <a:bodyPr/>
        <a:lstStyle/>
        <a:p>
          <a:r>
            <a:rPr lang="es-PA" sz="1600" b="1" dirty="0" smtClean="0"/>
            <a:t>Actividades de Control</a:t>
          </a:r>
          <a:endParaRPr lang="es-PA" sz="1600" b="1" dirty="0"/>
        </a:p>
      </dgm:t>
    </dgm:pt>
    <dgm:pt modelId="{F20CB82E-76AD-40D2-979F-72697A717189}" type="parTrans" cxnId="{0904E932-5AD3-4CF1-974A-34D961887BDF}">
      <dgm:prSet/>
      <dgm:spPr/>
      <dgm:t>
        <a:bodyPr/>
        <a:lstStyle/>
        <a:p>
          <a:endParaRPr lang="es-PA"/>
        </a:p>
      </dgm:t>
    </dgm:pt>
    <dgm:pt modelId="{1DC9CD2A-6720-4410-AC5C-837E8DF64B31}" type="sibTrans" cxnId="{0904E932-5AD3-4CF1-974A-34D961887BDF}">
      <dgm:prSet/>
      <dgm:spPr/>
      <dgm:t>
        <a:bodyPr/>
        <a:lstStyle/>
        <a:p>
          <a:endParaRPr lang="es-PA"/>
        </a:p>
      </dgm:t>
    </dgm:pt>
    <dgm:pt modelId="{0FF6A52F-1234-41D0-9F87-D66C3EA42D2F}" type="pres">
      <dgm:prSet presAssocID="{25910B82-C2AC-4901-99A8-E9217B31BEA5}" presName="compositeShape" presStyleCnt="0">
        <dgm:presLayoutVars>
          <dgm:chMax val="7"/>
          <dgm:dir/>
          <dgm:resizeHandles val="exact"/>
        </dgm:presLayoutVars>
      </dgm:prSet>
      <dgm:spPr/>
    </dgm:pt>
    <dgm:pt modelId="{63857987-50FF-4C77-BE2B-7A35477A6D97}" type="pres">
      <dgm:prSet presAssocID="{25910B82-C2AC-4901-99A8-E9217B31BEA5}" presName="wedge1" presStyleLbl="node1" presStyleIdx="0" presStyleCnt="5"/>
      <dgm:spPr/>
      <dgm:t>
        <a:bodyPr/>
        <a:lstStyle/>
        <a:p>
          <a:endParaRPr lang="es-PA"/>
        </a:p>
      </dgm:t>
    </dgm:pt>
    <dgm:pt modelId="{3CA4E889-6280-4E57-9C77-0B36608FCA9C}" type="pres">
      <dgm:prSet presAssocID="{25910B82-C2AC-4901-99A8-E9217B31BEA5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E0ED3015-81E7-4C87-9858-0551278A6A40}" type="pres">
      <dgm:prSet presAssocID="{25910B82-C2AC-4901-99A8-E9217B31BEA5}" presName="wedge2" presStyleLbl="node1" presStyleIdx="1" presStyleCnt="5"/>
      <dgm:spPr/>
      <dgm:t>
        <a:bodyPr/>
        <a:lstStyle/>
        <a:p>
          <a:endParaRPr lang="es-PA"/>
        </a:p>
      </dgm:t>
    </dgm:pt>
    <dgm:pt modelId="{559C34A3-23DA-4C93-B14A-A27B8DEAC983}" type="pres">
      <dgm:prSet presAssocID="{25910B82-C2AC-4901-99A8-E9217B31BEA5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310098CB-D8BE-4BDF-B03F-1E1420E96648}" type="pres">
      <dgm:prSet presAssocID="{25910B82-C2AC-4901-99A8-E9217B31BEA5}" presName="wedge3" presStyleLbl="node1" presStyleIdx="2" presStyleCnt="5"/>
      <dgm:spPr/>
      <dgm:t>
        <a:bodyPr/>
        <a:lstStyle/>
        <a:p>
          <a:endParaRPr lang="es-PA"/>
        </a:p>
      </dgm:t>
    </dgm:pt>
    <dgm:pt modelId="{FC682BA6-A018-4C31-A8AB-DB1552E50934}" type="pres">
      <dgm:prSet presAssocID="{25910B82-C2AC-4901-99A8-E9217B31BEA5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4C30DC6-311D-417C-B8A2-A814CF5DAF77}" type="pres">
      <dgm:prSet presAssocID="{25910B82-C2AC-4901-99A8-E9217B31BEA5}" presName="wedge4" presStyleLbl="node1" presStyleIdx="3" presStyleCnt="5"/>
      <dgm:spPr/>
      <dgm:t>
        <a:bodyPr/>
        <a:lstStyle/>
        <a:p>
          <a:endParaRPr lang="es-PA"/>
        </a:p>
      </dgm:t>
    </dgm:pt>
    <dgm:pt modelId="{2439516C-68C6-4788-A6D2-6CB9CE74391D}" type="pres">
      <dgm:prSet presAssocID="{25910B82-C2AC-4901-99A8-E9217B31BEA5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A685C858-41B3-4A69-AEEE-4F839024C5AD}" type="pres">
      <dgm:prSet presAssocID="{25910B82-C2AC-4901-99A8-E9217B31BEA5}" presName="wedge5" presStyleLbl="node1" presStyleIdx="4" presStyleCnt="5"/>
      <dgm:spPr/>
      <dgm:t>
        <a:bodyPr/>
        <a:lstStyle/>
        <a:p>
          <a:endParaRPr lang="es-PA"/>
        </a:p>
      </dgm:t>
    </dgm:pt>
    <dgm:pt modelId="{535AA662-426F-4776-B569-5345350AF8DD}" type="pres">
      <dgm:prSet presAssocID="{25910B82-C2AC-4901-99A8-E9217B31BEA5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AB6BC569-BF10-45D2-A005-A5FE39112156}" srcId="{25910B82-C2AC-4901-99A8-E9217B31BEA5}" destId="{B3485813-A7A5-4A45-9A48-00A99BB44694}" srcOrd="0" destOrd="0" parTransId="{12A63193-2955-4708-B2FC-690568A223F4}" sibTransId="{88DC6910-3A10-40FC-B621-C473128984FD}"/>
    <dgm:cxn modelId="{C6C99AB5-A25D-4AB6-A702-DAD586A873B8}" type="presOf" srcId="{25910B82-C2AC-4901-99A8-E9217B31BEA5}" destId="{0FF6A52F-1234-41D0-9F87-D66C3EA42D2F}" srcOrd="0" destOrd="0" presId="urn:microsoft.com/office/officeart/2005/8/layout/chart3"/>
    <dgm:cxn modelId="{737D9B08-A6BC-43D2-946B-91353B4C6EB4}" type="presOf" srcId="{8F9D6D38-9270-4E2C-B348-1E9A408F964C}" destId="{310098CB-D8BE-4BDF-B03F-1E1420E96648}" srcOrd="0" destOrd="0" presId="urn:microsoft.com/office/officeart/2005/8/layout/chart3"/>
    <dgm:cxn modelId="{D63084F6-F380-47C6-BAE7-B2B2036D556D}" type="presOf" srcId="{E775727E-C83A-4907-BB4B-D66E581840F0}" destId="{2439516C-68C6-4788-A6D2-6CB9CE74391D}" srcOrd="1" destOrd="0" presId="urn:microsoft.com/office/officeart/2005/8/layout/chart3"/>
    <dgm:cxn modelId="{F523DBFC-28A7-410C-B906-9E81AE1A0F05}" srcId="{25910B82-C2AC-4901-99A8-E9217B31BEA5}" destId="{A97FAB76-A3D3-4ACB-BB66-7AD746655220}" srcOrd="4" destOrd="0" parTransId="{EE527B44-E455-4D83-B5B9-F55E8A53ADF1}" sibTransId="{35A7C1A7-E848-4C96-AFE7-E86550DAE281}"/>
    <dgm:cxn modelId="{ACDC1CBA-D62C-4DC7-A320-A1DA596E53E0}" type="presOf" srcId="{B3485813-A7A5-4A45-9A48-00A99BB44694}" destId="{63857987-50FF-4C77-BE2B-7A35477A6D97}" srcOrd="0" destOrd="0" presId="urn:microsoft.com/office/officeart/2005/8/layout/chart3"/>
    <dgm:cxn modelId="{6C5E862D-2D7E-41EE-8F58-C02016481EC9}" srcId="{25910B82-C2AC-4901-99A8-E9217B31BEA5}" destId="{9C535C45-D241-4D67-A690-D9FB1B432229}" srcOrd="1" destOrd="0" parTransId="{AB0755A4-7A59-424F-AD0A-C928D5FDFBD2}" sibTransId="{FA9991A9-3305-4E90-BA4D-3B6FA8769430}"/>
    <dgm:cxn modelId="{D45D2D2A-CD4F-4C5F-B9B2-C660F789F999}" type="presOf" srcId="{9C535C45-D241-4D67-A690-D9FB1B432229}" destId="{E0ED3015-81E7-4C87-9858-0551278A6A40}" srcOrd="0" destOrd="0" presId="urn:microsoft.com/office/officeart/2005/8/layout/chart3"/>
    <dgm:cxn modelId="{86672261-2F90-4397-9DF4-2F1065E3BC77}" type="presOf" srcId="{8F9D6D38-9270-4E2C-B348-1E9A408F964C}" destId="{FC682BA6-A018-4C31-A8AB-DB1552E50934}" srcOrd="1" destOrd="0" presId="urn:microsoft.com/office/officeart/2005/8/layout/chart3"/>
    <dgm:cxn modelId="{F210FFD2-3007-4EC9-B887-DF32E9BC73EE}" type="presOf" srcId="{A97FAB76-A3D3-4ACB-BB66-7AD746655220}" destId="{535AA662-426F-4776-B569-5345350AF8DD}" srcOrd="1" destOrd="0" presId="urn:microsoft.com/office/officeart/2005/8/layout/chart3"/>
    <dgm:cxn modelId="{EF42349C-7ED1-49CF-9FDA-AE95C463F2E8}" srcId="{25910B82-C2AC-4901-99A8-E9217B31BEA5}" destId="{E775727E-C83A-4907-BB4B-D66E581840F0}" srcOrd="3" destOrd="0" parTransId="{CCAE5E5B-A422-4EAB-A327-318C29BAE65B}" sibTransId="{028A06C5-5ED9-4522-8D9A-EB749A9FFEAC}"/>
    <dgm:cxn modelId="{E0D40806-B764-492B-9A82-CBCD36A6E7EA}" type="presOf" srcId="{B3485813-A7A5-4A45-9A48-00A99BB44694}" destId="{3CA4E889-6280-4E57-9C77-0B36608FCA9C}" srcOrd="1" destOrd="0" presId="urn:microsoft.com/office/officeart/2005/8/layout/chart3"/>
    <dgm:cxn modelId="{0904E932-5AD3-4CF1-974A-34D961887BDF}" srcId="{25910B82-C2AC-4901-99A8-E9217B31BEA5}" destId="{8F9D6D38-9270-4E2C-B348-1E9A408F964C}" srcOrd="2" destOrd="0" parTransId="{F20CB82E-76AD-40D2-979F-72697A717189}" sibTransId="{1DC9CD2A-6720-4410-AC5C-837E8DF64B31}"/>
    <dgm:cxn modelId="{B53CCBDC-2301-4978-9FAF-2BE2404FF812}" type="presOf" srcId="{A97FAB76-A3D3-4ACB-BB66-7AD746655220}" destId="{A685C858-41B3-4A69-AEEE-4F839024C5AD}" srcOrd="0" destOrd="0" presId="urn:microsoft.com/office/officeart/2005/8/layout/chart3"/>
    <dgm:cxn modelId="{42F5C6CA-FCB5-453E-B43D-1A518690FC43}" type="presOf" srcId="{E775727E-C83A-4907-BB4B-D66E581840F0}" destId="{24C30DC6-311D-417C-B8A2-A814CF5DAF77}" srcOrd="0" destOrd="0" presId="urn:microsoft.com/office/officeart/2005/8/layout/chart3"/>
    <dgm:cxn modelId="{4827C643-0DA4-4934-986C-3704E478904C}" type="presOf" srcId="{9C535C45-D241-4D67-A690-D9FB1B432229}" destId="{559C34A3-23DA-4C93-B14A-A27B8DEAC983}" srcOrd="1" destOrd="0" presId="urn:microsoft.com/office/officeart/2005/8/layout/chart3"/>
    <dgm:cxn modelId="{2F59F5FA-0161-4E8B-8641-8C9355580CE9}" type="presParOf" srcId="{0FF6A52F-1234-41D0-9F87-D66C3EA42D2F}" destId="{63857987-50FF-4C77-BE2B-7A35477A6D97}" srcOrd="0" destOrd="0" presId="urn:microsoft.com/office/officeart/2005/8/layout/chart3"/>
    <dgm:cxn modelId="{CE04FF19-6B4D-4479-B32C-21D0BE1707F6}" type="presParOf" srcId="{0FF6A52F-1234-41D0-9F87-D66C3EA42D2F}" destId="{3CA4E889-6280-4E57-9C77-0B36608FCA9C}" srcOrd="1" destOrd="0" presId="urn:microsoft.com/office/officeart/2005/8/layout/chart3"/>
    <dgm:cxn modelId="{BC7F1347-5448-4452-8B1C-BDBE71C4F2FC}" type="presParOf" srcId="{0FF6A52F-1234-41D0-9F87-D66C3EA42D2F}" destId="{E0ED3015-81E7-4C87-9858-0551278A6A40}" srcOrd="2" destOrd="0" presId="urn:microsoft.com/office/officeart/2005/8/layout/chart3"/>
    <dgm:cxn modelId="{B5E5D73D-8EF2-4B4E-BFD9-44802184BD59}" type="presParOf" srcId="{0FF6A52F-1234-41D0-9F87-D66C3EA42D2F}" destId="{559C34A3-23DA-4C93-B14A-A27B8DEAC983}" srcOrd="3" destOrd="0" presId="urn:microsoft.com/office/officeart/2005/8/layout/chart3"/>
    <dgm:cxn modelId="{90624DB3-FAED-4815-A5F8-4747DFD763AA}" type="presParOf" srcId="{0FF6A52F-1234-41D0-9F87-D66C3EA42D2F}" destId="{310098CB-D8BE-4BDF-B03F-1E1420E96648}" srcOrd="4" destOrd="0" presId="urn:microsoft.com/office/officeart/2005/8/layout/chart3"/>
    <dgm:cxn modelId="{31FAB6D6-EB05-41A5-ACC0-7631FF2E7C19}" type="presParOf" srcId="{0FF6A52F-1234-41D0-9F87-D66C3EA42D2F}" destId="{FC682BA6-A018-4C31-A8AB-DB1552E50934}" srcOrd="5" destOrd="0" presId="urn:microsoft.com/office/officeart/2005/8/layout/chart3"/>
    <dgm:cxn modelId="{749370EB-203A-4001-A2FE-BA83E6B13E50}" type="presParOf" srcId="{0FF6A52F-1234-41D0-9F87-D66C3EA42D2F}" destId="{24C30DC6-311D-417C-B8A2-A814CF5DAF77}" srcOrd="6" destOrd="0" presId="urn:microsoft.com/office/officeart/2005/8/layout/chart3"/>
    <dgm:cxn modelId="{CB0ED72D-4BD7-4C3E-A752-B22265E2B88F}" type="presParOf" srcId="{0FF6A52F-1234-41D0-9F87-D66C3EA42D2F}" destId="{2439516C-68C6-4788-A6D2-6CB9CE74391D}" srcOrd="7" destOrd="0" presId="urn:microsoft.com/office/officeart/2005/8/layout/chart3"/>
    <dgm:cxn modelId="{CF9887D1-8D69-4550-ADB1-CE8FDE4FD3BB}" type="presParOf" srcId="{0FF6A52F-1234-41D0-9F87-D66C3EA42D2F}" destId="{A685C858-41B3-4A69-AEEE-4F839024C5AD}" srcOrd="8" destOrd="0" presId="urn:microsoft.com/office/officeart/2005/8/layout/chart3"/>
    <dgm:cxn modelId="{A2CF04EF-DBA0-47B7-90B3-60433495B147}" type="presParOf" srcId="{0FF6A52F-1234-41D0-9F87-D66C3EA42D2F}" destId="{535AA662-426F-4776-B569-5345350AF8DD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77883C-95E8-4AC7-A859-54465892E4C3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s-PA"/>
        </a:p>
      </dgm:t>
    </dgm:pt>
    <dgm:pt modelId="{65FAE57E-3184-4B6D-92CA-3C9A752338AD}">
      <dgm:prSet phldrT="[Text]" custT="1"/>
      <dgm:spPr/>
      <dgm:t>
        <a:bodyPr/>
        <a:lstStyle/>
        <a:p>
          <a:r>
            <a:rPr lang="es-PA" sz="1800" dirty="0" smtClean="0"/>
            <a:t>Objetivos cuantitativos y cualitativos que dirijan las actividades de otorgamiento  de  crédito.</a:t>
          </a:r>
          <a:endParaRPr lang="es-PA" sz="1800" dirty="0"/>
        </a:p>
      </dgm:t>
    </dgm:pt>
    <dgm:pt modelId="{B5931FF6-6C42-44BE-8CB7-935D01340A6B}" type="parTrans" cxnId="{0FC03F1D-699B-4F57-A37A-EA29158CC084}">
      <dgm:prSet/>
      <dgm:spPr/>
      <dgm:t>
        <a:bodyPr/>
        <a:lstStyle/>
        <a:p>
          <a:endParaRPr lang="es-PA"/>
        </a:p>
      </dgm:t>
    </dgm:pt>
    <dgm:pt modelId="{815189C5-BCBF-4EBE-92E3-F90932E08DEE}" type="sibTrans" cxnId="{0FC03F1D-699B-4F57-A37A-EA29158CC084}">
      <dgm:prSet/>
      <dgm:spPr/>
      <dgm:t>
        <a:bodyPr/>
        <a:lstStyle/>
        <a:p>
          <a:endParaRPr lang="es-PA"/>
        </a:p>
      </dgm:t>
    </dgm:pt>
    <dgm:pt modelId="{2453805C-D251-4B45-89AD-6336B6C1BAF8}">
      <dgm:prSet phldrT="[Text]" custT="1"/>
      <dgm:spPr/>
      <dgm:t>
        <a:bodyPr/>
        <a:lstStyle/>
        <a:p>
          <a:r>
            <a:rPr lang="es-PA" sz="1800" dirty="0" smtClean="0"/>
            <a:t>Identificación   del  tipo  de  mercado  al  cual  se orienta  la  actividad  crediticia.</a:t>
          </a:r>
          <a:endParaRPr lang="es-PA" sz="1800" dirty="0"/>
        </a:p>
      </dgm:t>
    </dgm:pt>
    <dgm:pt modelId="{E83CE7D2-3560-495C-8C48-BDA261BF3B3B}" type="parTrans" cxnId="{B9A937EA-9893-4EC9-93FF-B624315CAF03}">
      <dgm:prSet/>
      <dgm:spPr/>
      <dgm:t>
        <a:bodyPr/>
        <a:lstStyle/>
        <a:p>
          <a:endParaRPr lang="es-PA"/>
        </a:p>
      </dgm:t>
    </dgm:pt>
    <dgm:pt modelId="{7626F64E-7724-4497-907A-151595D339AF}" type="sibTrans" cxnId="{B9A937EA-9893-4EC9-93FF-B624315CAF03}">
      <dgm:prSet/>
      <dgm:spPr/>
      <dgm:t>
        <a:bodyPr/>
        <a:lstStyle/>
        <a:p>
          <a:endParaRPr lang="es-PA"/>
        </a:p>
      </dgm:t>
    </dgm:pt>
    <dgm:pt modelId="{985389AA-567F-494D-83F0-EB6C766041DD}">
      <dgm:prSet phldrT="[Text]" custT="1"/>
      <dgm:spPr/>
      <dgm:t>
        <a:bodyPr/>
        <a:lstStyle/>
        <a:p>
          <a:r>
            <a:rPr lang="es-PA" sz="1800" dirty="0" smtClean="0"/>
            <a:t>Consideración de los aspectos coyunturales de la economía y los cambios resultantes en la composición y calidad de la cartera de crédito.</a:t>
          </a:r>
          <a:endParaRPr lang="es-PA" sz="1800" dirty="0"/>
        </a:p>
      </dgm:t>
    </dgm:pt>
    <dgm:pt modelId="{10522F78-BF09-46CF-A086-ABA8C3E54D61}" type="parTrans" cxnId="{409A6E9D-59F1-451D-ADBF-AA115ED4DF56}">
      <dgm:prSet/>
      <dgm:spPr/>
      <dgm:t>
        <a:bodyPr/>
        <a:lstStyle/>
        <a:p>
          <a:endParaRPr lang="es-PA"/>
        </a:p>
      </dgm:t>
    </dgm:pt>
    <dgm:pt modelId="{58F69BAC-6137-4F6A-BE17-67064586F58C}" type="sibTrans" cxnId="{409A6E9D-59F1-451D-ADBF-AA115ED4DF56}">
      <dgm:prSet/>
      <dgm:spPr/>
      <dgm:t>
        <a:bodyPr/>
        <a:lstStyle/>
        <a:p>
          <a:endParaRPr lang="es-PA"/>
        </a:p>
      </dgm:t>
    </dgm:pt>
    <dgm:pt modelId="{E4E6E44F-EEE9-47B6-BE72-5163E44F1D12}" type="pres">
      <dgm:prSet presAssocID="{DA77883C-95E8-4AC7-A859-54465892E4C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A"/>
        </a:p>
      </dgm:t>
    </dgm:pt>
    <dgm:pt modelId="{224D7850-C546-4EE1-806C-D10AA8C58EC9}" type="pres">
      <dgm:prSet presAssocID="{DA77883C-95E8-4AC7-A859-54465892E4C3}" presName="Name1" presStyleCnt="0"/>
      <dgm:spPr/>
      <dgm:t>
        <a:bodyPr/>
        <a:lstStyle/>
        <a:p>
          <a:endParaRPr lang="en-US"/>
        </a:p>
      </dgm:t>
    </dgm:pt>
    <dgm:pt modelId="{86E79A8C-1B79-4ABE-9945-4399A13A70FB}" type="pres">
      <dgm:prSet presAssocID="{DA77883C-95E8-4AC7-A859-54465892E4C3}" presName="cycle" presStyleCnt="0"/>
      <dgm:spPr/>
      <dgm:t>
        <a:bodyPr/>
        <a:lstStyle/>
        <a:p>
          <a:endParaRPr lang="en-US"/>
        </a:p>
      </dgm:t>
    </dgm:pt>
    <dgm:pt modelId="{4DB541A0-F8C8-49CC-890E-871476CFADF9}" type="pres">
      <dgm:prSet presAssocID="{DA77883C-95E8-4AC7-A859-54465892E4C3}" presName="srcNode" presStyleLbl="node1" presStyleIdx="0" presStyleCnt="3"/>
      <dgm:spPr/>
      <dgm:t>
        <a:bodyPr/>
        <a:lstStyle/>
        <a:p>
          <a:endParaRPr lang="en-US"/>
        </a:p>
      </dgm:t>
    </dgm:pt>
    <dgm:pt modelId="{82A0D82E-967A-4AC8-A447-63638B149DDA}" type="pres">
      <dgm:prSet presAssocID="{DA77883C-95E8-4AC7-A859-54465892E4C3}" presName="conn" presStyleLbl="parChTrans1D2" presStyleIdx="0" presStyleCnt="1"/>
      <dgm:spPr/>
      <dgm:t>
        <a:bodyPr/>
        <a:lstStyle/>
        <a:p>
          <a:endParaRPr lang="es-PA"/>
        </a:p>
      </dgm:t>
    </dgm:pt>
    <dgm:pt modelId="{4E7FD7C8-34C1-4B7A-B538-DB42C6380BCA}" type="pres">
      <dgm:prSet presAssocID="{DA77883C-95E8-4AC7-A859-54465892E4C3}" presName="extraNode" presStyleLbl="node1" presStyleIdx="0" presStyleCnt="3"/>
      <dgm:spPr/>
      <dgm:t>
        <a:bodyPr/>
        <a:lstStyle/>
        <a:p>
          <a:endParaRPr lang="en-US"/>
        </a:p>
      </dgm:t>
    </dgm:pt>
    <dgm:pt modelId="{E8D4F676-750B-4482-9D31-32AD7607CDD0}" type="pres">
      <dgm:prSet presAssocID="{DA77883C-95E8-4AC7-A859-54465892E4C3}" presName="dstNode" presStyleLbl="node1" presStyleIdx="0" presStyleCnt="3"/>
      <dgm:spPr/>
      <dgm:t>
        <a:bodyPr/>
        <a:lstStyle/>
        <a:p>
          <a:endParaRPr lang="en-US"/>
        </a:p>
      </dgm:t>
    </dgm:pt>
    <dgm:pt modelId="{0FE4E588-4EAF-4FE4-9A50-C61BF94BB570}" type="pres">
      <dgm:prSet presAssocID="{65FAE57E-3184-4B6D-92CA-3C9A752338A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0B453EE9-7EEE-43B5-A2C4-8B8D610261E8}" type="pres">
      <dgm:prSet presAssocID="{65FAE57E-3184-4B6D-92CA-3C9A752338AD}" presName="accent_1" presStyleCnt="0"/>
      <dgm:spPr/>
      <dgm:t>
        <a:bodyPr/>
        <a:lstStyle/>
        <a:p>
          <a:endParaRPr lang="en-US"/>
        </a:p>
      </dgm:t>
    </dgm:pt>
    <dgm:pt modelId="{87093B52-6ADE-4A94-AA97-CAD37C6F7AAD}" type="pres">
      <dgm:prSet presAssocID="{65FAE57E-3184-4B6D-92CA-3C9A752338AD}" presName="accentRepeatNode" presStyleLbl="solidFgAcc1" presStyleIdx="0" presStyleCnt="3"/>
      <dgm:spPr/>
      <dgm:t>
        <a:bodyPr/>
        <a:lstStyle/>
        <a:p>
          <a:endParaRPr lang="en-US"/>
        </a:p>
      </dgm:t>
    </dgm:pt>
    <dgm:pt modelId="{DC138136-80C1-4B50-9129-950E60056756}" type="pres">
      <dgm:prSet presAssocID="{2453805C-D251-4B45-89AD-6336B6C1BAF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6D92E36-1CAC-4EB8-96FC-DADEA6C75709}" type="pres">
      <dgm:prSet presAssocID="{2453805C-D251-4B45-89AD-6336B6C1BAF8}" presName="accent_2" presStyleCnt="0"/>
      <dgm:spPr/>
      <dgm:t>
        <a:bodyPr/>
        <a:lstStyle/>
        <a:p>
          <a:endParaRPr lang="en-US"/>
        </a:p>
      </dgm:t>
    </dgm:pt>
    <dgm:pt modelId="{AC5F9FD2-3DFD-472E-9AE8-70E61B54F989}" type="pres">
      <dgm:prSet presAssocID="{2453805C-D251-4B45-89AD-6336B6C1BAF8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FDD67DA2-2076-4383-B7C2-F9B35ECCC86D}" type="pres">
      <dgm:prSet presAssocID="{985389AA-567F-494D-83F0-EB6C766041D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71D3232-4E3F-4004-A0EB-AF8499DB9050}" type="pres">
      <dgm:prSet presAssocID="{985389AA-567F-494D-83F0-EB6C766041DD}" presName="accent_3" presStyleCnt="0"/>
      <dgm:spPr/>
      <dgm:t>
        <a:bodyPr/>
        <a:lstStyle/>
        <a:p>
          <a:endParaRPr lang="en-US"/>
        </a:p>
      </dgm:t>
    </dgm:pt>
    <dgm:pt modelId="{A2C5F5FD-0077-4A26-80A9-A1E2A6B309C1}" type="pres">
      <dgm:prSet presAssocID="{985389AA-567F-494D-83F0-EB6C766041DD}" presName="accentRepeatNode" presStyleLbl="solidFgAcc1" presStyleIdx="2" presStyleCnt="3"/>
      <dgm:spPr/>
      <dgm:t>
        <a:bodyPr/>
        <a:lstStyle/>
        <a:p>
          <a:endParaRPr lang="en-US"/>
        </a:p>
      </dgm:t>
    </dgm:pt>
  </dgm:ptLst>
  <dgm:cxnLst>
    <dgm:cxn modelId="{BA915A63-7BEA-44AF-B85C-575D2F02D7A3}" type="presOf" srcId="{DA77883C-95E8-4AC7-A859-54465892E4C3}" destId="{E4E6E44F-EEE9-47B6-BE72-5163E44F1D12}" srcOrd="0" destOrd="0" presId="urn:microsoft.com/office/officeart/2008/layout/VerticalCurvedList"/>
    <dgm:cxn modelId="{42E813CC-9B97-45D7-999E-D82D9398FCFA}" type="presOf" srcId="{815189C5-BCBF-4EBE-92E3-F90932E08DEE}" destId="{82A0D82E-967A-4AC8-A447-63638B149DDA}" srcOrd="0" destOrd="0" presId="urn:microsoft.com/office/officeart/2008/layout/VerticalCurvedList"/>
    <dgm:cxn modelId="{B9A937EA-9893-4EC9-93FF-B624315CAF03}" srcId="{DA77883C-95E8-4AC7-A859-54465892E4C3}" destId="{2453805C-D251-4B45-89AD-6336B6C1BAF8}" srcOrd="1" destOrd="0" parTransId="{E83CE7D2-3560-495C-8C48-BDA261BF3B3B}" sibTransId="{7626F64E-7724-4497-907A-151595D339AF}"/>
    <dgm:cxn modelId="{6AF86FAF-8846-47A6-B333-63D724A34FDC}" type="presOf" srcId="{2453805C-D251-4B45-89AD-6336B6C1BAF8}" destId="{DC138136-80C1-4B50-9129-950E60056756}" srcOrd="0" destOrd="0" presId="urn:microsoft.com/office/officeart/2008/layout/VerticalCurvedList"/>
    <dgm:cxn modelId="{F7C52FE4-31C0-4C82-A823-522731BD0259}" type="presOf" srcId="{65FAE57E-3184-4B6D-92CA-3C9A752338AD}" destId="{0FE4E588-4EAF-4FE4-9A50-C61BF94BB570}" srcOrd="0" destOrd="0" presId="urn:microsoft.com/office/officeart/2008/layout/VerticalCurvedList"/>
    <dgm:cxn modelId="{0FC03F1D-699B-4F57-A37A-EA29158CC084}" srcId="{DA77883C-95E8-4AC7-A859-54465892E4C3}" destId="{65FAE57E-3184-4B6D-92CA-3C9A752338AD}" srcOrd="0" destOrd="0" parTransId="{B5931FF6-6C42-44BE-8CB7-935D01340A6B}" sibTransId="{815189C5-BCBF-4EBE-92E3-F90932E08DEE}"/>
    <dgm:cxn modelId="{C5B215AA-8903-4824-9E76-9D1ED5C9D846}" type="presOf" srcId="{985389AA-567F-494D-83F0-EB6C766041DD}" destId="{FDD67DA2-2076-4383-B7C2-F9B35ECCC86D}" srcOrd="0" destOrd="0" presId="urn:microsoft.com/office/officeart/2008/layout/VerticalCurvedList"/>
    <dgm:cxn modelId="{409A6E9D-59F1-451D-ADBF-AA115ED4DF56}" srcId="{DA77883C-95E8-4AC7-A859-54465892E4C3}" destId="{985389AA-567F-494D-83F0-EB6C766041DD}" srcOrd="2" destOrd="0" parTransId="{10522F78-BF09-46CF-A086-ABA8C3E54D61}" sibTransId="{58F69BAC-6137-4F6A-BE17-67064586F58C}"/>
    <dgm:cxn modelId="{EB0D515E-FFE8-4DFF-8D20-D33708FB352A}" type="presParOf" srcId="{E4E6E44F-EEE9-47B6-BE72-5163E44F1D12}" destId="{224D7850-C546-4EE1-806C-D10AA8C58EC9}" srcOrd="0" destOrd="0" presId="urn:microsoft.com/office/officeart/2008/layout/VerticalCurvedList"/>
    <dgm:cxn modelId="{27D89642-5A43-48F0-9060-99CCDDDBA9E9}" type="presParOf" srcId="{224D7850-C546-4EE1-806C-D10AA8C58EC9}" destId="{86E79A8C-1B79-4ABE-9945-4399A13A70FB}" srcOrd="0" destOrd="0" presId="urn:microsoft.com/office/officeart/2008/layout/VerticalCurvedList"/>
    <dgm:cxn modelId="{B9CD1C30-9A6C-47BE-9548-9E44964D23EF}" type="presParOf" srcId="{86E79A8C-1B79-4ABE-9945-4399A13A70FB}" destId="{4DB541A0-F8C8-49CC-890E-871476CFADF9}" srcOrd="0" destOrd="0" presId="urn:microsoft.com/office/officeart/2008/layout/VerticalCurvedList"/>
    <dgm:cxn modelId="{45AB4C74-0DF6-46AF-AF43-B8B0C33494B9}" type="presParOf" srcId="{86E79A8C-1B79-4ABE-9945-4399A13A70FB}" destId="{82A0D82E-967A-4AC8-A447-63638B149DDA}" srcOrd="1" destOrd="0" presId="urn:microsoft.com/office/officeart/2008/layout/VerticalCurvedList"/>
    <dgm:cxn modelId="{2C9A5DDA-1506-4750-855B-A841545A6470}" type="presParOf" srcId="{86E79A8C-1B79-4ABE-9945-4399A13A70FB}" destId="{4E7FD7C8-34C1-4B7A-B538-DB42C6380BCA}" srcOrd="2" destOrd="0" presId="urn:microsoft.com/office/officeart/2008/layout/VerticalCurvedList"/>
    <dgm:cxn modelId="{A5352F64-E4BB-44A6-87D8-F88BA2657CB3}" type="presParOf" srcId="{86E79A8C-1B79-4ABE-9945-4399A13A70FB}" destId="{E8D4F676-750B-4482-9D31-32AD7607CDD0}" srcOrd="3" destOrd="0" presId="urn:microsoft.com/office/officeart/2008/layout/VerticalCurvedList"/>
    <dgm:cxn modelId="{AD8E89BC-6259-4137-BF7F-9947765C6534}" type="presParOf" srcId="{224D7850-C546-4EE1-806C-D10AA8C58EC9}" destId="{0FE4E588-4EAF-4FE4-9A50-C61BF94BB570}" srcOrd="1" destOrd="0" presId="urn:microsoft.com/office/officeart/2008/layout/VerticalCurvedList"/>
    <dgm:cxn modelId="{98D7B500-5786-4DB1-ABAE-540364EB5F3E}" type="presParOf" srcId="{224D7850-C546-4EE1-806C-D10AA8C58EC9}" destId="{0B453EE9-7EEE-43B5-A2C4-8B8D610261E8}" srcOrd="2" destOrd="0" presId="urn:microsoft.com/office/officeart/2008/layout/VerticalCurvedList"/>
    <dgm:cxn modelId="{8C93542E-9239-492F-B96D-08EBFCDF0CF1}" type="presParOf" srcId="{0B453EE9-7EEE-43B5-A2C4-8B8D610261E8}" destId="{87093B52-6ADE-4A94-AA97-CAD37C6F7AAD}" srcOrd="0" destOrd="0" presId="urn:microsoft.com/office/officeart/2008/layout/VerticalCurvedList"/>
    <dgm:cxn modelId="{868FD9D8-6F80-45D6-8B17-0CC522321264}" type="presParOf" srcId="{224D7850-C546-4EE1-806C-D10AA8C58EC9}" destId="{DC138136-80C1-4B50-9129-950E60056756}" srcOrd="3" destOrd="0" presId="urn:microsoft.com/office/officeart/2008/layout/VerticalCurvedList"/>
    <dgm:cxn modelId="{CE15D5F1-433E-425B-BB2D-55B0F49C7975}" type="presParOf" srcId="{224D7850-C546-4EE1-806C-D10AA8C58EC9}" destId="{26D92E36-1CAC-4EB8-96FC-DADEA6C75709}" srcOrd="4" destOrd="0" presId="urn:microsoft.com/office/officeart/2008/layout/VerticalCurvedList"/>
    <dgm:cxn modelId="{F00D91C4-ECEE-452E-8488-5E9C594130B7}" type="presParOf" srcId="{26D92E36-1CAC-4EB8-96FC-DADEA6C75709}" destId="{AC5F9FD2-3DFD-472E-9AE8-70E61B54F989}" srcOrd="0" destOrd="0" presId="urn:microsoft.com/office/officeart/2008/layout/VerticalCurvedList"/>
    <dgm:cxn modelId="{0D4E825E-2A8E-4243-AF16-DBF66D73890D}" type="presParOf" srcId="{224D7850-C546-4EE1-806C-D10AA8C58EC9}" destId="{FDD67DA2-2076-4383-B7C2-F9B35ECCC86D}" srcOrd="5" destOrd="0" presId="urn:microsoft.com/office/officeart/2008/layout/VerticalCurvedList"/>
    <dgm:cxn modelId="{76478892-8ABB-44F0-9AA2-B5E60F64268A}" type="presParOf" srcId="{224D7850-C546-4EE1-806C-D10AA8C58EC9}" destId="{C71D3232-4E3F-4004-A0EB-AF8499DB9050}" srcOrd="6" destOrd="0" presId="urn:microsoft.com/office/officeart/2008/layout/VerticalCurvedList"/>
    <dgm:cxn modelId="{9C975B47-93FC-4C10-BD8B-D902AA44C50C}" type="presParOf" srcId="{C71D3232-4E3F-4004-A0EB-AF8499DB9050}" destId="{A2C5F5FD-0077-4A26-80A9-A1E2A6B309C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1D4364-7000-8945-B2B1-D5D2971D821B}" type="doc">
      <dgm:prSet loTypeId="urn:microsoft.com/office/officeart/2008/layout/LinedList" loCatId="" qsTypeId="urn:microsoft.com/office/officeart/2005/8/quickstyle/simple3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49973587-A050-7249-B375-9C7EEC540217}">
      <dgm:prSet custT="1"/>
      <dgm:spPr/>
      <dgm:t>
        <a:bodyPr/>
        <a:lstStyle/>
        <a:p>
          <a:pPr rtl="0"/>
          <a:r>
            <a:rPr lang="es-PA" sz="2200" b="1" dirty="0" smtClean="0"/>
            <a:t>El Marco General debe incluir como mínimo:</a:t>
          </a:r>
          <a:endParaRPr lang="es-PA" sz="2200" dirty="0"/>
        </a:p>
      </dgm:t>
    </dgm:pt>
    <dgm:pt modelId="{3705E2A2-A9F6-D24E-99CA-532D880067A8}" type="parTrans" cxnId="{753C60D9-4CCF-9A4C-A9E5-793250E9F5DB}">
      <dgm:prSet/>
      <dgm:spPr/>
      <dgm:t>
        <a:bodyPr/>
        <a:lstStyle/>
        <a:p>
          <a:endParaRPr lang="en-US"/>
        </a:p>
      </dgm:t>
    </dgm:pt>
    <dgm:pt modelId="{6E73042C-CB3E-CA42-AFE7-738E4EE869B0}" type="sibTrans" cxnId="{753C60D9-4CCF-9A4C-A9E5-793250E9F5DB}">
      <dgm:prSet/>
      <dgm:spPr/>
      <dgm:t>
        <a:bodyPr/>
        <a:lstStyle/>
        <a:p>
          <a:endParaRPr lang="en-US"/>
        </a:p>
      </dgm:t>
    </dgm:pt>
    <dgm:pt modelId="{1120AF7D-2940-0F4A-BAFC-1871DF808130}">
      <dgm:prSet custT="1"/>
      <dgm:spPr/>
      <dgm:t>
        <a:bodyPr/>
        <a:lstStyle/>
        <a:p>
          <a:pPr algn="just" rtl="0"/>
          <a:r>
            <a:rPr lang="es-PA" sz="1800" dirty="0" smtClean="0"/>
            <a:t>Proceso sólidos de originación y seguimiento de créditos.</a:t>
          </a:r>
          <a:endParaRPr lang="es-PA" sz="1800" dirty="0"/>
        </a:p>
      </dgm:t>
    </dgm:pt>
    <dgm:pt modelId="{63C54659-208C-2148-8B5E-E1CA6707EF6D}" type="parTrans" cxnId="{6A341001-5FD8-4647-AC97-264EF615C747}">
      <dgm:prSet/>
      <dgm:spPr/>
      <dgm:t>
        <a:bodyPr/>
        <a:lstStyle/>
        <a:p>
          <a:endParaRPr lang="en-US"/>
        </a:p>
      </dgm:t>
    </dgm:pt>
    <dgm:pt modelId="{A494ACAD-D0D6-104C-B776-3341C5FA4458}" type="sibTrans" cxnId="{6A341001-5FD8-4647-AC97-264EF615C747}">
      <dgm:prSet/>
      <dgm:spPr/>
      <dgm:t>
        <a:bodyPr/>
        <a:lstStyle/>
        <a:p>
          <a:endParaRPr lang="en-US"/>
        </a:p>
      </dgm:t>
    </dgm:pt>
    <dgm:pt modelId="{06ABA84F-DEDB-B54E-BF0B-8F8B1FCDA9B1}">
      <dgm:prSet custT="1"/>
      <dgm:spPr/>
      <dgm:t>
        <a:bodyPr/>
        <a:lstStyle/>
        <a:p>
          <a:pPr algn="just" rtl="0"/>
          <a:r>
            <a:rPr lang="es-PA" sz="1800" dirty="0" smtClean="0"/>
            <a:t>Un  proceso  apropiado  para  la  administración,  evaluación  y  seguimiento  de  los  créditos.</a:t>
          </a:r>
          <a:endParaRPr lang="es-PA" sz="1800" dirty="0"/>
        </a:p>
      </dgm:t>
    </dgm:pt>
    <dgm:pt modelId="{C5A7340D-CA76-604E-B630-F87A0DE59721}" type="parTrans" cxnId="{C681699E-D6F7-FC48-A2A7-CDE9E1AA78FB}">
      <dgm:prSet/>
      <dgm:spPr/>
      <dgm:t>
        <a:bodyPr/>
        <a:lstStyle/>
        <a:p>
          <a:endParaRPr lang="en-US"/>
        </a:p>
      </dgm:t>
    </dgm:pt>
    <dgm:pt modelId="{7275A65E-DA95-314A-9746-3D3643A0F1B7}" type="sibTrans" cxnId="{C681699E-D6F7-FC48-A2A7-CDE9E1AA78FB}">
      <dgm:prSet/>
      <dgm:spPr/>
      <dgm:t>
        <a:bodyPr/>
        <a:lstStyle/>
        <a:p>
          <a:endParaRPr lang="en-US"/>
        </a:p>
      </dgm:t>
    </dgm:pt>
    <dgm:pt modelId="{02431B68-3659-F94D-8AD2-80BE3DC3F716}">
      <dgm:prSet custT="1"/>
      <dgm:spPr/>
      <dgm:t>
        <a:bodyPr/>
        <a:lstStyle/>
        <a:p>
          <a:pPr algn="just" rtl="0"/>
          <a:r>
            <a:rPr lang="es-PA" sz="1800" dirty="0" smtClean="0"/>
            <a:t>Controles adecuados del riesgo de crédito.</a:t>
          </a:r>
          <a:endParaRPr lang="es-PA" sz="1800" dirty="0"/>
        </a:p>
      </dgm:t>
    </dgm:pt>
    <dgm:pt modelId="{FB01B4CF-65B6-7A41-B45A-9C21A7B68DB3}" type="parTrans" cxnId="{2FB0439F-AFA9-0845-B50A-670E46575046}">
      <dgm:prSet/>
      <dgm:spPr/>
      <dgm:t>
        <a:bodyPr/>
        <a:lstStyle/>
        <a:p>
          <a:endParaRPr lang="en-US"/>
        </a:p>
      </dgm:t>
    </dgm:pt>
    <dgm:pt modelId="{517C5E82-BF61-B84B-B867-E36CE37B021C}" type="sibTrans" cxnId="{2FB0439F-AFA9-0845-B50A-670E46575046}">
      <dgm:prSet/>
      <dgm:spPr/>
      <dgm:t>
        <a:bodyPr/>
        <a:lstStyle/>
        <a:p>
          <a:endParaRPr lang="en-US"/>
        </a:p>
      </dgm:t>
    </dgm:pt>
    <dgm:pt modelId="{B040AE36-F7A2-8649-BFB4-927E4F1FE25B}">
      <dgm:prSet custT="1"/>
      <dgm:spPr/>
      <dgm:t>
        <a:bodyPr/>
        <a:lstStyle/>
        <a:p>
          <a:pPr algn="just" rtl="0"/>
          <a:r>
            <a:rPr lang="es-PA" sz="1800" dirty="0" smtClean="0"/>
            <a:t>Metodologías adecuadas  para  valuar  sus  activos, para  evaluar  la  suficiencia  de  las  provisiones  contables y para difundir  información relacionada con su riesgo de crédito.</a:t>
          </a:r>
          <a:endParaRPr lang="es-PA" sz="1800" dirty="0"/>
        </a:p>
      </dgm:t>
    </dgm:pt>
    <dgm:pt modelId="{5881BE54-8EE8-6647-B064-9EF368B4317A}" type="parTrans" cxnId="{35563D25-FA67-3946-A1E8-4273E6DCB276}">
      <dgm:prSet/>
      <dgm:spPr/>
      <dgm:t>
        <a:bodyPr/>
        <a:lstStyle/>
        <a:p>
          <a:endParaRPr lang="en-US"/>
        </a:p>
      </dgm:t>
    </dgm:pt>
    <dgm:pt modelId="{4B1D7530-93B6-F742-BEFC-1B8E6F3BC7A2}" type="sibTrans" cxnId="{35563D25-FA67-3946-A1E8-4273E6DCB276}">
      <dgm:prSet/>
      <dgm:spPr/>
      <dgm:t>
        <a:bodyPr/>
        <a:lstStyle/>
        <a:p>
          <a:endParaRPr lang="en-US"/>
        </a:p>
      </dgm:t>
    </dgm:pt>
    <dgm:pt modelId="{0F906D1F-8E60-6E43-91AB-9C688A08333B}" type="pres">
      <dgm:prSet presAssocID="{671D4364-7000-8945-B2B1-D5D2971D821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B72521F-FFC2-7845-9539-D887B85DCBA6}" type="pres">
      <dgm:prSet presAssocID="{49973587-A050-7249-B375-9C7EEC540217}" presName="thickLine" presStyleLbl="alignNode1" presStyleIdx="0" presStyleCnt="1"/>
      <dgm:spPr/>
    </dgm:pt>
    <dgm:pt modelId="{6BCAC165-E56F-2D49-BC23-3905578D11B0}" type="pres">
      <dgm:prSet presAssocID="{49973587-A050-7249-B375-9C7EEC540217}" presName="horz1" presStyleCnt="0"/>
      <dgm:spPr/>
    </dgm:pt>
    <dgm:pt modelId="{AE6FD2E5-FA56-F249-9441-9D5E6DA17E81}" type="pres">
      <dgm:prSet presAssocID="{49973587-A050-7249-B375-9C7EEC540217}" presName="tx1" presStyleLbl="revTx" presStyleIdx="0" presStyleCnt="5"/>
      <dgm:spPr/>
      <dgm:t>
        <a:bodyPr/>
        <a:lstStyle/>
        <a:p>
          <a:endParaRPr lang="en-US"/>
        </a:p>
      </dgm:t>
    </dgm:pt>
    <dgm:pt modelId="{4823492A-4F18-634A-9A5E-B925223E9527}" type="pres">
      <dgm:prSet presAssocID="{49973587-A050-7249-B375-9C7EEC540217}" presName="vert1" presStyleCnt="0"/>
      <dgm:spPr/>
    </dgm:pt>
    <dgm:pt modelId="{7C23A4B1-926F-3740-BB4F-294CE9D7998D}" type="pres">
      <dgm:prSet presAssocID="{1120AF7D-2940-0F4A-BAFC-1871DF808130}" presName="vertSpace2a" presStyleCnt="0"/>
      <dgm:spPr/>
    </dgm:pt>
    <dgm:pt modelId="{85D2A093-EEC8-FF4A-84B6-DFAB5FF9D9D1}" type="pres">
      <dgm:prSet presAssocID="{1120AF7D-2940-0F4A-BAFC-1871DF808130}" presName="horz2" presStyleCnt="0"/>
      <dgm:spPr/>
    </dgm:pt>
    <dgm:pt modelId="{1E6DA7CC-0237-CC4C-80DF-B284FDB161E6}" type="pres">
      <dgm:prSet presAssocID="{1120AF7D-2940-0F4A-BAFC-1871DF808130}" presName="horzSpace2" presStyleCnt="0"/>
      <dgm:spPr/>
    </dgm:pt>
    <dgm:pt modelId="{7FFD14DD-C56B-B84B-8931-6C6894A83E8B}" type="pres">
      <dgm:prSet presAssocID="{1120AF7D-2940-0F4A-BAFC-1871DF808130}" presName="tx2" presStyleLbl="revTx" presStyleIdx="1" presStyleCnt="5"/>
      <dgm:spPr/>
      <dgm:t>
        <a:bodyPr/>
        <a:lstStyle/>
        <a:p>
          <a:endParaRPr lang="en-US"/>
        </a:p>
      </dgm:t>
    </dgm:pt>
    <dgm:pt modelId="{4467A02D-BDF3-F04B-B4CD-573F83FBA2DF}" type="pres">
      <dgm:prSet presAssocID="{1120AF7D-2940-0F4A-BAFC-1871DF808130}" presName="vert2" presStyleCnt="0"/>
      <dgm:spPr/>
    </dgm:pt>
    <dgm:pt modelId="{6952FBCE-477D-914B-9B4F-CACD6E3D4E40}" type="pres">
      <dgm:prSet presAssocID="{1120AF7D-2940-0F4A-BAFC-1871DF808130}" presName="thinLine2b" presStyleLbl="callout" presStyleIdx="0" presStyleCnt="4"/>
      <dgm:spPr/>
    </dgm:pt>
    <dgm:pt modelId="{B0CACD5F-918E-D94C-8260-6487A46D2E20}" type="pres">
      <dgm:prSet presAssocID="{1120AF7D-2940-0F4A-BAFC-1871DF808130}" presName="vertSpace2b" presStyleCnt="0"/>
      <dgm:spPr/>
    </dgm:pt>
    <dgm:pt modelId="{641623DE-DCB6-784B-8BD0-D351E81EFC91}" type="pres">
      <dgm:prSet presAssocID="{06ABA84F-DEDB-B54E-BF0B-8F8B1FCDA9B1}" presName="horz2" presStyleCnt="0"/>
      <dgm:spPr/>
    </dgm:pt>
    <dgm:pt modelId="{5E42000D-0D10-E041-A1E7-5515308BBD96}" type="pres">
      <dgm:prSet presAssocID="{06ABA84F-DEDB-B54E-BF0B-8F8B1FCDA9B1}" presName="horzSpace2" presStyleCnt="0"/>
      <dgm:spPr/>
    </dgm:pt>
    <dgm:pt modelId="{A60ABC67-F13C-D641-B7AF-524D207EB312}" type="pres">
      <dgm:prSet presAssocID="{06ABA84F-DEDB-B54E-BF0B-8F8B1FCDA9B1}" presName="tx2" presStyleLbl="revTx" presStyleIdx="2" presStyleCnt="5"/>
      <dgm:spPr/>
      <dgm:t>
        <a:bodyPr/>
        <a:lstStyle/>
        <a:p>
          <a:endParaRPr lang="en-US"/>
        </a:p>
      </dgm:t>
    </dgm:pt>
    <dgm:pt modelId="{E21D191F-5379-6A4D-B199-ED512DCA51AB}" type="pres">
      <dgm:prSet presAssocID="{06ABA84F-DEDB-B54E-BF0B-8F8B1FCDA9B1}" presName="vert2" presStyleCnt="0"/>
      <dgm:spPr/>
    </dgm:pt>
    <dgm:pt modelId="{AA9C70AE-C9BE-BE4D-84B1-1CE37CC4CB0B}" type="pres">
      <dgm:prSet presAssocID="{06ABA84F-DEDB-B54E-BF0B-8F8B1FCDA9B1}" presName="thinLine2b" presStyleLbl="callout" presStyleIdx="1" presStyleCnt="4"/>
      <dgm:spPr/>
    </dgm:pt>
    <dgm:pt modelId="{6DBDF15F-F2EA-5840-8E56-471BEA6D6808}" type="pres">
      <dgm:prSet presAssocID="{06ABA84F-DEDB-B54E-BF0B-8F8B1FCDA9B1}" presName="vertSpace2b" presStyleCnt="0"/>
      <dgm:spPr/>
    </dgm:pt>
    <dgm:pt modelId="{402D5A18-8975-1340-8094-67DEAAA92BBA}" type="pres">
      <dgm:prSet presAssocID="{02431B68-3659-F94D-8AD2-80BE3DC3F716}" presName="horz2" presStyleCnt="0"/>
      <dgm:spPr/>
    </dgm:pt>
    <dgm:pt modelId="{CE0383D5-F638-C546-BD14-04FCAE528B83}" type="pres">
      <dgm:prSet presAssocID="{02431B68-3659-F94D-8AD2-80BE3DC3F716}" presName="horzSpace2" presStyleCnt="0"/>
      <dgm:spPr/>
    </dgm:pt>
    <dgm:pt modelId="{692135DF-822E-0346-9F97-453C660C32FB}" type="pres">
      <dgm:prSet presAssocID="{02431B68-3659-F94D-8AD2-80BE3DC3F716}" presName="tx2" presStyleLbl="revTx" presStyleIdx="3" presStyleCnt="5"/>
      <dgm:spPr/>
      <dgm:t>
        <a:bodyPr/>
        <a:lstStyle/>
        <a:p>
          <a:endParaRPr lang="en-US"/>
        </a:p>
      </dgm:t>
    </dgm:pt>
    <dgm:pt modelId="{AC4EA2C5-1EDF-2642-91CE-84EF3D162249}" type="pres">
      <dgm:prSet presAssocID="{02431B68-3659-F94D-8AD2-80BE3DC3F716}" presName="vert2" presStyleCnt="0"/>
      <dgm:spPr/>
    </dgm:pt>
    <dgm:pt modelId="{5209C48D-E211-3D4A-BD6F-973C5F0A0135}" type="pres">
      <dgm:prSet presAssocID="{02431B68-3659-F94D-8AD2-80BE3DC3F716}" presName="thinLine2b" presStyleLbl="callout" presStyleIdx="2" presStyleCnt="4"/>
      <dgm:spPr/>
    </dgm:pt>
    <dgm:pt modelId="{121C4EA9-69B9-D44F-A647-0A32CC9C3035}" type="pres">
      <dgm:prSet presAssocID="{02431B68-3659-F94D-8AD2-80BE3DC3F716}" presName="vertSpace2b" presStyleCnt="0"/>
      <dgm:spPr/>
    </dgm:pt>
    <dgm:pt modelId="{70A5C130-D418-894D-9B61-31847FE71444}" type="pres">
      <dgm:prSet presAssocID="{B040AE36-F7A2-8649-BFB4-927E4F1FE25B}" presName="horz2" presStyleCnt="0"/>
      <dgm:spPr/>
    </dgm:pt>
    <dgm:pt modelId="{0F4532B1-D49F-3243-9975-23C3672EC643}" type="pres">
      <dgm:prSet presAssocID="{B040AE36-F7A2-8649-BFB4-927E4F1FE25B}" presName="horzSpace2" presStyleCnt="0"/>
      <dgm:spPr/>
    </dgm:pt>
    <dgm:pt modelId="{79DBD122-9E77-4B4C-A189-4E8FD2893F13}" type="pres">
      <dgm:prSet presAssocID="{B040AE36-F7A2-8649-BFB4-927E4F1FE25B}" presName="tx2" presStyleLbl="revTx" presStyleIdx="4" presStyleCnt="5"/>
      <dgm:spPr/>
      <dgm:t>
        <a:bodyPr/>
        <a:lstStyle/>
        <a:p>
          <a:endParaRPr lang="en-US"/>
        </a:p>
      </dgm:t>
    </dgm:pt>
    <dgm:pt modelId="{C240E985-A38A-7845-AE99-E010D741F534}" type="pres">
      <dgm:prSet presAssocID="{B040AE36-F7A2-8649-BFB4-927E4F1FE25B}" presName="vert2" presStyleCnt="0"/>
      <dgm:spPr/>
    </dgm:pt>
    <dgm:pt modelId="{CDCD2BA9-D7C1-9042-86B3-E9048C594E65}" type="pres">
      <dgm:prSet presAssocID="{B040AE36-F7A2-8649-BFB4-927E4F1FE25B}" presName="thinLine2b" presStyleLbl="callout" presStyleIdx="3" presStyleCnt="4"/>
      <dgm:spPr/>
    </dgm:pt>
    <dgm:pt modelId="{5F8DDFF5-B297-A444-A721-F535770317D8}" type="pres">
      <dgm:prSet presAssocID="{B040AE36-F7A2-8649-BFB4-927E4F1FE25B}" presName="vertSpace2b" presStyleCnt="0"/>
      <dgm:spPr/>
    </dgm:pt>
  </dgm:ptLst>
  <dgm:cxnLst>
    <dgm:cxn modelId="{35563D25-FA67-3946-A1E8-4273E6DCB276}" srcId="{49973587-A050-7249-B375-9C7EEC540217}" destId="{B040AE36-F7A2-8649-BFB4-927E4F1FE25B}" srcOrd="3" destOrd="0" parTransId="{5881BE54-8EE8-6647-B064-9EF368B4317A}" sibTransId="{4B1D7530-93B6-F742-BEFC-1B8E6F3BC7A2}"/>
    <dgm:cxn modelId="{2FB0439F-AFA9-0845-B50A-670E46575046}" srcId="{49973587-A050-7249-B375-9C7EEC540217}" destId="{02431B68-3659-F94D-8AD2-80BE3DC3F716}" srcOrd="2" destOrd="0" parTransId="{FB01B4CF-65B6-7A41-B45A-9C21A7B68DB3}" sibTransId="{517C5E82-BF61-B84B-B867-E36CE37B021C}"/>
    <dgm:cxn modelId="{96174C46-9FD0-2042-A2D7-691FE43C5D9E}" type="presOf" srcId="{06ABA84F-DEDB-B54E-BF0B-8F8B1FCDA9B1}" destId="{A60ABC67-F13C-D641-B7AF-524D207EB312}" srcOrd="0" destOrd="0" presId="urn:microsoft.com/office/officeart/2008/layout/LinedList"/>
    <dgm:cxn modelId="{6A341001-5FD8-4647-AC97-264EF615C747}" srcId="{49973587-A050-7249-B375-9C7EEC540217}" destId="{1120AF7D-2940-0F4A-BAFC-1871DF808130}" srcOrd="0" destOrd="0" parTransId="{63C54659-208C-2148-8B5E-E1CA6707EF6D}" sibTransId="{A494ACAD-D0D6-104C-B776-3341C5FA4458}"/>
    <dgm:cxn modelId="{7C73F201-6291-474F-B41D-1257D0F965C7}" type="presOf" srcId="{49973587-A050-7249-B375-9C7EEC540217}" destId="{AE6FD2E5-FA56-F249-9441-9D5E6DA17E81}" srcOrd="0" destOrd="0" presId="urn:microsoft.com/office/officeart/2008/layout/LinedList"/>
    <dgm:cxn modelId="{753C60D9-4CCF-9A4C-A9E5-793250E9F5DB}" srcId="{671D4364-7000-8945-B2B1-D5D2971D821B}" destId="{49973587-A050-7249-B375-9C7EEC540217}" srcOrd="0" destOrd="0" parTransId="{3705E2A2-A9F6-D24E-99CA-532D880067A8}" sibTransId="{6E73042C-CB3E-CA42-AFE7-738E4EE869B0}"/>
    <dgm:cxn modelId="{1646D2A5-B638-6048-8923-E5175A2E9E21}" type="presOf" srcId="{1120AF7D-2940-0F4A-BAFC-1871DF808130}" destId="{7FFD14DD-C56B-B84B-8931-6C6894A83E8B}" srcOrd="0" destOrd="0" presId="urn:microsoft.com/office/officeart/2008/layout/LinedList"/>
    <dgm:cxn modelId="{8B1A04E7-D637-5345-8AD4-5057727CF868}" type="presOf" srcId="{B040AE36-F7A2-8649-BFB4-927E4F1FE25B}" destId="{79DBD122-9E77-4B4C-A189-4E8FD2893F13}" srcOrd="0" destOrd="0" presId="urn:microsoft.com/office/officeart/2008/layout/LinedList"/>
    <dgm:cxn modelId="{FB9DDD36-D678-164F-AEEB-06E077D56685}" type="presOf" srcId="{671D4364-7000-8945-B2B1-D5D2971D821B}" destId="{0F906D1F-8E60-6E43-91AB-9C688A08333B}" srcOrd="0" destOrd="0" presId="urn:microsoft.com/office/officeart/2008/layout/LinedList"/>
    <dgm:cxn modelId="{570F64BB-BAEC-824E-884F-8AD9CB7978C3}" type="presOf" srcId="{02431B68-3659-F94D-8AD2-80BE3DC3F716}" destId="{692135DF-822E-0346-9F97-453C660C32FB}" srcOrd="0" destOrd="0" presId="urn:microsoft.com/office/officeart/2008/layout/LinedList"/>
    <dgm:cxn modelId="{C681699E-D6F7-FC48-A2A7-CDE9E1AA78FB}" srcId="{49973587-A050-7249-B375-9C7EEC540217}" destId="{06ABA84F-DEDB-B54E-BF0B-8F8B1FCDA9B1}" srcOrd="1" destOrd="0" parTransId="{C5A7340D-CA76-604E-B630-F87A0DE59721}" sibTransId="{7275A65E-DA95-314A-9746-3D3643A0F1B7}"/>
    <dgm:cxn modelId="{4D5A1808-5D40-BC47-976D-D6A90341D9B5}" type="presParOf" srcId="{0F906D1F-8E60-6E43-91AB-9C688A08333B}" destId="{FB72521F-FFC2-7845-9539-D887B85DCBA6}" srcOrd="0" destOrd="0" presId="urn:microsoft.com/office/officeart/2008/layout/LinedList"/>
    <dgm:cxn modelId="{F4E7DF5F-9006-2F43-A811-7E27AFFB4F14}" type="presParOf" srcId="{0F906D1F-8E60-6E43-91AB-9C688A08333B}" destId="{6BCAC165-E56F-2D49-BC23-3905578D11B0}" srcOrd="1" destOrd="0" presId="urn:microsoft.com/office/officeart/2008/layout/LinedList"/>
    <dgm:cxn modelId="{C0A59C24-832F-D947-8CB9-01DFA0C497CB}" type="presParOf" srcId="{6BCAC165-E56F-2D49-BC23-3905578D11B0}" destId="{AE6FD2E5-FA56-F249-9441-9D5E6DA17E81}" srcOrd="0" destOrd="0" presId="urn:microsoft.com/office/officeart/2008/layout/LinedList"/>
    <dgm:cxn modelId="{82164CDB-02AB-AD44-AF71-1695C0BEA23F}" type="presParOf" srcId="{6BCAC165-E56F-2D49-BC23-3905578D11B0}" destId="{4823492A-4F18-634A-9A5E-B925223E9527}" srcOrd="1" destOrd="0" presId="urn:microsoft.com/office/officeart/2008/layout/LinedList"/>
    <dgm:cxn modelId="{77DA4A97-C137-F441-8E8C-D8E9290C18C0}" type="presParOf" srcId="{4823492A-4F18-634A-9A5E-B925223E9527}" destId="{7C23A4B1-926F-3740-BB4F-294CE9D7998D}" srcOrd="0" destOrd="0" presId="urn:microsoft.com/office/officeart/2008/layout/LinedList"/>
    <dgm:cxn modelId="{A1A54869-911D-F148-BB75-F65CEA27E85A}" type="presParOf" srcId="{4823492A-4F18-634A-9A5E-B925223E9527}" destId="{85D2A093-EEC8-FF4A-84B6-DFAB5FF9D9D1}" srcOrd="1" destOrd="0" presId="urn:microsoft.com/office/officeart/2008/layout/LinedList"/>
    <dgm:cxn modelId="{F9172260-292E-6A42-B41F-28649F6AD6B2}" type="presParOf" srcId="{85D2A093-EEC8-FF4A-84B6-DFAB5FF9D9D1}" destId="{1E6DA7CC-0237-CC4C-80DF-B284FDB161E6}" srcOrd="0" destOrd="0" presId="urn:microsoft.com/office/officeart/2008/layout/LinedList"/>
    <dgm:cxn modelId="{B81ABAC8-E1C5-0D4F-8C6B-0C92F2750C9A}" type="presParOf" srcId="{85D2A093-EEC8-FF4A-84B6-DFAB5FF9D9D1}" destId="{7FFD14DD-C56B-B84B-8931-6C6894A83E8B}" srcOrd="1" destOrd="0" presId="urn:microsoft.com/office/officeart/2008/layout/LinedList"/>
    <dgm:cxn modelId="{3820233B-D0AD-C24F-8BCE-8A581A7D0645}" type="presParOf" srcId="{85D2A093-EEC8-FF4A-84B6-DFAB5FF9D9D1}" destId="{4467A02D-BDF3-F04B-B4CD-573F83FBA2DF}" srcOrd="2" destOrd="0" presId="urn:microsoft.com/office/officeart/2008/layout/LinedList"/>
    <dgm:cxn modelId="{D425610A-6890-214E-8D02-1912C9E103C9}" type="presParOf" srcId="{4823492A-4F18-634A-9A5E-B925223E9527}" destId="{6952FBCE-477D-914B-9B4F-CACD6E3D4E40}" srcOrd="2" destOrd="0" presId="urn:microsoft.com/office/officeart/2008/layout/LinedList"/>
    <dgm:cxn modelId="{19A4E983-E0DB-374C-A987-B4E4E6A38C28}" type="presParOf" srcId="{4823492A-4F18-634A-9A5E-B925223E9527}" destId="{B0CACD5F-918E-D94C-8260-6487A46D2E20}" srcOrd="3" destOrd="0" presId="urn:microsoft.com/office/officeart/2008/layout/LinedList"/>
    <dgm:cxn modelId="{4E8CD852-B481-F546-9C5D-F107A7A85087}" type="presParOf" srcId="{4823492A-4F18-634A-9A5E-B925223E9527}" destId="{641623DE-DCB6-784B-8BD0-D351E81EFC91}" srcOrd="4" destOrd="0" presId="urn:microsoft.com/office/officeart/2008/layout/LinedList"/>
    <dgm:cxn modelId="{B6E8F7E9-5848-9F4D-8CEA-84830BA87C3C}" type="presParOf" srcId="{641623DE-DCB6-784B-8BD0-D351E81EFC91}" destId="{5E42000D-0D10-E041-A1E7-5515308BBD96}" srcOrd="0" destOrd="0" presId="urn:microsoft.com/office/officeart/2008/layout/LinedList"/>
    <dgm:cxn modelId="{F0B0E4AA-9304-8C49-84F1-0F318EE22FCC}" type="presParOf" srcId="{641623DE-DCB6-784B-8BD0-D351E81EFC91}" destId="{A60ABC67-F13C-D641-B7AF-524D207EB312}" srcOrd="1" destOrd="0" presId="urn:microsoft.com/office/officeart/2008/layout/LinedList"/>
    <dgm:cxn modelId="{949C5614-ACC8-934C-9854-D14167893885}" type="presParOf" srcId="{641623DE-DCB6-784B-8BD0-D351E81EFC91}" destId="{E21D191F-5379-6A4D-B199-ED512DCA51AB}" srcOrd="2" destOrd="0" presId="urn:microsoft.com/office/officeart/2008/layout/LinedList"/>
    <dgm:cxn modelId="{D7B3DD8B-864E-CC49-9108-484FB58A9CBF}" type="presParOf" srcId="{4823492A-4F18-634A-9A5E-B925223E9527}" destId="{AA9C70AE-C9BE-BE4D-84B1-1CE37CC4CB0B}" srcOrd="5" destOrd="0" presId="urn:microsoft.com/office/officeart/2008/layout/LinedList"/>
    <dgm:cxn modelId="{30E1B832-BA4B-BE4D-82C3-A69F0034D4BE}" type="presParOf" srcId="{4823492A-4F18-634A-9A5E-B925223E9527}" destId="{6DBDF15F-F2EA-5840-8E56-471BEA6D6808}" srcOrd="6" destOrd="0" presId="urn:microsoft.com/office/officeart/2008/layout/LinedList"/>
    <dgm:cxn modelId="{3070D76D-7719-C247-8421-5D816ADB7AE4}" type="presParOf" srcId="{4823492A-4F18-634A-9A5E-B925223E9527}" destId="{402D5A18-8975-1340-8094-67DEAAA92BBA}" srcOrd="7" destOrd="0" presId="urn:microsoft.com/office/officeart/2008/layout/LinedList"/>
    <dgm:cxn modelId="{7A0E172E-BDB1-2547-8255-4625E3CA3A4D}" type="presParOf" srcId="{402D5A18-8975-1340-8094-67DEAAA92BBA}" destId="{CE0383D5-F638-C546-BD14-04FCAE528B83}" srcOrd="0" destOrd="0" presId="urn:microsoft.com/office/officeart/2008/layout/LinedList"/>
    <dgm:cxn modelId="{C16193E1-4D42-8F4B-BD3F-75A2D350CC75}" type="presParOf" srcId="{402D5A18-8975-1340-8094-67DEAAA92BBA}" destId="{692135DF-822E-0346-9F97-453C660C32FB}" srcOrd="1" destOrd="0" presId="urn:microsoft.com/office/officeart/2008/layout/LinedList"/>
    <dgm:cxn modelId="{5627879D-5DD2-2B4F-8684-0FE85D3E3278}" type="presParOf" srcId="{402D5A18-8975-1340-8094-67DEAAA92BBA}" destId="{AC4EA2C5-1EDF-2642-91CE-84EF3D162249}" srcOrd="2" destOrd="0" presId="urn:microsoft.com/office/officeart/2008/layout/LinedList"/>
    <dgm:cxn modelId="{2402F072-77E4-6944-8837-13D984E440EC}" type="presParOf" srcId="{4823492A-4F18-634A-9A5E-B925223E9527}" destId="{5209C48D-E211-3D4A-BD6F-973C5F0A0135}" srcOrd="8" destOrd="0" presId="urn:microsoft.com/office/officeart/2008/layout/LinedList"/>
    <dgm:cxn modelId="{38C942DA-11CF-D849-B929-F7B4A6D6FCE3}" type="presParOf" srcId="{4823492A-4F18-634A-9A5E-B925223E9527}" destId="{121C4EA9-69B9-D44F-A647-0A32CC9C3035}" srcOrd="9" destOrd="0" presId="urn:microsoft.com/office/officeart/2008/layout/LinedList"/>
    <dgm:cxn modelId="{07956602-82CD-9448-BF9E-2A9A1A43F475}" type="presParOf" srcId="{4823492A-4F18-634A-9A5E-B925223E9527}" destId="{70A5C130-D418-894D-9B61-31847FE71444}" srcOrd="10" destOrd="0" presId="urn:microsoft.com/office/officeart/2008/layout/LinedList"/>
    <dgm:cxn modelId="{CC7B43BB-6ECE-814E-AB26-3BBDBC631D7A}" type="presParOf" srcId="{70A5C130-D418-894D-9B61-31847FE71444}" destId="{0F4532B1-D49F-3243-9975-23C3672EC643}" srcOrd="0" destOrd="0" presId="urn:microsoft.com/office/officeart/2008/layout/LinedList"/>
    <dgm:cxn modelId="{CD0CA11E-B618-AE47-B9C2-1E45E1E8371A}" type="presParOf" srcId="{70A5C130-D418-894D-9B61-31847FE71444}" destId="{79DBD122-9E77-4B4C-A189-4E8FD2893F13}" srcOrd="1" destOrd="0" presId="urn:microsoft.com/office/officeart/2008/layout/LinedList"/>
    <dgm:cxn modelId="{191FB586-DCA1-2B45-837F-69ED4F1FAC17}" type="presParOf" srcId="{70A5C130-D418-894D-9B61-31847FE71444}" destId="{C240E985-A38A-7845-AE99-E010D741F534}" srcOrd="2" destOrd="0" presId="urn:microsoft.com/office/officeart/2008/layout/LinedList"/>
    <dgm:cxn modelId="{D2478C12-4855-B243-BB1D-82E416B398E3}" type="presParOf" srcId="{4823492A-4F18-634A-9A5E-B925223E9527}" destId="{CDCD2BA9-D7C1-9042-86B3-E9048C594E65}" srcOrd="11" destOrd="0" presId="urn:microsoft.com/office/officeart/2008/layout/LinedList"/>
    <dgm:cxn modelId="{BE911EE9-9B17-D140-83DC-0214F9D16F49}" type="presParOf" srcId="{4823492A-4F18-634A-9A5E-B925223E9527}" destId="{5F8DDFF5-B297-A444-A721-F535770317D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BC5BA3-004D-C341-9553-E7B30183EC13}" type="doc">
      <dgm:prSet loTypeId="urn:microsoft.com/office/officeart/2005/8/layout/hList1" loCatId="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107C734-4847-D54E-94B9-072C5941E651}">
      <dgm:prSet custT="1"/>
      <dgm:spPr/>
      <dgm:t>
        <a:bodyPr/>
        <a:lstStyle/>
        <a:p>
          <a:pPr algn="just" rtl="0"/>
          <a:r>
            <a:rPr lang="es-PA" sz="1800" b="1" dirty="0" smtClean="0"/>
            <a:t>Las políticas y procedimientos deben ser aprobadas por la Junta Directiva y deben:</a:t>
          </a:r>
          <a:endParaRPr lang="es-PA" sz="1800" dirty="0"/>
        </a:p>
      </dgm:t>
    </dgm:pt>
    <dgm:pt modelId="{E8D305C8-7BB6-DE4A-A603-3BAC87E2FB03}" type="parTrans" cxnId="{F751402D-6F93-2341-AFDE-C4668E6E397E}">
      <dgm:prSet/>
      <dgm:spPr/>
      <dgm:t>
        <a:bodyPr/>
        <a:lstStyle/>
        <a:p>
          <a:endParaRPr lang="en-US"/>
        </a:p>
      </dgm:t>
    </dgm:pt>
    <dgm:pt modelId="{854EC405-D8A5-4D4C-A531-E39ADC38EBD0}" type="sibTrans" cxnId="{F751402D-6F93-2341-AFDE-C4668E6E397E}">
      <dgm:prSet/>
      <dgm:spPr/>
      <dgm:t>
        <a:bodyPr/>
        <a:lstStyle/>
        <a:p>
          <a:endParaRPr lang="en-US"/>
        </a:p>
      </dgm:t>
    </dgm:pt>
    <dgm:pt modelId="{F077127A-79F4-F34A-92A2-B46ED026509D}">
      <dgm:prSet custT="1"/>
      <dgm:spPr/>
      <dgm:t>
        <a:bodyPr/>
        <a:lstStyle/>
        <a:p>
          <a:pPr algn="just" rtl="0"/>
          <a:r>
            <a:rPr lang="es-PA" sz="2600" dirty="0" smtClean="0"/>
            <a:t>Mercados objetivos y productos.</a:t>
          </a:r>
          <a:endParaRPr lang="es-PA" sz="2600" dirty="0"/>
        </a:p>
      </dgm:t>
    </dgm:pt>
    <dgm:pt modelId="{A1F3ABA4-7DE4-3A46-AA93-F76232660A50}" type="parTrans" cxnId="{819354B2-7842-0A4F-A5A2-D8F78C6323A3}">
      <dgm:prSet/>
      <dgm:spPr/>
      <dgm:t>
        <a:bodyPr/>
        <a:lstStyle/>
        <a:p>
          <a:endParaRPr lang="en-US"/>
        </a:p>
      </dgm:t>
    </dgm:pt>
    <dgm:pt modelId="{103A120D-9F3E-6740-B3CF-254AAD5E982B}" type="sibTrans" cxnId="{819354B2-7842-0A4F-A5A2-D8F78C6323A3}">
      <dgm:prSet/>
      <dgm:spPr/>
      <dgm:t>
        <a:bodyPr/>
        <a:lstStyle/>
        <a:p>
          <a:endParaRPr lang="en-US"/>
        </a:p>
      </dgm:t>
    </dgm:pt>
    <dgm:pt modelId="{78503686-3D0A-FF46-B89B-24705E007FFE}">
      <dgm:prSet custT="1"/>
      <dgm:spPr/>
      <dgm:t>
        <a:bodyPr/>
        <a:lstStyle/>
        <a:p>
          <a:pPr algn="just" rtl="0"/>
          <a:r>
            <a:rPr lang="es-PA" sz="2600" dirty="0" smtClean="0"/>
            <a:t>Revisión  de  los  créditos  de  manera  individual.</a:t>
          </a:r>
          <a:endParaRPr lang="es-PA" sz="2600" dirty="0"/>
        </a:p>
      </dgm:t>
    </dgm:pt>
    <dgm:pt modelId="{7A3EAF11-FCBB-F949-90FA-24300445608F}" type="parTrans" cxnId="{28AE8D58-44A4-0F4B-AC2E-B48894BF4C21}">
      <dgm:prSet/>
      <dgm:spPr/>
      <dgm:t>
        <a:bodyPr/>
        <a:lstStyle/>
        <a:p>
          <a:endParaRPr lang="en-US"/>
        </a:p>
      </dgm:t>
    </dgm:pt>
    <dgm:pt modelId="{26354A68-052F-184D-9271-7C2061D92496}" type="sibTrans" cxnId="{28AE8D58-44A4-0F4B-AC2E-B48894BF4C21}">
      <dgm:prSet/>
      <dgm:spPr/>
      <dgm:t>
        <a:bodyPr/>
        <a:lstStyle/>
        <a:p>
          <a:endParaRPr lang="en-US"/>
        </a:p>
      </dgm:t>
    </dgm:pt>
    <dgm:pt modelId="{1F650249-C959-7649-BCD6-73D381DCCFEE}">
      <dgm:prSet custT="1"/>
      <dgm:spPr/>
      <dgm:t>
        <a:bodyPr/>
        <a:lstStyle/>
        <a:p>
          <a:pPr algn="just" rtl="0"/>
          <a:r>
            <a:rPr lang="es-PA" sz="2600" dirty="0" smtClean="0"/>
            <a:t>Establecer   límites.</a:t>
          </a:r>
          <a:endParaRPr lang="es-PA" sz="2600" dirty="0"/>
        </a:p>
      </dgm:t>
    </dgm:pt>
    <dgm:pt modelId="{ECA96BB6-46E5-8145-B87A-94592D6B4934}" type="parTrans" cxnId="{555B6AF1-F361-9F4A-855D-64B6DB921509}">
      <dgm:prSet/>
      <dgm:spPr/>
      <dgm:t>
        <a:bodyPr/>
        <a:lstStyle/>
        <a:p>
          <a:endParaRPr lang="en-US"/>
        </a:p>
      </dgm:t>
    </dgm:pt>
    <dgm:pt modelId="{1AC205CE-06DC-BF4C-9813-762829B94495}" type="sibTrans" cxnId="{555B6AF1-F361-9F4A-855D-64B6DB921509}">
      <dgm:prSet/>
      <dgm:spPr/>
      <dgm:t>
        <a:bodyPr/>
        <a:lstStyle/>
        <a:p>
          <a:endParaRPr lang="en-US"/>
        </a:p>
      </dgm:t>
    </dgm:pt>
    <dgm:pt modelId="{C13D0D54-4E66-4E5D-AD86-8B52D45DFF03}">
      <dgm:prSet custT="1"/>
      <dgm:spPr/>
      <dgm:t>
        <a:bodyPr/>
        <a:lstStyle/>
        <a:p>
          <a:pPr algn="just" rtl="0"/>
          <a:r>
            <a:rPr lang="es-PA" sz="2600" dirty="0" smtClean="0"/>
            <a:t>Grupos económicos y partes relacionadas.</a:t>
          </a:r>
          <a:endParaRPr lang="es-PA" sz="2600" dirty="0"/>
        </a:p>
      </dgm:t>
    </dgm:pt>
    <dgm:pt modelId="{084DC120-04F6-44B0-B972-1D0B4944F723}" type="parTrans" cxnId="{268003C5-E667-4363-ACB8-FC7A70F4F0DB}">
      <dgm:prSet/>
      <dgm:spPr/>
      <dgm:t>
        <a:bodyPr/>
        <a:lstStyle/>
        <a:p>
          <a:endParaRPr lang="es-PA"/>
        </a:p>
      </dgm:t>
    </dgm:pt>
    <dgm:pt modelId="{F661078C-B280-4C57-AE42-749828D3A6C4}" type="sibTrans" cxnId="{268003C5-E667-4363-ACB8-FC7A70F4F0DB}">
      <dgm:prSet/>
      <dgm:spPr/>
      <dgm:t>
        <a:bodyPr/>
        <a:lstStyle/>
        <a:p>
          <a:endParaRPr lang="es-PA"/>
        </a:p>
      </dgm:t>
    </dgm:pt>
    <dgm:pt modelId="{575AC7FF-6726-4ADE-B4C2-ADAB18DF09EF}">
      <dgm:prSet custT="1"/>
      <dgm:spPr/>
      <dgm:t>
        <a:bodyPr/>
        <a:lstStyle/>
        <a:p>
          <a:pPr rtl="0"/>
          <a:r>
            <a:rPr lang="es-PA" sz="2600" dirty="0" smtClean="0"/>
            <a:t>Evaluar escenarios negativos y su posible incidencia en los deudores y contrapartes.</a:t>
          </a:r>
          <a:endParaRPr lang="es-PA" sz="2600" dirty="0"/>
        </a:p>
      </dgm:t>
    </dgm:pt>
    <dgm:pt modelId="{06068A46-3407-4E6D-B9A4-1802239062BB}" type="parTrans" cxnId="{7DA433FF-A129-48EA-BA42-93E4A9E20469}">
      <dgm:prSet/>
      <dgm:spPr/>
      <dgm:t>
        <a:bodyPr/>
        <a:lstStyle/>
        <a:p>
          <a:endParaRPr lang="es-PA"/>
        </a:p>
      </dgm:t>
    </dgm:pt>
    <dgm:pt modelId="{1BAC7B91-7B0A-49D8-A1E5-A752DC480430}" type="sibTrans" cxnId="{7DA433FF-A129-48EA-BA42-93E4A9E20469}">
      <dgm:prSet/>
      <dgm:spPr/>
      <dgm:t>
        <a:bodyPr/>
        <a:lstStyle/>
        <a:p>
          <a:endParaRPr lang="es-PA"/>
        </a:p>
      </dgm:t>
    </dgm:pt>
    <dgm:pt modelId="{A9225B95-39C4-43B7-B6CC-6FFB8CE8730E}">
      <dgm:prSet custT="1"/>
      <dgm:spPr/>
      <dgm:t>
        <a:bodyPr/>
        <a:lstStyle/>
        <a:p>
          <a:pPr rtl="0"/>
          <a:r>
            <a:rPr lang="es-PA" sz="2600" dirty="0" smtClean="0"/>
            <a:t>Mitigadores de riesgo aceptables.</a:t>
          </a:r>
          <a:endParaRPr lang="es-PA" sz="2600" dirty="0"/>
        </a:p>
      </dgm:t>
    </dgm:pt>
    <dgm:pt modelId="{C72CC91F-EDB9-4272-BAF3-0BF1E5E37603}" type="parTrans" cxnId="{0BB857B0-EDAF-400A-B288-0565E98DB9BB}">
      <dgm:prSet/>
      <dgm:spPr/>
      <dgm:t>
        <a:bodyPr/>
        <a:lstStyle/>
        <a:p>
          <a:endParaRPr lang="es-PA"/>
        </a:p>
      </dgm:t>
    </dgm:pt>
    <dgm:pt modelId="{C2926463-E9CD-4B57-9680-AA7A1CDA2D22}" type="sibTrans" cxnId="{0BB857B0-EDAF-400A-B288-0565E98DB9BB}">
      <dgm:prSet/>
      <dgm:spPr/>
      <dgm:t>
        <a:bodyPr/>
        <a:lstStyle/>
        <a:p>
          <a:endParaRPr lang="es-PA"/>
        </a:p>
      </dgm:t>
    </dgm:pt>
    <dgm:pt modelId="{E902CEAB-265B-40E0-A11A-922B04797238}">
      <dgm:prSet custT="1"/>
      <dgm:spPr/>
      <dgm:t>
        <a:bodyPr/>
        <a:lstStyle/>
        <a:p>
          <a:pPr rtl="0"/>
          <a:r>
            <a:rPr lang="es-PA" sz="2600" dirty="0" smtClean="0"/>
            <a:t>Procedimientos y nivel de aprobación.</a:t>
          </a:r>
          <a:endParaRPr lang="es-PA" sz="2600" dirty="0"/>
        </a:p>
      </dgm:t>
    </dgm:pt>
    <dgm:pt modelId="{2D68C62C-F36D-4BA4-8659-A2AF7B9231F6}" type="parTrans" cxnId="{0C7D5F79-C61E-4376-9848-67E05ACBECD2}">
      <dgm:prSet/>
      <dgm:spPr/>
      <dgm:t>
        <a:bodyPr/>
        <a:lstStyle/>
        <a:p>
          <a:endParaRPr lang="es-PA"/>
        </a:p>
      </dgm:t>
    </dgm:pt>
    <dgm:pt modelId="{F3525937-1573-417D-AC58-759F3293E0D0}" type="sibTrans" cxnId="{0C7D5F79-C61E-4376-9848-67E05ACBECD2}">
      <dgm:prSet/>
      <dgm:spPr/>
      <dgm:t>
        <a:bodyPr/>
        <a:lstStyle/>
        <a:p>
          <a:endParaRPr lang="es-PA"/>
        </a:p>
      </dgm:t>
    </dgm:pt>
    <dgm:pt modelId="{B178A0F6-E18C-034F-9E90-E36AE215A0E7}" type="pres">
      <dgm:prSet presAssocID="{7ABC5BA3-004D-C341-9553-E7B30183EC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4CEB0C-EF73-1546-AF9D-477455854662}" type="pres">
      <dgm:prSet presAssocID="{2107C734-4847-D54E-94B9-072C5941E651}" presName="composite" presStyleCnt="0"/>
      <dgm:spPr/>
    </dgm:pt>
    <dgm:pt modelId="{DCB8F039-F7D6-0C4F-AA30-C520E378F96B}" type="pres">
      <dgm:prSet presAssocID="{2107C734-4847-D54E-94B9-072C5941E651}" presName="parTx" presStyleLbl="alignNode1" presStyleIdx="0" presStyleCnt="1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61D5D-42B5-5648-A79F-49ABAD3522A1}" type="pres">
      <dgm:prSet presAssocID="{2107C734-4847-D54E-94B9-072C5941E651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B857B0-EDAF-400A-B288-0565E98DB9BB}" srcId="{2107C734-4847-D54E-94B9-072C5941E651}" destId="{A9225B95-39C4-43B7-B6CC-6FFB8CE8730E}" srcOrd="5" destOrd="0" parTransId="{C72CC91F-EDB9-4272-BAF3-0BF1E5E37603}" sibTransId="{C2926463-E9CD-4B57-9680-AA7A1CDA2D22}"/>
    <dgm:cxn modelId="{28AE8D58-44A4-0F4B-AC2E-B48894BF4C21}" srcId="{2107C734-4847-D54E-94B9-072C5941E651}" destId="{78503686-3D0A-FF46-B89B-24705E007FFE}" srcOrd="1" destOrd="0" parTransId="{7A3EAF11-FCBB-F949-90FA-24300445608F}" sibTransId="{26354A68-052F-184D-9271-7C2061D92496}"/>
    <dgm:cxn modelId="{4743B195-ABA4-434D-9EEB-D6AEE7FFE770}" type="presOf" srcId="{F077127A-79F4-F34A-92A2-B46ED026509D}" destId="{CEC61D5D-42B5-5648-A79F-49ABAD3522A1}" srcOrd="0" destOrd="0" presId="urn:microsoft.com/office/officeart/2005/8/layout/hList1"/>
    <dgm:cxn modelId="{ED52E28C-C714-42DA-B901-3D752E26B153}" type="presOf" srcId="{A9225B95-39C4-43B7-B6CC-6FFB8CE8730E}" destId="{CEC61D5D-42B5-5648-A79F-49ABAD3522A1}" srcOrd="0" destOrd="5" presId="urn:microsoft.com/office/officeart/2005/8/layout/hList1"/>
    <dgm:cxn modelId="{268003C5-E667-4363-ACB8-FC7A70F4F0DB}" srcId="{2107C734-4847-D54E-94B9-072C5941E651}" destId="{C13D0D54-4E66-4E5D-AD86-8B52D45DFF03}" srcOrd="3" destOrd="0" parTransId="{084DC120-04F6-44B0-B972-1D0B4944F723}" sibTransId="{F661078C-B280-4C57-AE42-749828D3A6C4}"/>
    <dgm:cxn modelId="{555B6AF1-F361-9F4A-855D-64B6DB921509}" srcId="{2107C734-4847-D54E-94B9-072C5941E651}" destId="{1F650249-C959-7649-BCD6-73D381DCCFEE}" srcOrd="2" destOrd="0" parTransId="{ECA96BB6-46E5-8145-B87A-94592D6B4934}" sibTransId="{1AC205CE-06DC-BF4C-9813-762829B94495}"/>
    <dgm:cxn modelId="{AE0A7DCA-BE78-2540-884C-AA4E1E4CC6A4}" type="presOf" srcId="{1F650249-C959-7649-BCD6-73D381DCCFEE}" destId="{CEC61D5D-42B5-5648-A79F-49ABAD3522A1}" srcOrd="0" destOrd="2" presId="urn:microsoft.com/office/officeart/2005/8/layout/hList1"/>
    <dgm:cxn modelId="{A94DA99B-FE1D-E249-9811-E56F466C102F}" type="presOf" srcId="{7ABC5BA3-004D-C341-9553-E7B30183EC13}" destId="{B178A0F6-E18C-034F-9E90-E36AE215A0E7}" srcOrd="0" destOrd="0" presId="urn:microsoft.com/office/officeart/2005/8/layout/hList1"/>
    <dgm:cxn modelId="{C1808C01-018A-4750-B444-7AF1A70FDAFB}" type="presOf" srcId="{C13D0D54-4E66-4E5D-AD86-8B52D45DFF03}" destId="{CEC61D5D-42B5-5648-A79F-49ABAD3522A1}" srcOrd="0" destOrd="3" presId="urn:microsoft.com/office/officeart/2005/8/layout/hList1"/>
    <dgm:cxn modelId="{7DA433FF-A129-48EA-BA42-93E4A9E20469}" srcId="{2107C734-4847-D54E-94B9-072C5941E651}" destId="{575AC7FF-6726-4ADE-B4C2-ADAB18DF09EF}" srcOrd="4" destOrd="0" parTransId="{06068A46-3407-4E6D-B9A4-1802239062BB}" sibTransId="{1BAC7B91-7B0A-49D8-A1E5-A752DC480430}"/>
    <dgm:cxn modelId="{F751402D-6F93-2341-AFDE-C4668E6E397E}" srcId="{7ABC5BA3-004D-C341-9553-E7B30183EC13}" destId="{2107C734-4847-D54E-94B9-072C5941E651}" srcOrd="0" destOrd="0" parTransId="{E8D305C8-7BB6-DE4A-A603-3BAC87E2FB03}" sibTransId="{854EC405-D8A5-4D4C-A531-E39ADC38EBD0}"/>
    <dgm:cxn modelId="{230CEE89-D1B3-4B44-A9B0-8B87DBD708CC}" type="presOf" srcId="{2107C734-4847-D54E-94B9-072C5941E651}" destId="{DCB8F039-F7D6-0C4F-AA30-C520E378F96B}" srcOrd="0" destOrd="0" presId="urn:microsoft.com/office/officeart/2005/8/layout/hList1"/>
    <dgm:cxn modelId="{0C7D5F79-C61E-4376-9848-67E05ACBECD2}" srcId="{2107C734-4847-D54E-94B9-072C5941E651}" destId="{E902CEAB-265B-40E0-A11A-922B04797238}" srcOrd="6" destOrd="0" parTransId="{2D68C62C-F36D-4BA4-8659-A2AF7B9231F6}" sibTransId="{F3525937-1573-417D-AC58-759F3293E0D0}"/>
    <dgm:cxn modelId="{819354B2-7842-0A4F-A5A2-D8F78C6323A3}" srcId="{2107C734-4847-D54E-94B9-072C5941E651}" destId="{F077127A-79F4-F34A-92A2-B46ED026509D}" srcOrd="0" destOrd="0" parTransId="{A1F3ABA4-7DE4-3A46-AA93-F76232660A50}" sibTransId="{103A120D-9F3E-6740-B3CF-254AAD5E982B}"/>
    <dgm:cxn modelId="{770994B0-95BD-4D82-85F3-E31C9877B728}" type="presOf" srcId="{E902CEAB-265B-40E0-A11A-922B04797238}" destId="{CEC61D5D-42B5-5648-A79F-49ABAD3522A1}" srcOrd="0" destOrd="6" presId="urn:microsoft.com/office/officeart/2005/8/layout/hList1"/>
    <dgm:cxn modelId="{C5BE1527-8445-FF4A-8310-2931447293F4}" type="presOf" srcId="{78503686-3D0A-FF46-B89B-24705E007FFE}" destId="{CEC61D5D-42B5-5648-A79F-49ABAD3522A1}" srcOrd="0" destOrd="1" presId="urn:microsoft.com/office/officeart/2005/8/layout/hList1"/>
    <dgm:cxn modelId="{79DBADDE-C4AE-446A-BE5F-8D7BE9558A5D}" type="presOf" srcId="{575AC7FF-6726-4ADE-B4C2-ADAB18DF09EF}" destId="{CEC61D5D-42B5-5648-A79F-49ABAD3522A1}" srcOrd="0" destOrd="4" presId="urn:microsoft.com/office/officeart/2005/8/layout/hList1"/>
    <dgm:cxn modelId="{DE8EB69E-EE15-F642-8933-2E6454A8CD1E}" type="presParOf" srcId="{B178A0F6-E18C-034F-9E90-E36AE215A0E7}" destId="{A74CEB0C-EF73-1546-AF9D-477455854662}" srcOrd="0" destOrd="0" presId="urn:microsoft.com/office/officeart/2005/8/layout/hList1"/>
    <dgm:cxn modelId="{0D370FD1-3366-6642-AB30-337773500449}" type="presParOf" srcId="{A74CEB0C-EF73-1546-AF9D-477455854662}" destId="{DCB8F039-F7D6-0C4F-AA30-C520E378F96B}" srcOrd="0" destOrd="0" presId="urn:microsoft.com/office/officeart/2005/8/layout/hList1"/>
    <dgm:cxn modelId="{B51B5781-66EE-F34B-8E34-569A71334AAE}" type="presParOf" srcId="{A74CEB0C-EF73-1546-AF9D-477455854662}" destId="{CEC61D5D-42B5-5648-A79F-49ABAD3522A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4082A6-AE98-4A7F-B28A-B6E9F8CAFBD8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s-PA"/>
        </a:p>
      </dgm:t>
    </dgm:pt>
    <dgm:pt modelId="{CB1A23D6-FFE8-43A3-8DA1-DBF7073E45F0}">
      <dgm:prSet phldrT="[Text]"/>
      <dgm:spPr/>
      <dgm:t>
        <a:bodyPr/>
        <a:lstStyle/>
        <a:p>
          <a:r>
            <a:rPr lang="es-PA" dirty="0" smtClean="0"/>
            <a:t>Establecer una provisión de fondos que les asegure una efectiva  diversificación  de  las  fuentes  y  las  características  del  fondeo.</a:t>
          </a:r>
          <a:endParaRPr lang="es-PA" dirty="0"/>
        </a:p>
      </dgm:t>
    </dgm:pt>
    <dgm:pt modelId="{10B3A3D8-CB69-453F-8683-0FC2ED6FACDF}" type="parTrans" cxnId="{F6938246-29A9-4783-A576-52C87BD1A7A3}">
      <dgm:prSet/>
      <dgm:spPr/>
      <dgm:t>
        <a:bodyPr/>
        <a:lstStyle/>
        <a:p>
          <a:endParaRPr lang="es-PA"/>
        </a:p>
      </dgm:t>
    </dgm:pt>
    <dgm:pt modelId="{7F070C4D-3D41-4418-A8D2-B289B2CFC6AD}" type="sibTrans" cxnId="{F6938246-29A9-4783-A576-52C87BD1A7A3}">
      <dgm:prSet/>
      <dgm:spPr/>
      <dgm:t>
        <a:bodyPr/>
        <a:lstStyle/>
        <a:p>
          <a:endParaRPr lang="es-PA"/>
        </a:p>
      </dgm:t>
    </dgm:pt>
    <dgm:pt modelId="{A540830E-5FC3-4924-A3C6-18151ECAA913}">
      <dgm:prSet phldrT="[Text]"/>
      <dgm:spPr/>
      <dgm:t>
        <a:bodyPr/>
        <a:lstStyle/>
        <a:p>
          <a:r>
            <a:rPr lang="es-PA" dirty="0" smtClean="0"/>
            <a:t>Evaluar  regularmente su capacidad de obtener  fondos rápidamente de cada fuente e identificar y seguir los factores que puedan afectar esa capacidad.</a:t>
          </a:r>
          <a:endParaRPr lang="es-PA" dirty="0"/>
        </a:p>
      </dgm:t>
    </dgm:pt>
    <dgm:pt modelId="{34283F7B-048F-40E5-A720-0751625908E2}" type="parTrans" cxnId="{8265E8FE-C829-4E9C-853C-E24260385EFB}">
      <dgm:prSet/>
      <dgm:spPr/>
      <dgm:t>
        <a:bodyPr/>
        <a:lstStyle/>
        <a:p>
          <a:endParaRPr lang="es-PA"/>
        </a:p>
      </dgm:t>
    </dgm:pt>
    <dgm:pt modelId="{704FE05E-D1AE-445D-97CF-DDC52ECBB8AC}" type="sibTrans" cxnId="{8265E8FE-C829-4E9C-853C-E24260385EFB}">
      <dgm:prSet/>
      <dgm:spPr/>
      <dgm:t>
        <a:bodyPr/>
        <a:lstStyle/>
        <a:p>
          <a:endParaRPr lang="es-PA"/>
        </a:p>
      </dgm:t>
    </dgm:pt>
    <dgm:pt modelId="{DDAB86CC-2A3B-490D-8CB3-64CAB573251A}">
      <dgm:prSet phldrT="[Text]"/>
      <dgm:spPr/>
      <dgm:t>
        <a:bodyPr/>
        <a:lstStyle/>
        <a:p>
          <a:r>
            <a:rPr lang="es-PA" dirty="0" smtClean="0"/>
            <a:t>Diversificar las fuentes de financiamiento disponibles en el corto, mediano y largo  plazo.</a:t>
          </a:r>
          <a:endParaRPr lang="es-PA" dirty="0"/>
        </a:p>
      </dgm:t>
    </dgm:pt>
    <dgm:pt modelId="{AFE58886-9FFA-4BDF-B725-9E1400F17FDE}" type="parTrans" cxnId="{B78F3ED5-8D90-4A4C-9C6B-7A081B0A6688}">
      <dgm:prSet/>
      <dgm:spPr/>
      <dgm:t>
        <a:bodyPr/>
        <a:lstStyle/>
        <a:p>
          <a:endParaRPr lang="es-PA"/>
        </a:p>
      </dgm:t>
    </dgm:pt>
    <dgm:pt modelId="{A524714B-4A80-43D0-A3D8-8B2745FF16B4}" type="sibTrans" cxnId="{B78F3ED5-8D90-4A4C-9C6B-7A081B0A6688}">
      <dgm:prSet/>
      <dgm:spPr/>
      <dgm:t>
        <a:bodyPr/>
        <a:lstStyle/>
        <a:p>
          <a:endParaRPr lang="es-PA"/>
        </a:p>
      </dgm:t>
    </dgm:pt>
    <dgm:pt modelId="{D9955D3C-DA8D-4CC5-B8C1-03A41236440E}">
      <dgm:prSet phldrT="[Text]"/>
      <dgm:spPr/>
      <dgm:t>
        <a:bodyPr/>
        <a:lstStyle/>
        <a:p>
          <a:r>
            <a:rPr lang="es-PA" dirty="0" smtClean="0"/>
            <a:t>Promover  la  diversificación aplicando  límites  a las contrapartes,  tipos  de  instrumentos,  y  por moneda  y  mercado  geográfico;</a:t>
          </a:r>
          <a:endParaRPr lang="es-PA" dirty="0"/>
        </a:p>
      </dgm:t>
    </dgm:pt>
    <dgm:pt modelId="{54EEAA5B-583B-4CB2-AE58-A7D05A68C33C}" type="parTrans" cxnId="{FBCF260C-65E3-4397-8C39-C6595030D812}">
      <dgm:prSet/>
      <dgm:spPr/>
      <dgm:t>
        <a:bodyPr/>
        <a:lstStyle/>
        <a:p>
          <a:endParaRPr lang="es-PA"/>
        </a:p>
      </dgm:t>
    </dgm:pt>
    <dgm:pt modelId="{4BFC3728-0B3B-4839-BB45-B922DEEE1F1A}" type="sibTrans" cxnId="{FBCF260C-65E3-4397-8C39-C6595030D812}">
      <dgm:prSet/>
      <dgm:spPr/>
      <dgm:t>
        <a:bodyPr/>
        <a:lstStyle/>
        <a:p>
          <a:endParaRPr lang="es-PA"/>
        </a:p>
      </dgm:t>
    </dgm:pt>
    <dgm:pt modelId="{8852C751-AA62-46EF-87E8-011246F887E7}">
      <dgm:prSet phldrT="[Text]"/>
      <dgm:spPr/>
      <dgm:t>
        <a:bodyPr/>
        <a:lstStyle/>
        <a:p>
          <a:r>
            <a:rPr lang="es-PA" dirty="0" smtClean="0"/>
            <a:t>Limitar la concentración en una fuente específica de financiamiento. </a:t>
          </a:r>
          <a:endParaRPr lang="es-PA" dirty="0"/>
        </a:p>
      </dgm:t>
    </dgm:pt>
    <dgm:pt modelId="{C0AD424C-1D21-4525-B2B0-78D59E3A8A89}" type="parTrans" cxnId="{5C34CE9B-8A78-4F35-B6E6-8AA3A9E47ED3}">
      <dgm:prSet/>
      <dgm:spPr/>
      <dgm:t>
        <a:bodyPr/>
        <a:lstStyle/>
        <a:p>
          <a:endParaRPr lang="es-PA"/>
        </a:p>
      </dgm:t>
    </dgm:pt>
    <dgm:pt modelId="{8B9A61E2-B570-47F0-8B66-E74993815499}" type="sibTrans" cxnId="{5C34CE9B-8A78-4F35-B6E6-8AA3A9E47ED3}">
      <dgm:prSet/>
      <dgm:spPr/>
      <dgm:t>
        <a:bodyPr/>
        <a:lstStyle/>
        <a:p>
          <a:endParaRPr lang="es-PA"/>
        </a:p>
      </dgm:t>
    </dgm:pt>
    <dgm:pt modelId="{1CF1BECF-D5E8-4FAD-BC0C-0B2851CFF415}" type="pres">
      <dgm:prSet presAssocID="{7F4082A6-AE98-4A7F-B28A-B6E9F8CAFBD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A"/>
        </a:p>
      </dgm:t>
    </dgm:pt>
    <dgm:pt modelId="{0768A963-E880-4483-BAD3-E92B9B8A8A59}" type="pres">
      <dgm:prSet presAssocID="{7F4082A6-AE98-4A7F-B28A-B6E9F8CAFBD8}" presName="Name1" presStyleCnt="0"/>
      <dgm:spPr/>
      <dgm:t>
        <a:bodyPr/>
        <a:lstStyle/>
        <a:p>
          <a:endParaRPr lang="en-US"/>
        </a:p>
      </dgm:t>
    </dgm:pt>
    <dgm:pt modelId="{B839A61B-2640-4F49-8C2D-8EC1B0B236BA}" type="pres">
      <dgm:prSet presAssocID="{7F4082A6-AE98-4A7F-B28A-B6E9F8CAFBD8}" presName="cycle" presStyleCnt="0"/>
      <dgm:spPr/>
      <dgm:t>
        <a:bodyPr/>
        <a:lstStyle/>
        <a:p>
          <a:endParaRPr lang="en-US"/>
        </a:p>
      </dgm:t>
    </dgm:pt>
    <dgm:pt modelId="{E8CD7B38-C3FD-4E64-9913-E664ACE26BA9}" type="pres">
      <dgm:prSet presAssocID="{7F4082A6-AE98-4A7F-B28A-B6E9F8CAFBD8}" presName="srcNode" presStyleLbl="node1" presStyleIdx="0" presStyleCnt="5"/>
      <dgm:spPr/>
      <dgm:t>
        <a:bodyPr/>
        <a:lstStyle/>
        <a:p>
          <a:endParaRPr lang="en-US"/>
        </a:p>
      </dgm:t>
    </dgm:pt>
    <dgm:pt modelId="{0551ECAE-BA7D-4454-BDBF-1A8D00EC7348}" type="pres">
      <dgm:prSet presAssocID="{7F4082A6-AE98-4A7F-B28A-B6E9F8CAFBD8}" presName="conn" presStyleLbl="parChTrans1D2" presStyleIdx="0" presStyleCnt="1"/>
      <dgm:spPr/>
      <dgm:t>
        <a:bodyPr/>
        <a:lstStyle/>
        <a:p>
          <a:endParaRPr lang="es-PA"/>
        </a:p>
      </dgm:t>
    </dgm:pt>
    <dgm:pt modelId="{093561FB-E0D2-460C-9AF1-BC6F78804042}" type="pres">
      <dgm:prSet presAssocID="{7F4082A6-AE98-4A7F-B28A-B6E9F8CAFBD8}" presName="extraNode" presStyleLbl="node1" presStyleIdx="0" presStyleCnt="5"/>
      <dgm:spPr/>
      <dgm:t>
        <a:bodyPr/>
        <a:lstStyle/>
        <a:p>
          <a:endParaRPr lang="en-US"/>
        </a:p>
      </dgm:t>
    </dgm:pt>
    <dgm:pt modelId="{118A38EE-DCC7-49EC-8D3E-880152C7BBE8}" type="pres">
      <dgm:prSet presAssocID="{7F4082A6-AE98-4A7F-B28A-B6E9F8CAFBD8}" presName="dstNode" presStyleLbl="node1" presStyleIdx="0" presStyleCnt="5"/>
      <dgm:spPr/>
      <dgm:t>
        <a:bodyPr/>
        <a:lstStyle/>
        <a:p>
          <a:endParaRPr lang="en-US"/>
        </a:p>
      </dgm:t>
    </dgm:pt>
    <dgm:pt modelId="{3429761D-BF8A-4269-B72F-331701FC9DBA}" type="pres">
      <dgm:prSet presAssocID="{CB1A23D6-FFE8-43A3-8DA1-DBF7073E45F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CC4EC22-0F97-4A98-AEC0-4378CA9FE029}" type="pres">
      <dgm:prSet presAssocID="{CB1A23D6-FFE8-43A3-8DA1-DBF7073E45F0}" presName="accent_1" presStyleCnt="0"/>
      <dgm:spPr/>
      <dgm:t>
        <a:bodyPr/>
        <a:lstStyle/>
        <a:p>
          <a:endParaRPr lang="en-US"/>
        </a:p>
      </dgm:t>
    </dgm:pt>
    <dgm:pt modelId="{62186770-DCD8-40E0-8EE4-57FF9D0CC196}" type="pres">
      <dgm:prSet presAssocID="{CB1A23D6-FFE8-43A3-8DA1-DBF7073E45F0}" presName="accentRepeatNode" presStyleLbl="solidFgAcc1" presStyleIdx="0" presStyleCnt="5"/>
      <dgm:spPr/>
      <dgm:t>
        <a:bodyPr/>
        <a:lstStyle/>
        <a:p>
          <a:endParaRPr lang="en-US"/>
        </a:p>
      </dgm:t>
    </dgm:pt>
    <dgm:pt modelId="{3CB034AC-7424-4CE0-BCE6-1BB9988F18B8}" type="pres">
      <dgm:prSet presAssocID="{A540830E-5FC3-4924-A3C6-18151ECAA913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D7EAB51F-BB81-4EAB-BE47-9DE4C6AEAFFF}" type="pres">
      <dgm:prSet presAssocID="{A540830E-5FC3-4924-A3C6-18151ECAA913}" presName="accent_2" presStyleCnt="0"/>
      <dgm:spPr/>
      <dgm:t>
        <a:bodyPr/>
        <a:lstStyle/>
        <a:p>
          <a:endParaRPr lang="en-US"/>
        </a:p>
      </dgm:t>
    </dgm:pt>
    <dgm:pt modelId="{76FC6520-3529-4669-B8D7-2334BC86DDA6}" type="pres">
      <dgm:prSet presAssocID="{A540830E-5FC3-4924-A3C6-18151ECAA913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E0C4096D-7D5F-4F07-95B1-154D089473E4}" type="pres">
      <dgm:prSet presAssocID="{DDAB86CC-2A3B-490D-8CB3-64CAB573251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940452BD-CAC9-4CD1-BDFE-93FD6D8225CC}" type="pres">
      <dgm:prSet presAssocID="{DDAB86CC-2A3B-490D-8CB3-64CAB573251A}" presName="accent_3" presStyleCnt="0"/>
      <dgm:spPr/>
      <dgm:t>
        <a:bodyPr/>
        <a:lstStyle/>
        <a:p>
          <a:endParaRPr lang="en-US"/>
        </a:p>
      </dgm:t>
    </dgm:pt>
    <dgm:pt modelId="{CBD891B1-9A14-492C-A1F3-6CE4B0E3D9A3}" type="pres">
      <dgm:prSet presAssocID="{DDAB86CC-2A3B-490D-8CB3-64CAB573251A}" presName="accentRepeatNode" presStyleLbl="solidFgAcc1" presStyleIdx="2" presStyleCnt="5"/>
      <dgm:spPr/>
      <dgm:t>
        <a:bodyPr/>
        <a:lstStyle/>
        <a:p>
          <a:endParaRPr lang="en-US"/>
        </a:p>
      </dgm:t>
    </dgm:pt>
    <dgm:pt modelId="{16E814CF-0BF9-45CA-AE4A-546EE56107B8}" type="pres">
      <dgm:prSet presAssocID="{D9955D3C-DA8D-4CC5-B8C1-03A41236440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F858973C-DB4A-476B-9D22-2E42597A1FBB}" type="pres">
      <dgm:prSet presAssocID="{D9955D3C-DA8D-4CC5-B8C1-03A41236440E}" presName="accent_4" presStyleCnt="0"/>
      <dgm:spPr/>
      <dgm:t>
        <a:bodyPr/>
        <a:lstStyle/>
        <a:p>
          <a:endParaRPr lang="en-US"/>
        </a:p>
      </dgm:t>
    </dgm:pt>
    <dgm:pt modelId="{0E92E9E5-CBB9-4EF6-8027-27E723695121}" type="pres">
      <dgm:prSet presAssocID="{D9955D3C-DA8D-4CC5-B8C1-03A41236440E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6728AA5A-9146-4E09-9560-4ACEAC9B3658}" type="pres">
      <dgm:prSet presAssocID="{8852C751-AA62-46EF-87E8-011246F887E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0FCA5A32-13E7-4148-806B-82E66B9565C8}" type="pres">
      <dgm:prSet presAssocID="{8852C751-AA62-46EF-87E8-011246F887E7}" presName="accent_5" presStyleCnt="0"/>
      <dgm:spPr/>
      <dgm:t>
        <a:bodyPr/>
        <a:lstStyle/>
        <a:p>
          <a:endParaRPr lang="en-US"/>
        </a:p>
      </dgm:t>
    </dgm:pt>
    <dgm:pt modelId="{DDA22076-E86B-4ECB-96FE-719A7AC4B1D2}" type="pres">
      <dgm:prSet presAssocID="{8852C751-AA62-46EF-87E8-011246F887E7}" presName="accentRepeatNode" presStyleLbl="solidFgAcc1" presStyleIdx="4" presStyleCnt="5"/>
      <dgm:spPr/>
      <dgm:t>
        <a:bodyPr/>
        <a:lstStyle/>
        <a:p>
          <a:endParaRPr lang="en-US"/>
        </a:p>
      </dgm:t>
    </dgm:pt>
  </dgm:ptLst>
  <dgm:cxnLst>
    <dgm:cxn modelId="{FBCF260C-65E3-4397-8C39-C6595030D812}" srcId="{7F4082A6-AE98-4A7F-B28A-B6E9F8CAFBD8}" destId="{D9955D3C-DA8D-4CC5-B8C1-03A41236440E}" srcOrd="3" destOrd="0" parTransId="{54EEAA5B-583B-4CB2-AE58-A7D05A68C33C}" sibTransId="{4BFC3728-0B3B-4839-BB45-B922DEEE1F1A}"/>
    <dgm:cxn modelId="{B78F3ED5-8D90-4A4C-9C6B-7A081B0A6688}" srcId="{7F4082A6-AE98-4A7F-B28A-B6E9F8CAFBD8}" destId="{DDAB86CC-2A3B-490D-8CB3-64CAB573251A}" srcOrd="2" destOrd="0" parTransId="{AFE58886-9FFA-4BDF-B725-9E1400F17FDE}" sibTransId="{A524714B-4A80-43D0-A3D8-8B2745FF16B4}"/>
    <dgm:cxn modelId="{8265E8FE-C829-4E9C-853C-E24260385EFB}" srcId="{7F4082A6-AE98-4A7F-B28A-B6E9F8CAFBD8}" destId="{A540830E-5FC3-4924-A3C6-18151ECAA913}" srcOrd="1" destOrd="0" parTransId="{34283F7B-048F-40E5-A720-0751625908E2}" sibTransId="{704FE05E-D1AE-445D-97CF-DDC52ECBB8AC}"/>
    <dgm:cxn modelId="{00C643AE-A115-47A8-9893-331662C6D997}" type="presOf" srcId="{7F070C4D-3D41-4418-A8D2-B289B2CFC6AD}" destId="{0551ECAE-BA7D-4454-BDBF-1A8D00EC7348}" srcOrd="0" destOrd="0" presId="urn:microsoft.com/office/officeart/2008/layout/VerticalCurvedList"/>
    <dgm:cxn modelId="{C7986601-3BDA-49B9-BE63-E284C7EF30F2}" type="presOf" srcId="{7F4082A6-AE98-4A7F-B28A-B6E9F8CAFBD8}" destId="{1CF1BECF-D5E8-4FAD-BC0C-0B2851CFF415}" srcOrd="0" destOrd="0" presId="urn:microsoft.com/office/officeart/2008/layout/VerticalCurvedList"/>
    <dgm:cxn modelId="{404CEEE7-AEF2-4431-BB64-ED180D657F13}" type="presOf" srcId="{CB1A23D6-FFE8-43A3-8DA1-DBF7073E45F0}" destId="{3429761D-BF8A-4269-B72F-331701FC9DBA}" srcOrd="0" destOrd="0" presId="urn:microsoft.com/office/officeart/2008/layout/VerticalCurvedList"/>
    <dgm:cxn modelId="{F6938246-29A9-4783-A576-52C87BD1A7A3}" srcId="{7F4082A6-AE98-4A7F-B28A-B6E9F8CAFBD8}" destId="{CB1A23D6-FFE8-43A3-8DA1-DBF7073E45F0}" srcOrd="0" destOrd="0" parTransId="{10B3A3D8-CB69-453F-8683-0FC2ED6FACDF}" sibTransId="{7F070C4D-3D41-4418-A8D2-B289B2CFC6AD}"/>
    <dgm:cxn modelId="{28C07440-D673-4C6B-97FD-4C94ACC9C833}" type="presOf" srcId="{DDAB86CC-2A3B-490D-8CB3-64CAB573251A}" destId="{E0C4096D-7D5F-4F07-95B1-154D089473E4}" srcOrd="0" destOrd="0" presId="urn:microsoft.com/office/officeart/2008/layout/VerticalCurvedList"/>
    <dgm:cxn modelId="{22A8A121-38E7-4951-847F-D11078697ED1}" type="presOf" srcId="{D9955D3C-DA8D-4CC5-B8C1-03A41236440E}" destId="{16E814CF-0BF9-45CA-AE4A-546EE56107B8}" srcOrd="0" destOrd="0" presId="urn:microsoft.com/office/officeart/2008/layout/VerticalCurvedList"/>
    <dgm:cxn modelId="{A1FB2F6D-7D5B-41BE-AE6E-FA79EAF13727}" type="presOf" srcId="{8852C751-AA62-46EF-87E8-011246F887E7}" destId="{6728AA5A-9146-4E09-9560-4ACEAC9B3658}" srcOrd="0" destOrd="0" presId="urn:microsoft.com/office/officeart/2008/layout/VerticalCurvedList"/>
    <dgm:cxn modelId="{5C34CE9B-8A78-4F35-B6E6-8AA3A9E47ED3}" srcId="{7F4082A6-AE98-4A7F-B28A-B6E9F8CAFBD8}" destId="{8852C751-AA62-46EF-87E8-011246F887E7}" srcOrd="4" destOrd="0" parTransId="{C0AD424C-1D21-4525-B2B0-78D59E3A8A89}" sibTransId="{8B9A61E2-B570-47F0-8B66-E74993815499}"/>
    <dgm:cxn modelId="{44699576-B9F0-451C-A62B-35BA23C294F1}" type="presOf" srcId="{A540830E-5FC3-4924-A3C6-18151ECAA913}" destId="{3CB034AC-7424-4CE0-BCE6-1BB9988F18B8}" srcOrd="0" destOrd="0" presId="urn:microsoft.com/office/officeart/2008/layout/VerticalCurvedList"/>
    <dgm:cxn modelId="{2B80E2EE-2D4F-4396-A3BF-080266DB9E5D}" type="presParOf" srcId="{1CF1BECF-D5E8-4FAD-BC0C-0B2851CFF415}" destId="{0768A963-E880-4483-BAD3-E92B9B8A8A59}" srcOrd="0" destOrd="0" presId="urn:microsoft.com/office/officeart/2008/layout/VerticalCurvedList"/>
    <dgm:cxn modelId="{265FE138-9B9A-451A-8626-A473FD85048E}" type="presParOf" srcId="{0768A963-E880-4483-BAD3-E92B9B8A8A59}" destId="{B839A61B-2640-4F49-8C2D-8EC1B0B236BA}" srcOrd="0" destOrd="0" presId="urn:microsoft.com/office/officeart/2008/layout/VerticalCurvedList"/>
    <dgm:cxn modelId="{98263B65-F61E-496C-B26C-C6C7707A68AF}" type="presParOf" srcId="{B839A61B-2640-4F49-8C2D-8EC1B0B236BA}" destId="{E8CD7B38-C3FD-4E64-9913-E664ACE26BA9}" srcOrd="0" destOrd="0" presId="urn:microsoft.com/office/officeart/2008/layout/VerticalCurvedList"/>
    <dgm:cxn modelId="{869B484D-7BC6-4B6C-96B7-134247F175FB}" type="presParOf" srcId="{B839A61B-2640-4F49-8C2D-8EC1B0B236BA}" destId="{0551ECAE-BA7D-4454-BDBF-1A8D00EC7348}" srcOrd="1" destOrd="0" presId="urn:microsoft.com/office/officeart/2008/layout/VerticalCurvedList"/>
    <dgm:cxn modelId="{301D7882-2FA1-4ACC-9F9D-18DF0754D167}" type="presParOf" srcId="{B839A61B-2640-4F49-8C2D-8EC1B0B236BA}" destId="{093561FB-E0D2-460C-9AF1-BC6F78804042}" srcOrd="2" destOrd="0" presId="urn:microsoft.com/office/officeart/2008/layout/VerticalCurvedList"/>
    <dgm:cxn modelId="{7E662788-6510-44E7-B2DA-40A2A3E648B0}" type="presParOf" srcId="{B839A61B-2640-4F49-8C2D-8EC1B0B236BA}" destId="{118A38EE-DCC7-49EC-8D3E-880152C7BBE8}" srcOrd="3" destOrd="0" presId="urn:microsoft.com/office/officeart/2008/layout/VerticalCurvedList"/>
    <dgm:cxn modelId="{74FF0DF4-6E99-4382-879C-4FC3C63D9091}" type="presParOf" srcId="{0768A963-E880-4483-BAD3-E92B9B8A8A59}" destId="{3429761D-BF8A-4269-B72F-331701FC9DBA}" srcOrd="1" destOrd="0" presId="urn:microsoft.com/office/officeart/2008/layout/VerticalCurvedList"/>
    <dgm:cxn modelId="{0074BD60-18A6-401E-82C2-945A878B8B49}" type="presParOf" srcId="{0768A963-E880-4483-BAD3-E92B9B8A8A59}" destId="{2CC4EC22-0F97-4A98-AEC0-4378CA9FE029}" srcOrd="2" destOrd="0" presId="urn:microsoft.com/office/officeart/2008/layout/VerticalCurvedList"/>
    <dgm:cxn modelId="{B13A48DC-C0DD-4F8C-B3ED-C64721A392B6}" type="presParOf" srcId="{2CC4EC22-0F97-4A98-AEC0-4378CA9FE029}" destId="{62186770-DCD8-40E0-8EE4-57FF9D0CC196}" srcOrd="0" destOrd="0" presId="urn:microsoft.com/office/officeart/2008/layout/VerticalCurvedList"/>
    <dgm:cxn modelId="{FFED5741-72BC-4184-871D-B21D11D226FE}" type="presParOf" srcId="{0768A963-E880-4483-BAD3-E92B9B8A8A59}" destId="{3CB034AC-7424-4CE0-BCE6-1BB9988F18B8}" srcOrd="3" destOrd="0" presId="urn:microsoft.com/office/officeart/2008/layout/VerticalCurvedList"/>
    <dgm:cxn modelId="{4C8FA926-BB8C-4BE8-A446-C3D826BA73B1}" type="presParOf" srcId="{0768A963-E880-4483-BAD3-E92B9B8A8A59}" destId="{D7EAB51F-BB81-4EAB-BE47-9DE4C6AEAFFF}" srcOrd="4" destOrd="0" presId="urn:microsoft.com/office/officeart/2008/layout/VerticalCurvedList"/>
    <dgm:cxn modelId="{7545F833-C1A0-42AF-BEE9-BE9816CDDBB8}" type="presParOf" srcId="{D7EAB51F-BB81-4EAB-BE47-9DE4C6AEAFFF}" destId="{76FC6520-3529-4669-B8D7-2334BC86DDA6}" srcOrd="0" destOrd="0" presId="urn:microsoft.com/office/officeart/2008/layout/VerticalCurvedList"/>
    <dgm:cxn modelId="{846B2D6D-5B65-48C6-AC2D-24071688F785}" type="presParOf" srcId="{0768A963-E880-4483-BAD3-E92B9B8A8A59}" destId="{E0C4096D-7D5F-4F07-95B1-154D089473E4}" srcOrd="5" destOrd="0" presId="urn:microsoft.com/office/officeart/2008/layout/VerticalCurvedList"/>
    <dgm:cxn modelId="{FBA02072-654E-406E-9A7D-9A9519F24796}" type="presParOf" srcId="{0768A963-E880-4483-BAD3-E92B9B8A8A59}" destId="{940452BD-CAC9-4CD1-BDFE-93FD6D8225CC}" srcOrd="6" destOrd="0" presId="urn:microsoft.com/office/officeart/2008/layout/VerticalCurvedList"/>
    <dgm:cxn modelId="{E1B433EB-821B-4A8E-926E-661DCDECBF23}" type="presParOf" srcId="{940452BD-CAC9-4CD1-BDFE-93FD6D8225CC}" destId="{CBD891B1-9A14-492C-A1F3-6CE4B0E3D9A3}" srcOrd="0" destOrd="0" presId="urn:microsoft.com/office/officeart/2008/layout/VerticalCurvedList"/>
    <dgm:cxn modelId="{FC471633-5B98-44BA-83CB-0F1D45E42BCA}" type="presParOf" srcId="{0768A963-E880-4483-BAD3-E92B9B8A8A59}" destId="{16E814CF-0BF9-45CA-AE4A-546EE56107B8}" srcOrd="7" destOrd="0" presId="urn:microsoft.com/office/officeart/2008/layout/VerticalCurvedList"/>
    <dgm:cxn modelId="{4FBF0FD5-5DBE-45A9-8D24-16D6C0064A67}" type="presParOf" srcId="{0768A963-E880-4483-BAD3-E92B9B8A8A59}" destId="{F858973C-DB4A-476B-9D22-2E42597A1FBB}" srcOrd="8" destOrd="0" presId="urn:microsoft.com/office/officeart/2008/layout/VerticalCurvedList"/>
    <dgm:cxn modelId="{14CD4198-6391-4E30-B111-BD7FEC390E2E}" type="presParOf" srcId="{F858973C-DB4A-476B-9D22-2E42597A1FBB}" destId="{0E92E9E5-CBB9-4EF6-8027-27E723695121}" srcOrd="0" destOrd="0" presId="urn:microsoft.com/office/officeart/2008/layout/VerticalCurvedList"/>
    <dgm:cxn modelId="{BE5F823F-8317-4D55-8C80-FB4FE82F51FE}" type="presParOf" srcId="{0768A963-E880-4483-BAD3-E92B9B8A8A59}" destId="{6728AA5A-9146-4E09-9560-4ACEAC9B3658}" srcOrd="9" destOrd="0" presId="urn:microsoft.com/office/officeart/2008/layout/VerticalCurvedList"/>
    <dgm:cxn modelId="{70A44FC9-64F0-4A97-8F8C-49B3296A3FDC}" type="presParOf" srcId="{0768A963-E880-4483-BAD3-E92B9B8A8A59}" destId="{0FCA5A32-13E7-4148-806B-82E66B9565C8}" srcOrd="10" destOrd="0" presId="urn:microsoft.com/office/officeart/2008/layout/VerticalCurvedList"/>
    <dgm:cxn modelId="{D4422ECF-9E52-47FF-901B-053215B2CB26}" type="presParOf" srcId="{0FCA5A32-13E7-4148-806B-82E66B9565C8}" destId="{DDA22076-E86B-4ECB-96FE-719A7AC4B1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291B98-56B0-7047-915B-FF004E1710F9}" type="doc">
      <dgm:prSet loTypeId="urn:microsoft.com/office/officeart/2008/layout/LinedList" loCatId="" qsTypeId="urn:microsoft.com/office/officeart/2005/8/quickstyle/simple3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EFF4A640-8EB9-B445-AD90-0191C69E2CCA}">
      <dgm:prSet custT="1"/>
      <dgm:spPr/>
      <dgm:t>
        <a:bodyPr/>
        <a:lstStyle/>
        <a:p>
          <a:pPr rtl="0"/>
          <a:r>
            <a:rPr lang="es-PA" sz="2200" b="1" dirty="0" smtClean="0"/>
            <a:t>El Marco General debe incluir como mínimo:</a:t>
          </a:r>
          <a:endParaRPr lang="es-PA" sz="2200" dirty="0"/>
        </a:p>
      </dgm:t>
    </dgm:pt>
    <dgm:pt modelId="{322C4693-3020-1C4D-A760-7DF1E85BF075}" type="parTrans" cxnId="{DA698D22-E73B-6645-836A-BD20AB3CFB1F}">
      <dgm:prSet/>
      <dgm:spPr/>
      <dgm:t>
        <a:bodyPr/>
        <a:lstStyle/>
        <a:p>
          <a:endParaRPr lang="en-US"/>
        </a:p>
      </dgm:t>
    </dgm:pt>
    <dgm:pt modelId="{7D445F61-5452-4A4F-93F0-091E8D5E1B99}" type="sibTrans" cxnId="{DA698D22-E73B-6645-836A-BD20AB3CFB1F}">
      <dgm:prSet/>
      <dgm:spPr/>
      <dgm:t>
        <a:bodyPr/>
        <a:lstStyle/>
        <a:p>
          <a:endParaRPr lang="en-US"/>
        </a:p>
      </dgm:t>
    </dgm:pt>
    <dgm:pt modelId="{FF98EDFB-61A1-0249-A26D-A2506FBA26D8}">
      <dgm:prSet/>
      <dgm:spPr/>
      <dgm:t>
        <a:bodyPr/>
        <a:lstStyle/>
        <a:p>
          <a:pPr algn="just" rtl="0"/>
          <a:r>
            <a:rPr lang="es-PA" dirty="0" smtClean="0"/>
            <a:t>Un  proceso  eficaz,  viable  y consistente  que  le  permita  obtener un  flujo  de  fondos  proyectado  dinámico  que  incluya  supuestos  sobre  los posibles comportamientos y respuestas de las principales contrapartes ante  cambios  en  las  condiciones.</a:t>
          </a:r>
          <a:endParaRPr lang="es-PA" dirty="0"/>
        </a:p>
      </dgm:t>
    </dgm:pt>
    <dgm:pt modelId="{063B7281-1D44-2446-9D31-427663A3AF9C}" type="parTrans" cxnId="{3ADE7B3B-5AC7-1040-85B7-B378EBAD9C98}">
      <dgm:prSet/>
      <dgm:spPr/>
      <dgm:t>
        <a:bodyPr/>
        <a:lstStyle/>
        <a:p>
          <a:endParaRPr lang="en-US"/>
        </a:p>
      </dgm:t>
    </dgm:pt>
    <dgm:pt modelId="{7335E9F7-B1C0-7B4B-9614-9E2812E7A70D}" type="sibTrans" cxnId="{3ADE7B3B-5AC7-1040-85B7-B378EBAD9C98}">
      <dgm:prSet/>
      <dgm:spPr/>
      <dgm:t>
        <a:bodyPr/>
        <a:lstStyle/>
        <a:p>
          <a:endParaRPr lang="en-US"/>
        </a:p>
      </dgm:t>
    </dgm:pt>
    <dgm:pt modelId="{81107059-C8DD-3442-8C47-A1ACBDAF0329}">
      <dgm:prSet/>
      <dgm:spPr/>
      <dgm:t>
        <a:bodyPr/>
        <a:lstStyle/>
        <a:p>
          <a:pPr algn="just" rtl="0"/>
          <a:r>
            <a:rPr lang="es-PA" dirty="0" smtClean="0"/>
            <a:t>Realizar  supuestos factibles sobre sus necesidades futuras de liquidez tanto  en  el  corto  como  en  el  largo  plazo  que  reflejen  la  complejidad  de  sus negocios, productos y de los mercados con los que opera. Verificar la validez  supuestos utilizados.</a:t>
          </a:r>
          <a:endParaRPr lang="es-PA" dirty="0"/>
        </a:p>
      </dgm:t>
    </dgm:pt>
    <dgm:pt modelId="{A49F966E-1C5A-3649-A841-CDF365972EF9}" type="parTrans" cxnId="{54336428-D250-9947-84BC-712E36A5E154}">
      <dgm:prSet/>
      <dgm:spPr/>
      <dgm:t>
        <a:bodyPr/>
        <a:lstStyle/>
        <a:p>
          <a:endParaRPr lang="en-US"/>
        </a:p>
      </dgm:t>
    </dgm:pt>
    <dgm:pt modelId="{A04A3077-3772-D240-8CEC-BC3D55A023AB}" type="sibTrans" cxnId="{54336428-D250-9947-84BC-712E36A5E154}">
      <dgm:prSet/>
      <dgm:spPr/>
      <dgm:t>
        <a:bodyPr/>
        <a:lstStyle/>
        <a:p>
          <a:endParaRPr lang="en-US"/>
        </a:p>
      </dgm:t>
    </dgm:pt>
    <dgm:pt modelId="{441CD16E-4612-554C-9F19-77609880A208}">
      <dgm:prSet/>
      <dgm:spPr/>
      <dgm:t>
        <a:bodyPr/>
        <a:lstStyle/>
        <a:p>
          <a:pPr algn="just" rtl="0"/>
          <a:r>
            <a:rPr lang="es-PA" dirty="0" smtClean="0"/>
            <a:t>Evaluar,  en  particular  para  los  principales proveedores  de  fondos,  la  probabilidad  de  renovación  del  fondeo  en  situaciones  normales  y  de  estrés. </a:t>
          </a:r>
          <a:endParaRPr lang="es-PA" dirty="0"/>
        </a:p>
      </dgm:t>
    </dgm:pt>
    <dgm:pt modelId="{31D8A92D-5548-934E-8D36-BADA4934652D}" type="parTrans" cxnId="{F4A26F9D-E084-BE47-800D-CE897D7D7D35}">
      <dgm:prSet/>
      <dgm:spPr/>
      <dgm:t>
        <a:bodyPr/>
        <a:lstStyle/>
        <a:p>
          <a:endParaRPr lang="en-US"/>
        </a:p>
      </dgm:t>
    </dgm:pt>
    <dgm:pt modelId="{D6E79859-1369-9A42-9622-DD262CA7B1E5}" type="sibTrans" cxnId="{F4A26F9D-E084-BE47-800D-CE897D7D7D35}">
      <dgm:prSet/>
      <dgm:spPr/>
      <dgm:t>
        <a:bodyPr/>
        <a:lstStyle/>
        <a:p>
          <a:endParaRPr lang="en-US"/>
        </a:p>
      </dgm:t>
    </dgm:pt>
    <dgm:pt modelId="{4F92F48F-F8F2-A04E-A7B3-85558BD4E36D}" type="pres">
      <dgm:prSet presAssocID="{DB291B98-56B0-7047-915B-FF004E1710F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681E545-F403-524D-A32A-AF43126B0925}" type="pres">
      <dgm:prSet presAssocID="{EFF4A640-8EB9-B445-AD90-0191C69E2CCA}" presName="thickLine" presStyleLbl="alignNode1" presStyleIdx="0" presStyleCnt="1"/>
      <dgm:spPr/>
    </dgm:pt>
    <dgm:pt modelId="{F28E7662-1CD0-AA4B-A42C-119D959D4622}" type="pres">
      <dgm:prSet presAssocID="{EFF4A640-8EB9-B445-AD90-0191C69E2CCA}" presName="horz1" presStyleCnt="0"/>
      <dgm:spPr/>
    </dgm:pt>
    <dgm:pt modelId="{3F29A9D6-B9C0-A145-AD82-631DBEA910E0}" type="pres">
      <dgm:prSet presAssocID="{EFF4A640-8EB9-B445-AD90-0191C69E2CCA}" presName="tx1" presStyleLbl="revTx" presStyleIdx="0" presStyleCnt="4"/>
      <dgm:spPr/>
      <dgm:t>
        <a:bodyPr/>
        <a:lstStyle/>
        <a:p>
          <a:endParaRPr lang="en-US"/>
        </a:p>
      </dgm:t>
    </dgm:pt>
    <dgm:pt modelId="{3BEE4FDB-108B-4146-8F6F-DCAEF1D05C7F}" type="pres">
      <dgm:prSet presAssocID="{EFF4A640-8EB9-B445-AD90-0191C69E2CCA}" presName="vert1" presStyleCnt="0"/>
      <dgm:spPr/>
    </dgm:pt>
    <dgm:pt modelId="{F39CD858-E962-8546-8AE8-62CB665B6056}" type="pres">
      <dgm:prSet presAssocID="{FF98EDFB-61A1-0249-A26D-A2506FBA26D8}" presName="vertSpace2a" presStyleCnt="0"/>
      <dgm:spPr/>
    </dgm:pt>
    <dgm:pt modelId="{38BFC354-93FD-4740-8DED-D49A9E35F49E}" type="pres">
      <dgm:prSet presAssocID="{FF98EDFB-61A1-0249-A26D-A2506FBA26D8}" presName="horz2" presStyleCnt="0"/>
      <dgm:spPr/>
    </dgm:pt>
    <dgm:pt modelId="{802723DB-5CB8-344A-B35C-5A04B787F8B9}" type="pres">
      <dgm:prSet presAssocID="{FF98EDFB-61A1-0249-A26D-A2506FBA26D8}" presName="horzSpace2" presStyleCnt="0"/>
      <dgm:spPr/>
    </dgm:pt>
    <dgm:pt modelId="{83B24138-20D8-DC4B-9DB9-72937864F801}" type="pres">
      <dgm:prSet presAssocID="{FF98EDFB-61A1-0249-A26D-A2506FBA26D8}" presName="tx2" presStyleLbl="revTx" presStyleIdx="1" presStyleCnt="4"/>
      <dgm:spPr/>
      <dgm:t>
        <a:bodyPr/>
        <a:lstStyle/>
        <a:p>
          <a:endParaRPr lang="en-US"/>
        </a:p>
      </dgm:t>
    </dgm:pt>
    <dgm:pt modelId="{78879ED9-4153-A248-A556-F6EE5666D351}" type="pres">
      <dgm:prSet presAssocID="{FF98EDFB-61A1-0249-A26D-A2506FBA26D8}" presName="vert2" presStyleCnt="0"/>
      <dgm:spPr/>
    </dgm:pt>
    <dgm:pt modelId="{BAD1EE7A-B374-3A41-BC23-57B1C3E36963}" type="pres">
      <dgm:prSet presAssocID="{FF98EDFB-61A1-0249-A26D-A2506FBA26D8}" presName="thinLine2b" presStyleLbl="callout" presStyleIdx="0" presStyleCnt="3"/>
      <dgm:spPr/>
    </dgm:pt>
    <dgm:pt modelId="{246ECAE8-969F-1047-A0E4-A8EC37B417EB}" type="pres">
      <dgm:prSet presAssocID="{FF98EDFB-61A1-0249-A26D-A2506FBA26D8}" presName="vertSpace2b" presStyleCnt="0"/>
      <dgm:spPr/>
    </dgm:pt>
    <dgm:pt modelId="{4A64748F-C678-AF45-BF89-6E80D66F0305}" type="pres">
      <dgm:prSet presAssocID="{81107059-C8DD-3442-8C47-A1ACBDAF0329}" presName="horz2" presStyleCnt="0"/>
      <dgm:spPr/>
    </dgm:pt>
    <dgm:pt modelId="{7EFA21A3-F5D9-3645-90BC-BA13796C6CB0}" type="pres">
      <dgm:prSet presAssocID="{81107059-C8DD-3442-8C47-A1ACBDAF0329}" presName="horzSpace2" presStyleCnt="0"/>
      <dgm:spPr/>
    </dgm:pt>
    <dgm:pt modelId="{EF55A380-767B-2E49-9B48-3C11E40BAFBA}" type="pres">
      <dgm:prSet presAssocID="{81107059-C8DD-3442-8C47-A1ACBDAF0329}" presName="tx2" presStyleLbl="revTx" presStyleIdx="2" presStyleCnt="4"/>
      <dgm:spPr/>
      <dgm:t>
        <a:bodyPr/>
        <a:lstStyle/>
        <a:p>
          <a:endParaRPr lang="en-US"/>
        </a:p>
      </dgm:t>
    </dgm:pt>
    <dgm:pt modelId="{63657094-12E1-FD46-A9D4-B206F321EADF}" type="pres">
      <dgm:prSet presAssocID="{81107059-C8DD-3442-8C47-A1ACBDAF0329}" presName="vert2" presStyleCnt="0"/>
      <dgm:spPr/>
    </dgm:pt>
    <dgm:pt modelId="{757292DC-E7BE-E24E-9C33-50D18B22F9A6}" type="pres">
      <dgm:prSet presAssocID="{81107059-C8DD-3442-8C47-A1ACBDAF0329}" presName="thinLine2b" presStyleLbl="callout" presStyleIdx="1" presStyleCnt="3"/>
      <dgm:spPr/>
    </dgm:pt>
    <dgm:pt modelId="{2A9766BF-24AE-0143-A444-271BB31B9B9A}" type="pres">
      <dgm:prSet presAssocID="{81107059-C8DD-3442-8C47-A1ACBDAF0329}" presName="vertSpace2b" presStyleCnt="0"/>
      <dgm:spPr/>
    </dgm:pt>
    <dgm:pt modelId="{1787A17B-EFE9-9E4A-A85D-A8058F3EB470}" type="pres">
      <dgm:prSet presAssocID="{441CD16E-4612-554C-9F19-77609880A208}" presName="horz2" presStyleCnt="0"/>
      <dgm:spPr/>
    </dgm:pt>
    <dgm:pt modelId="{04B934DD-5766-3C48-B93E-53B14D82EEB0}" type="pres">
      <dgm:prSet presAssocID="{441CD16E-4612-554C-9F19-77609880A208}" presName="horzSpace2" presStyleCnt="0"/>
      <dgm:spPr/>
    </dgm:pt>
    <dgm:pt modelId="{6982460F-3ACC-5242-90A8-C8FDA24DA7A3}" type="pres">
      <dgm:prSet presAssocID="{441CD16E-4612-554C-9F19-77609880A208}" presName="tx2" presStyleLbl="revTx" presStyleIdx="3" presStyleCnt="4"/>
      <dgm:spPr/>
      <dgm:t>
        <a:bodyPr/>
        <a:lstStyle/>
        <a:p>
          <a:endParaRPr lang="en-US"/>
        </a:p>
      </dgm:t>
    </dgm:pt>
    <dgm:pt modelId="{961A8516-4200-6E44-BCE1-6328200756BC}" type="pres">
      <dgm:prSet presAssocID="{441CD16E-4612-554C-9F19-77609880A208}" presName="vert2" presStyleCnt="0"/>
      <dgm:spPr/>
    </dgm:pt>
    <dgm:pt modelId="{792DA74C-B500-F44D-AF13-BAE2606AE6BD}" type="pres">
      <dgm:prSet presAssocID="{441CD16E-4612-554C-9F19-77609880A208}" presName="thinLine2b" presStyleLbl="callout" presStyleIdx="2" presStyleCnt="3"/>
      <dgm:spPr/>
    </dgm:pt>
    <dgm:pt modelId="{29FF0A25-3069-284B-8DB5-FD66F961E530}" type="pres">
      <dgm:prSet presAssocID="{441CD16E-4612-554C-9F19-77609880A208}" presName="vertSpace2b" presStyleCnt="0"/>
      <dgm:spPr/>
    </dgm:pt>
  </dgm:ptLst>
  <dgm:cxnLst>
    <dgm:cxn modelId="{F4A26F9D-E084-BE47-800D-CE897D7D7D35}" srcId="{EFF4A640-8EB9-B445-AD90-0191C69E2CCA}" destId="{441CD16E-4612-554C-9F19-77609880A208}" srcOrd="2" destOrd="0" parTransId="{31D8A92D-5548-934E-8D36-BADA4934652D}" sibTransId="{D6E79859-1369-9A42-9622-DD262CA7B1E5}"/>
    <dgm:cxn modelId="{E71C5599-19A1-2543-9167-9FCABEDEFF33}" type="presOf" srcId="{EFF4A640-8EB9-B445-AD90-0191C69E2CCA}" destId="{3F29A9D6-B9C0-A145-AD82-631DBEA910E0}" srcOrd="0" destOrd="0" presId="urn:microsoft.com/office/officeart/2008/layout/LinedList"/>
    <dgm:cxn modelId="{B1AE0AED-50C1-3141-BB52-16C0F6B04DCE}" type="presOf" srcId="{DB291B98-56B0-7047-915B-FF004E1710F9}" destId="{4F92F48F-F8F2-A04E-A7B3-85558BD4E36D}" srcOrd="0" destOrd="0" presId="urn:microsoft.com/office/officeart/2008/layout/LinedList"/>
    <dgm:cxn modelId="{54336428-D250-9947-84BC-712E36A5E154}" srcId="{EFF4A640-8EB9-B445-AD90-0191C69E2CCA}" destId="{81107059-C8DD-3442-8C47-A1ACBDAF0329}" srcOrd="1" destOrd="0" parTransId="{A49F966E-1C5A-3649-A841-CDF365972EF9}" sibTransId="{A04A3077-3772-D240-8CEC-BC3D55A023AB}"/>
    <dgm:cxn modelId="{EAFE35CD-E90E-AB40-B9EF-A3C1D665A044}" type="presOf" srcId="{81107059-C8DD-3442-8C47-A1ACBDAF0329}" destId="{EF55A380-767B-2E49-9B48-3C11E40BAFBA}" srcOrd="0" destOrd="0" presId="urn:microsoft.com/office/officeart/2008/layout/LinedList"/>
    <dgm:cxn modelId="{DA698D22-E73B-6645-836A-BD20AB3CFB1F}" srcId="{DB291B98-56B0-7047-915B-FF004E1710F9}" destId="{EFF4A640-8EB9-B445-AD90-0191C69E2CCA}" srcOrd="0" destOrd="0" parTransId="{322C4693-3020-1C4D-A760-7DF1E85BF075}" sibTransId="{7D445F61-5452-4A4F-93F0-091E8D5E1B99}"/>
    <dgm:cxn modelId="{3ADE7B3B-5AC7-1040-85B7-B378EBAD9C98}" srcId="{EFF4A640-8EB9-B445-AD90-0191C69E2CCA}" destId="{FF98EDFB-61A1-0249-A26D-A2506FBA26D8}" srcOrd="0" destOrd="0" parTransId="{063B7281-1D44-2446-9D31-427663A3AF9C}" sibTransId="{7335E9F7-B1C0-7B4B-9614-9E2812E7A70D}"/>
    <dgm:cxn modelId="{FC82176D-0171-154C-BD52-E2A20E7FF3E3}" type="presOf" srcId="{441CD16E-4612-554C-9F19-77609880A208}" destId="{6982460F-3ACC-5242-90A8-C8FDA24DA7A3}" srcOrd="0" destOrd="0" presId="urn:microsoft.com/office/officeart/2008/layout/LinedList"/>
    <dgm:cxn modelId="{A02AB7DE-9279-C147-B359-FB3B9F7337A8}" type="presOf" srcId="{FF98EDFB-61A1-0249-A26D-A2506FBA26D8}" destId="{83B24138-20D8-DC4B-9DB9-72937864F801}" srcOrd="0" destOrd="0" presId="urn:microsoft.com/office/officeart/2008/layout/LinedList"/>
    <dgm:cxn modelId="{CD945172-0EF4-0340-89FD-DAEC8070A42C}" type="presParOf" srcId="{4F92F48F-F8F2-A04E-A7B3-85558BD4E36D}" destId="{B681E545-F403-524D-A32A-AF43126B0925}" srcOrd="0" destOrd="0" presId="urn:microsoft.com/office/officeart/2008/layout/LinedList"/>
    <dgm:cxn modelId="{A1218D2F-17B3-F44D-A2BE-A33510ED9180}" type="presParOf" srcId="{4F92F48F-F8F2-A04E-A7B3-85558BD4E36D}" destId="{F28E7662-1CD0-AA4B-A42C-119D959D4622}" srcOrd="1" destOrd="0" presId="urn:microsoft.com/office/officeart/2008/layout/LinedList"/>
    <dgm:cxn modelId="{A752B346-CB5B-8F4D-BA3C-63D0E8392A98}" type="presParOf" srcId="{F28E7662-1CD0-AA4B-A42C-119D959D4622}" destId="{3F29A9D6-B9C0-A145-AD82-631DBEA910E0}" srcOrd="0" destOrd="0" presId="urn:microsoft.com/office/officeart/2008/layout/LinedList"/>
    <dgm:cxn modelId="{7CD2D9E3-C484-6340-B2AA-0B6FC96CA67E}" type="presParOf" srcId="{F28E7662-1CD0-AA4B-A42C-119D959D4622}" destId="{3BEE4FDB-108B-4146-8F6F-DCAEF1D05C7F}" srcOrd="1" destOrd="0" presId="urn:microsoft.com/office/officeart/2008/layout/LinedList"/>
    <dgm:cxn modelId="{F1ACB671-8D55-444E-B377-7077967012C4}" type="presParOf" srcId="{3BEE4FDB-108B-4146-8F6F-DCAEF1D05C7F}" destId="{F39CD858-E962-8546-8AE8-62CB665B6056}" srcOrd="0" destOrd="0" presId="urn:microsoft.com/office/officeart/2008/layout/LinedList"/>
    <dgm:cxn modelId="{78FDD1BA-39BF-7F4F-BDE2-C504CF343A0A}" type="presParOf" srcId="{3BEE4FDB-108B-4146-8F6F-DCAEF1D05C7F}" destId="{38BFC354-93FD-4740-8DED-D49A9E35F49E}" srcOrd="1" destOrd="0" presId="urn:microsoft.com/office/officeart/2008/layout/LinedList"/>
    <dgm:cxn modelId="{6994DB98-A490-AB46-AE44-30CFDEEAA40F}" type="presParOf" srcId="{38BFC354-93FD-4740-8DED-D49A9E35F49E}" destId="{802723DB-5CB8-344A-B35C-5A04B787F8B9}" srcOrd="0" destOrd="0" presId="urn:microsoft.com/office/officeart/2008/layout/LinedList"/>
    <dgm:cxn modelId="{18726DFA-9A18-A245-A555-6DBA6596A5CA}" type="presParOf" srcId="{38BFC354-93FD-4740-8DED-D49A9E35F49E}" destId="{83B24138-20D8-DC4B-9DB9-72937864F801}" srcOrd="1" destOrd="0" presId="urn:microsoft.com/office/officeart/2008/layout/LinedList"/>
    <dgm:cxn modelId="{CAAEA71C-317C-294A-AAF1-F8FC892FDE45}" type="presParOf" srcId="{38BFC354-93FD-4740-8DED-D49A9E35F49E}" destId="{78879ED9-4153-A248-A556-F6EE5666D351}" srcOrd="2" destOrd="0" presId="urn:microsoft.com/office/officeart/2008/layout/LinedList"/>
    <dgm:cxn modelId="{9136E15F-99F0-A345-A9A1-8CF603F3C5DB}" type="presParOf" srcId="{3BEE4FDB-108B-4146-8F6F-DCAEF1D05C7F}" destId="{BAD1EE7A-B374-3A41-BC23-57B1C3E36963}" srcOrd="2" destOrd="0" presId="urn:microsoft.com/office/officeart/2008/layout/LinedList"/>
    <dgm:cxn modelId="{E709FB16-6426-994C-AF24-298E69930E4C}" type="presParOf" srcId="{3BEE4FDB-108B-4146-8F6F-DCAEF1D05C7F}" destId="{246ECAE8-969F-1047-A0E4-A8EC37B417EB}" srcOrd="3" destOrd="0" presId="urn:microsoft.com/office/officeart/2008/layout/LinedList"/>
    <dgm:cxn modelId="{6DD3EA9F-3E96-3D45-B0E1-8818CEE61802}" type="presParOf" srcId="{3BEE4FDB-108B-4146-8F6F-DCAEF1D05C7F}" destId="{4A64748F-C678-AF45-BF89-6E80D66F0305}" srcOrd="4" destOrd="0" presId="urn:microsoft.com/office/officeart/2008/layout/LinedList"/>
    <dgm:cxn modelId="{22F675E3-3D08-DF41-AD2E-C14D2713C6BD}" type="presParOf" srcId="{4A64748F-C678-AF45-BF89-6E80D66F0305}" destId="{7EFA21A3-F5D9-3645-90BC-BA13796C6CB0}" srcOrd="0" destOrd="0" presId="urn:microsoft.com/office/officeart/2008/layout/LinedList"/>
    <dgm:cxn modelId="{F9EE753A-C3A0-D64B-B9F5-7AEF09290750}" type="presParOf" srcId="{4A64748F-C678-AF45-BF89-6E80D66F0305}" destId="{EF55A380-767B-2E49-9B48-3C11E40BAFBA}" srcOrd="1" destOrd="0" presId="urn:microsoft.com/office/officeart/2008/layout/LinedList"/>
    <dgm:cxn modelId="{FCAB0CA7-C280-2B42-966A-F680726A7671}" type="presParOf" srcId="{4A64748F-C678-AF45-BF89-6E80D66F0305}" destId="{63657094-12E1-FD46-A9D4-B206F321EADF}" srcOrd="2" destOrd="0" presId="urn:microsoft.com/office/officeart/2008/layout/LinedList"/>
    <dgm:cxn modelId="{73C313F4-79F1-0649-B364-30D1FCB1EA14}" type="presParOf" srcId="{3BEE4FDB-108B-4146-8F6F-DCAEF1D05C7F}" destId="{757292DC-E7BE-E24E-9C33-50D18B22F9A6}" srcOrd="5" destOrd="0" presId="urn:microsoft.com/office/officeart/2008/layout/LinedList"/>
    <dgm:cxn modelId="{4FC42512-CAF0-0B44-8205-7AF35A9B99EA}" type="presParOf" srcId="{3BEE4FDB-108B-4146-8F6F-DCAEF1D05C7F}" destId="{2A9766BF-24AE-0143-A444-271BB31B9B9A}" srcOrd="6" destOrd="0" presId="urn:microsoft.com/office/officeart/2008/layout/LinedList"/>
    <dgm:cxn modelId="{31E6E322-10E6-C946-9A3C-BD59F56A0A45}" type="presParOf" srcId="{3BEE4FDB-108B-4146-8F6F-DCAEF1D05C7F}" destId="{1787A17B-EFE9-9E4A-A85D-A8058F3EB470}" srcOrd="7" destOrd="0" presId="urn:microsoft.com/office/officeart/2008/layout/LinedList"/>
    <dgm:cxn modelId="{82B511FF-8F2A-954E-BF89-DE48EF9BFADD}" type="presParOf" srcId="{1787A17B-EFE9-9E4A-A85D-A8058F3EB470}" destId="{04B934DD-5766-3C48-B93E-53B14D82EEB0}" srcOrd="0" destOrd="0" presId="urn:microsoft.com/office/officeart/2008/layout/LinedList"/>
    <dgm:cxn modelId="{ECD18BD1-A375-0C47-93FD-4616E0787CF5}" type="presParOf" srcId="{1787A17B-EFE9-9E4A-A85D-A8058F3EB470}" destId="{6982460F-3ACC-5242-90A8-C8FDA24DA7A3}" srcOrd="1" destOrd="0" presId="urn:microsoft.com/office/officeart/2008/layout/LinedList"/>
    <dgm:cxn modelId="{531EB96B-DC4E-BD4A-8ABD-834979E9A951}" type="presParOf" srcId="{1787A17B-EFE9-9E4A-A85D-A8058F3EB470}" destId="{961A8516-4200-6E44-BCE1-6328200756BC}" srcOrd="2" destOrd="0" presId="urn:microsoft.com/office/officeart/2008/layout/LinedList"/>
    <dgm:cxn modelId="{14C3E147-243D-8547-9AAE-D9F29035E973}" type="presParOf" srcId="{3BEE4FDB-108B-4146-8F6F-DCAEF1D05C7F}" destId="{792DA74C-B500-F44D-AF13-BAE2606AE6BD}" srcOrd="8" destOrd="0" presId="urn:microsoft.com/office/officeart/2008/layout/LinedList"/>
    <dgm:cxn modelId="{9B9B1C1D-A131-5A48-A6F1-EE03F9EC1BBD}" type="presParOf" srcId="{3BEE4FDB-108B-4146-8F6F-DCAEF1D05C7F}" destId="{29FF0A25-3069-284B-8DB5-FD66F961E53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E50B869-ED11-C943-9DF6-A479D7D1BCB2}" type="doc">
      <dgm:prSet loTypeId="urn:microsoft.com/office/officeart/2005/8/layout/hList1" loCatId="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1473401-50EC-394E-8F77-812044CBB320}">
      <dgm:prSet custT="1"/>
      <dgm:spPr/>
      <dgm:t>
        <a:bodyPr/>
        <a:lstStyle/>
        <a:p>
          <a:pPr algn="l" rtl="0"/>
          <a:r>
            <a:rPr lang="es-PA" sz="1800" b="1" dirty="0" smtClean="0"/>
            <a:t>Las políticas y procedimientos deben ser aprobadas por la Junta Directiva y deben:</a:t>
          </a:r>
          <a:endParaRPr lang="es-PA" sz="1800" dirty="0"/>
        </a:p>
      </dgm:t>
    </dgm:pt>
    <dgm:pt modelId="{50713762-6192-5546-9EA9-E7402CB3C6FC}" type="parTrans" cxnId="{8E6F1BEA-ACF9-1D41-8F7E-2066001BAE83}">
      <dgm:prSet/>
      <dgm:spPr/>
      <dgm:t>
        <a:bodyPr/>
        <a:lstStyle/>
        <a:p>
          <a:endParaRPr lang="en-US"/>
        </a:p>
      </dgm:t>
    </dgm:pt>
    <dgm:pt modelId="{8BA193DA-9A6F-BA4C-8D6C-160C258175DD}" type="sibTrans" cxnId="{8E6F1BEA-ACF9-1D41-8F7E-2066001BAE83}">
      <dgm:prSet/>
      <dgm:spPr/>
      <dgm:t>
        <a:bodyPr/>
        <a:lstStyle/>
        <a:p>
          <a:endParaRPr lang="en-US"/>
        </a:p>
      </dgm:t>
    </dgm:pt>
    <dgm:pt modelId="{6714E99A-9EE9-6F4B-B21A-24B568C16D48}">
      <dgm:prSet/>
      <dgm:spPr/>
      <dgm:t>
        <a:bodyPr/>
        <a:lstStyle/>
        <a:p>
          <a:pPr algn="just" rtl="0"/>
          <a:r>
            <a:rPr lang="es-PA" dirty="0" smtClean="0"/>
            <a:t>Definir e identificar el riesgo de liquidez.</a:t>
          </a:r>
          <a:endParaRPr lang="es-PA" dirty="0"/>
        </a:p>
      </dgm:t>
    </dgm:pt>
    <dgm:pt modelId="{DD2518A0-B992-5F47-902B-A5D610C42936}" type="parTrans" cxnId="{14D21CFF-6BBB-2C45-B5DD-5D982D9C82A2}">
      <dgm:prSet/>
      <dgm:spPr/>
      <dgm:t>
        <a:bodyPr/>
        <a:lstStyle/>
        <a:p>
          <a:endParaRPr lang="en-US"/>
        </a:p>
      </dgm:t>
    </dgm:pt>
    <dgm:pt modelId="{F377B0B6-A848-8B43-B980-A018279639BF}" type="sibTrans" cxnId="{14D21CFF-6BBB-2C45-B5DD-5D982D9C82A2}">
      <dgm:prSet/>
      <dgm:spPr/>
      <dgm:t>
        <a:bodyPr/>
        <a:lstStyle/>
        <a:p>
          <a:endParaRPr lang="en-US"/>
        </a:p>
      </dgm:t>
    </dgm:pt>
    <dgm:pt modelId="{467ED10C-2E79-3E43-9DEF-6A5128A4295B}">
      <dgm:prSet/>
      <dgm:spPr/>
      <dgm:t>
        <a:bodyPr/>
        <a:lstStyle/>
        <a:p>
          <a:pPr algn="just" rtl="0"/>
          <a:r>
            <a:rPr lang="es-PA" dirty="0" smtClean="0"/>
            <a:t>Interacciones entre las exposiciones al riesgo de liquidez de fondeo y al riesgo de liquidez de mercado.</a:t>
          </a:r>
          <a:endParaRPr lang="es-PA" dirty="0"/>
        </a:p>
      </dgm:t>
    </dgm:pt>
    <dgm:pt modelId="{4B524083-8AE7-7041-B08F-B6BABA66750C}" type="parTrans" cxnId="{DCEF17F2-3CC7-7842-8E53-E7DE8F63B288}">
      <dgm:prSet/>
      <dgm:spPr/>
      <dgm:t>
        <a:bodyPr/>
        <a:lstStyle/>
        <a:p>
          <a:endParaRPr lang="en-US"/>
        </a:p>
      </dgm:t>
    </dgm:pt>
    <dgm:pt modelId="{36E53DD3-93C0-684F-AF7E-88CD54B9DBA5}" type="sibTrans" cxnId="{DCEF17F2-3CC7-7842-8E53-E7DE8F63B288}">
      <dgm:prSet/>
      <dgm:spPr/>
      <dgm:t>
        <a:bodyPr/>
        <a:lstStyle/>
        <a:p>
          <a:endParaRPr lang="en-US"/>
        </a:p>
      </dgm:t>
    </dgm:pt>
    <dgm:pt modelId="{E4F153F9-3E69-224C-A6CA-EFCDBA938F98}">
      <dgm:prSet/>
      <dgm:spPr/>
      <dgm:t>
        <a:bodyPr/>
        <a:lstStyle/>
        <a:p>
          <a:pPr algn="just" rtl="0"/>
          <a:r>
            <a:rPr lang="es-PA" dirty="0" smtClean="0"/>
            <a:t>Valuación de los activos.</a:t>
          </a:r>
          <a:endParaRPr lang="es-PA" dirty="0"/>
        </a:p>
      </dgm:t>
    </dgm:pt>
    <dgm:pt modelId="{5F77245F-E5F6-8743-A793-4B3A2ACFB53C}" type="parTrans" cxnId="{4F109B9C-5DA4-AB4C-9AFF-50A36DFD58AA}">
      <dgm:prSet/>
      <dgm:spPr/>
      <dgm:t>
        <a:bodyPr/>
        <a:lstStyle/>
        <a:p>
          <a:endParaRPr lang="en-US"/>
        </a:p>
      </dgm:t>
    </dgm:pt>
    <dgm:pt modelId="{89FF627E-4931-3F4D-9EBB-37C7C91DC8D2}" type="sibTrans" cxnId="{4F109B9C-5DA4-AB4C-9AFF-50A36DFD58AA}">
      <dgm:prSet/>
      <dgm:spPr/>
      <dgm:t>
        <a:bodyPr/>
        <a:lstStyle/>
        <a:p>
          <a:endParaRPr lang="en-US"/>
        </a:p>
      </dgm:t>
    </dgm:pt>
    <dgm:pt modelId="{054916D1-7BEA-4960-A6B2-922732E10901}">
      <dgm:prSet/>
      <dgm:spPr/>
      <dgm:t>
        <a:bodyPr/>
        <a:lstStyle/>
        <a:p>
          <a:pPr algn="just" rtl="0"/>
          <a:r>
            <a:rPr lang="es-PA" dirty="0" smtClean="0"/>
            <a:t>Interacciones con otros riesgos.</a:t>
          </a:r>
          <a:endParaRPr lang="es-PA" dirty="0"/>
        </a:p>
      </dgm:t>
    </dgm:pt>
    <dgm:pt modelId="{C26DCF87-FF44-406A-91FF-5846B9714646}" type="parTrans" cxnId="{2D164EF5-AB1D-4B02-AB65-BEDB5EAEC9E5}">
      <dgm:prSet/>
      <dgm:spPr/>
      <dgm:t>
        <a:bodyPr/>
        <a:lstStyle/>
        <a:p>
          <a:endParaRPr lang="es-PA"/>
        </a:p>
      </dgm:t>
    </dgm:pt>
    <dgm:pt modelId="{E7B64D23-D4CB-4804-817F-5510714F49B1}" type="sibTrans" cxnId="{2D164EF5-AB1D-4B02-AB65-BEDB5EAEC9E5}">
      <dgm:prSet/>
      <dgm:spPr/>
      <dgm:t>
        <a:bodyPr/>
        <a:lstStyle/>
        <a:p>
          <a:endParaRPr lang="es-PA"/>
        </a:p>
      </dgm:t>
    </dgm:pt>
    <dgm:pt modelId="{1EDA2E21-99E7-44D7-A65D-FB93F921AEC2}">
      <dgm:prSet/>
      <dgm:spPr/>
      <dgm:t>
        <a:bodyPr/>
        <a:lstStyle/>
        <a:p>
          <a:pPr rtl="0"/>
          <a:r>
            <a:rPr lang="es-PA" dirty="0" smtClean="0"/>
            <a:t>Proyección de flujos de fondos.</a:t>
          </a:r>
          <a:endParaRPr lang="es-PA" dirty="0"/>
        </a:p>
      </dgm:t>
    </dgm:pt>
    <dgm:pt modelId="{24027AC8-EEE3-4249-85CF-864771A9BE1E}" type="parTrans" cxnId="{6214EC51-4591-4FD6-8E96-93AF31850F5F}">
      <dgm:prSet/>
      <dgm:spPr/>
      <dgm:t>
        <a:bodyPr/>
        <a:lstStyle/>
        <a:p>
          <a:endParaRPr lang="es-PA"/>
        </a:p>
      </dgm:t>
    </dgm:pt>
    <dgm:pt modelId="{B273BB66-8DBD-4160-95DD-517B40FC6FB4}" type="sibTrans" cxnId="{6214EC51-4591-4FD6-8E96-93AF31850F5F}">
      <dgm:prSet/>
      <dgm:spPr/>
      <dgm:t>
        <a:bodyPr/>
        <a:lstStyle/>
        <a:p>
          <a:endParaRPr lang="es-PA"/>
        </a:p>
      </dgm:t>
    </dgm:pt>
    <dgm:pt modelId="{BB8B41C6-DB2A-43C1-8386-7FB2DAE68C34}">
      <dgm:prSet/>
      <dgm:spPr/>
      <dgm:t>
        <a:bodyPr/>
        <a:lstStyle/>
        <a:p>
          <a:pPr rtl="0"/>
          <a:r>
            <a:rPr lang="es-PA" dirty="0" smtClean="0"/>
            <a:t>Alertas tempranas.</a:t>
          </a:r>
          <a:endParaRPr lang="es-PA" dirty="0"/>
        </a:p>
      </dgm:t>
    </dgm:pt>
    <dgm:pt modelId="{81C41E29-2E66-43D1-BBCC-FE48A57CCBEA}" type="parTrans" cxnId="{DA585D54-496A-4590-845D-C894E61F96FD}">
      <dgm:prSet/>
      <dgm:spPr/>
      <dgm:t>
        <a:bodyPr/>
        <a:lstStyle/>
        <a:p>
          <a:endParaRPr lang="es-PA"/>
        </a:p>
      </dgm:t>
    </dgm:pt>
    <dgm:pt modelId="{EED6758A-D299-4C61-83A6-A0308B4A315B}" type="sibTrans" cxnId="{DA585D54-496A-4590-845D-C894E61F96FD}">
      <dgm:prSet/>
      <dgm:spPr/>
      <dgm:t>
        <a:bodyPr/>
        <a:lstStyle/>
        <a:p>
          <a:endParaRPr lang="es-PA"/>
        </a:p>
      </dgm:t>
    </dgm:pt>
    <dgm:pt modelId="{96367EB8-75E2-1545-BF1A-55B5448202E9}" type="pres">
      <dgm:prSet presAssocID="{3E50B869-ED11-C943-9DF6-A479D7D1BC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49842F-4765-D247-A138-3737699017B0}" type="pres">
      <dgm:prSet presAssocID="{21473401-50EC-394E-8F77-812044CBB320}" presName="composite" presStyleCnt="0"/>
      <dgm:spPr/>
    </dgm:pt>
    <dgm:pt modelId="{F7F8AD24-C43A-A042-AEA5-53046E3A8009}" type="pres">
      <dgm:prSet presAssocID="{21473401-50EC-394E-8F77-812044CBB32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CD98D-F4B4-2B4E-B641-BC5A1201F42F}" type="pres">
      <dgm:prSet presAssocID="{21473401-50EC-394E-8F77-812044CBB32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164EF5-AB1D-4B02-AB65-BEDB5EAEC9E5}" srcId="{21473401-50EC-394E-8F77-812044CBB320}" destId="{054916D1-7BEA-4960-A6B2-922732E10901}" srcOrd="3" destOrd="0" parTransId="{C26DCF87-FF44-406A-91FF-5846B9714646}" sibTransId="{E7B64D23-D4CB-4804-817F-5510714F49B1}"/>
    <dgm:cxn modelId="{11C72A56-BD1B-E24C-8E39-71DAB8EB7EC8}" type="presOf" srcId="{6714E99A-9EE9-6F4B-B21A-24B568C16D48}" destId="{579CD98D-F4B4-2B4E-B641-BC5A1201F42F}" srcOrd="0" destOrd="0" presId="urn:microsoft.com/office/officeart/2005/8/layout/hList1"/>
    <dgm:cxn modelId="{496B0974-A941-4E0D-801F-68A714D633B5}" type="presOf" srcId="{BB8B41C6-DB2A-43C1-8386-7FB2DAE68C34}" destId="{579CD98D-F4B4-2B4E-B641-BC5A1201F42F}" srcOrd="0" destOrd="5" presId="urn:microsoft.com/office/officeart/2005/8/layout/hList1"/>
    <dgm:cxn modelId="{8E6F1BEA-ACF9-1D41-8F7E-2066001BAE83}" srcId="{3E50B869-ED11-C943-9DF6-A479D7D1BCB2}" destId="{21473401-50EC-394E-8F77-812044CBB320}" srcOrd="0" destOrd="0" parTransId="{50713762-6192-5546-9EA9-E7402CB3C6FC}" sibTransId="{8BA193DA-9A6F-BA4C-8D6C-160C258175DD}"/>
    <dgm:cxn modelId="{DA585D54-496A-4590-845D-C894E61F96FD}" srcId="{21473401-50EC-394E-8F77-812044CBB320}" destId="{BB8B41C6-DB2A-43C1-8386-7FB2DAE68C34}" srcOrd="5" destOrd="0" parTransId="{81C41E29-2E66-43D1-BBCC-FE48A57CCBEA}" sibTransId="{EED6758A-D299-4C61-83A6-A0308B4A315B}"/>
    <dgm:cxn modelId="{DCEF17F2-3CC7-7842-8E53-E7DE8F63B288}" srcId="{21473401-50EC-394E-8F77-812044CBB320}" destId="{467ED10C-2E79-3E43-9DEF-6A5128A4295B}" srcOrd="1" destOrd="0" parTransId="{4B524083-8AE7-7041-B08F-B6BABA66750C}" sibTransId="{36E53DD3-93C0-684F-AF7E-88CD54B9DBA5}"/>
    <dgm:cxn modelId="{8BDDEBD6-17E9-41E2-AF95-BC2B7B4C7E52}" type="presOf" srcId="{1EDA2E21-99E7-44D7-A65D-FB93F921AEC2}" destId="{579CD98D-F4B4-2B4E-B641-BC5A1201F42F}" srcOrd="0" destOrd="4" presId="urn:microsoft.com/office/officeart/2005/8/layout/hList1"/>
    <dgm:cxn modelId="{F225D72D-9649-9547-A9B6-631067A28076}" type="presOf" srcId="{E4F153F9-3E69-224C-A6CA-EFCDBA938F98}" destId="{579CD98D-F4B4-2B4E-B641-BC5A1201F42F}" srcOrd="0" destOrd="2" presId="urn:microsoft.com/office/officeart/2005/8/layout/hList1"/>
    <dgm:cxn modelId="{572BF7AC-05F4-1843-A437-1DE3E77E2EE2}" type="presOf" srcId="{467ED10C-2E79-3E43-9DEF-6A5128A4295B}" destId="{579CD98D-F4B4-2B4E-B641-BC5A1201F42F}" srcOrd="0" destOrd="1" presId="urn:microsoft.com/office/officeart/2005/8/layout/hList1"/>
    <dgm:cxn modelId="{43A678C5-F165-E749-8212-E2641EBF4ADD}" type="presOf" srcId="{21473401-50EC-394E-8F77-812044CBB320}" destId="{F7F8AD24-C43A-A042-AEA5-53046E3A8009}" srcOrd="0" destOrd="0" presId="urn:microsoft.com/office/officeart/2005/8/layout/hList1"/>
    <dgm:cxn modelId="{34AD3798-66F3-EF4F-A632-B4C0929E7900}" type="presOf" srcId="{3E50B869-ED11-C943-9DF6-A479D7D1BCB2}" destId="{96367EB8-75E2-1545-BF1A-55B5448202E9}" srcOrd="0" destOrd="0" presId="urn:microsoft.com/office/officeart/2005/8/layout/hList1"/>
    <dgm:cxn modelId="{14D21CFF-6BBB-2C45-B5DD-5D982D9C82A2}" srcId="{21473401-50EC-394E-8F77-812044CBB320}" destId="{6714E99A-9EE9-6F4B-B21A-24B568C16D48}" srcOrd="0" destOrd="0" parTransId="{DD2518A0-B992-5F47-902B-A5D610C42936}" sibTransId="{F377B0B6-A848-8B43-B980-A018279639BF}"/>
    <dgm:cxn modelId="{6214EC51-4591-4FD6-8E96-93AF31850F5F}" srcId="{21473401-50EC-394E-8F77-812044CBB320}" destId="{1EDA2E21-99E7-44D7-A65D-FB93F921AEC2}" srcOrd="4" destOrd="0" parTransId="{24027AC8-EEE3-4249-85CF-864771A9BE1E}" sibTransId="{B273BB66-8DBD-4160-95DD-517B40FC6FB4}"/>
    <dgm:cxn modelId="{E371FACD-D3EB-428C-B4E9-524E62B9D63F}" type="presOf" srcId="{054916D1-7BEA-4960-A6B2-922732E10901}" destId="{579CD98D-F4B4-2B4E-B641-BC5A1201F42F}" srcOrd="0" destOrd="3" presId="urn:microsoft.com/office/officeart/2005/8/layout/hList1"/>
    <dgm:cxn modelId="{4F109B9C-5DA4-AB4C-9AFF-50A36DFD58AA}" srcId="{21473401-50EC-394E-8F77-812044CBB320}" destId="{E4F153F9-3E69-224C-A6CA-EFCDBA938F98}" srcOrd="2" destOrd="0" parTransId="{5F77245F-E5F6-8743-A793-4B3A2ACFB53C}" sibTransId="{89FF627E-4931-3F4D-9EBB-37C7C91DC8D2}"/>
    <dgm:cxn modelId="{6066A777-CEC6-FF40-8D6F-BB6BD4FFFCDB}" type="presParOf" srcId="{96367EB8-75E2-1545-BF1A-55B5448202E9}" destId="{0649842F-4765-D247-A138-3737699017B0}" srcOrd="0" destOrd="0" presId="urn:microsoft.com/office/officeart/2005/8/layout/hList1"/>
    <dgm:cxn modelId="{5429A51F-BB9E-8D41-AB93-72B86148F710}" type="presParOf" srcId="{0649842F-4765-D247-A138-3737699017B0}" destId="{F7F8AD24-C43A-A042-AEA5-53046E3A8009}" srcOrd="0" destOrd="0" presId="urn:microsoft.com/office/officeart/2005/8/layout/hList1"/>
    <dgm:cxn modelId="{74A21C63-8D8A-F540-8A89-CEB21D3DBD16}" type="presParOf" srcId="{0649842F-4765-D247-A138-3737699017B0}" destId="{579CD98D-F4B4-2B4E-B641-BC5A1201F4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043C5-5550-D744-A279-C37ED62447D6}">
      <dsp:nvSpPr>
        <dsp:cNvPr id="0" name=""/>
        <dsp:cNvSpPr/>
      </dsp:nvSpPr>
      <dsp:spPr>
        <a:xfrm>
          <a:off x="0" y="0"/>
          <a:ext cx="8496944" cy="6317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i="0" kern="1200" dirty="0" smtClean="0">
              <a:ln/>
            </a:rPr>
            <a:t>1. Modelo de las Tres líneas de Defensa para una Efectiva Administración de Riesgos y Control.</a:t>
          </a:r>
          <a:endParaRPr lang="es-CO" sz="1600" b="1" i="0" kern="1200" dirty="0">
            <a:ln/>
          </a:endParaRPr>
        </a:p>
      </dsp:txBody>
      <dsp:txXfrm>
        <a:off x="30842" y="30842"/>
        <a:ext cx="8435260" cy="570115"/>
      </dsp:txXfrm>
    </dsp:sp>
    <dsp:sp modelId="{5940388B-DF98-AD49-93FC-F8B45AF12553}">
      <dsp:nvSpPr>
        <dsp:cNvPr id="0" name=""/>
        <dsp:cNvSpPr/>
      </dsp:nvSpPr>
      <dsp:spPr>
        <a:xfrm>
          <a:off x="0" y="662791"/>
          <a:ext cx="8496944" cy="631799"/>
        </a:xfrm>
        <a:prstGeom prst="roundRect">
          <a:avLst/>
        </a:prstGeom>
        <a:solidFill>
          <a:schemeClr val="accent2">
            <a:hueOff val="119985"/>
            <a:satOff val="-7104"/>
            <a:lumOff val="631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i="0" kern="1200" dirty="0" smtClean="0">
              <a:ln/>
            </a:rPr>
            <a:t>2. Estructura - Gestión Integral de Riesgos.</a:t>
          </a:r>
          <a:endParaRPr lang="es-CO" sz="1600" b="1" i="0" kern="1200" dirty="0">
            <a:ln/>
          </a:endParaRPr>
        </a:p>
      </dsp:txBody>
      <dsp:txXfrm>
        <a:off x="30842" y="693633"/>
        <a:ext cx="8435260" cy="570115"/>
      </dsp:txXfrm>
    </dsp:sp>
    <dsp:sp modelId="{11B86B24-29CB-6940-B73D-CD005646F08B}">
      <dsp:nvSpPr>
        <dsp:cNvPr id="0" name=""/>
        <dsp:cNvSpPr/>
      </dsp:nvSpPr>
      <dsp:spPr>
        <a:xfrm>
          <a:off x="0" y="1320511"/>
          <a:ext cx="8496944" cy="631799"/>
        </a:xfrm>
        <a:prstGeom prst="roundRect">
          <a:avLst/>
        </a:prstGeom>
        <a:solidFill>
          <a:schemeClr val="accent2">
            <a:hueOff val="239970"/>
            <a:satOff val="-14208"/>
            <a:lumOff val="12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i="0" kern="1200" dirty="0" smtClean="0">
              <a:ln/>
            </a:rPr>
            <a:t>3. ¿En qué consiste la Gestión Integral de Riegos?</a:t>
          </a:r>
          <a:endParaRPr lang="es-CO" sz="1600" b="1" i="0" kern="1200" dirty="0">
            <a:ln/>
          </a:endParaRPr>
        </a:p>
      </dsp:txBody>
      <dsp:txXfrm>
        <a:off x="30842" y="1351353"/>
        <a:ext cx="8435260" cy="570115"/>
      </dsp:txXfrm>
    </dsp:sp>
    <dsp:sp modelId="{4BCEE9A0-F507-3A49-AE22-666BDFDCA309}">
      <dsp:nvSpPr>
        <dsp:cNvPr id="0" name=""/>
        <dsp:cNvSpPr/>
      </dsp:nvSpPr>
      <dsp:spPr>
        <a:xfrm>
          <a:off x="0" y="1978231"/>
          <a:ext cx="8496944" cy="631799"/>
        </a:xfrm>
        <a:prstGeom prst="roundRect">
          <a:avLst/>
        </a:prstGeom>
        <a:solidFill>
          <a:schemeClr val="accent2">
            <a:hueOff val="359956"/>
            <a:satOff val="-21311"/>
            <a:lumOff val="189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i="0" kern="1200" dirty="0" smtClean="0">
              <a:ln/>
            </a:rPr>
            <a:t>4. Temas Generales a considerar en la Auditoría.</a:t>
          </a:r>
          <a:endParaRPr lang="es-CO" sz="1600" b="1" i="0" kern="1200" dirty="0">
            <a:ln/>
          </a:endParaRPr>
        </a:p>
      </dsp:txBody>
      <dsp:txXfrm>
        <a:off x="30842" y="2009073"/>
        <a:ext cx="8435260" cy="570115"/>
      </dsp:txXfrm>
    </dsp:sp>
    <dsp:sp modelId="{053BA26C-5405-EB48-8B76-6B3B997D8614}">
      <dsp:nvSpPr>
        <dsp:cNvPr id="0" name=""/>
        <dsp:cNvSpPr/>
      </dsp:nvSpPr>
      <dsp:spPr>
        <a:xfrm>
          <a:off x="0" y="2635951"/>
          <a:ext cx="8496944" cy="631799"/>
        </a:xfrm>
        <a:prstGeom prst="roundRect">
          <a:avLst/>
        </a:prstGeom>
        <a:solidFill>
          <a:schemeClr val="accent2">
            <a:hueOff val="479941"/>
            <a:satOff val="-28415"/>
            <a:lumOff val="252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i="0" kern="1200" dirty="0" smtClean="0">
              <a:ln/>
            </a:rPr>
            <a:t>5. Temas Específicos para la Auditoría.</a:t>
          </a:r>
          <a:endParaRPr lang="es-CO" sz="1600" b="1" i="0" kern="1200" dirty="0">
            <a:ln/>
          </a:endParaRPr>
        </a:p>
      </dsp:txBody>
      <dsp:txXfrm>
        <a:off x="30842" y="2666793"/>
        <a:ext cx="8435260" cy="570115"/>
      </dsp:txXfrm>
    </dsp:sp>
    <dsp:sp modelId="{E9F72C52-1874-EC46-AB9B-A08EED5E95B0}">
      <dsp:nvSpPr>
        <dsp:cNvPr id="0" name=""/>
        <dsp:cNvSpPr/>
      </dsp:nvSpPr>
      <dsp:spPr>
        <a:xfrm>
          <a:off x="0" y="3267751"/>
          <a:ext cx="8496944" cy="1173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PA" sz="1400" b="1" i="0" kern="1200" dirty="0" smtClean="0">
              <a:ln/>
            </a:rPr>
            <a:t>Riesgo de Crédito.</a:t>
          </a:r>
          <a:endParaRPr lang="es-PA" sz="1400" b="1" i="0" kern="1200" dirty="0">
            <a:ln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PA" sz="1400" b="1" i="0" kern="1200" dirty="0" smtClean="0">
              <a:ln/>
            </a:rPr>
            <a:t>Riesgo de Liquidez</a:t>
          </a:r>
          <a:endParaRPr lang="es-PA" sz="1400" b="1" i="0" kern="1200" dirty="0">
            <a:ln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PA" sz="1400" b="1" i="0" kern="1200" dirty="0" smtClean="0">
              <a:ln/>
            </a:rPr>
            <a:t>Riesgo de Mercado. </a:t>
          </a:r>
          <a:endParaRPr lang="es-PA" sz="1400" b="1" i="0" kern="1200" dirty="0">
            <a:ln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PA" sz="1400" b="1" i="0" kern="1200" dirty="0" smtClean="0">
              <a:ln/>
            </a:rPr>
            <a:t>Riesgo Operativo. </a:t>
          </a:r>
          <a:endParaRPr lang="es-PA" sz="1400" b="1" i="0" kern="1200" dirty="0">
            <a:ln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PA" sz="1400" b="1" i="0" kern="1200" dirty="0" smtClean="0">
              <a:ln/>
            </a:rPr>
            <a:t>Riesgo de Cumplimiento.</a:t>
          </a:r>
          <a:endParaRPr lang="es-PA" sz="1400" b="1" i="0" kern="1200" dirty="0">
            <a:ln/>
          </a:endParaRPr>
        </a:p>
      </dsp:txBody>
      <dsp:txXfrm>
        <a:off x="0" y="3267751"/>
        <a:ext cx="8496944" cy="1173690"/>
      </dsp:txXfrm>
    </dsp:sp>
    <dsp:sp modelId="{3FF5F675-1B9F-4788-B5A1-50B9BD73496D}">
      <dsp:nvSpPr>
        <dsp:cNvPr id="0" name=""/>
        <dsp:cNvSpPr/>
      </dsp:nvSpPr>
      <dsp:spPr>
        <a:xfrm>
          <a:off x="0" y="4441441"/>
          <a:ext cx="8496944" cy="631799"/>
        </a:xfrm>
        <a:prstGeom prst="roundRect">
          <a:avLst/>
        </a:prstGeom>
        <a:solidFill>
          <a:schemeClr val="accent2">
            <a:hueOff val="599926"/>
            <a:satOff val="-35519"/>
            <a:lumOff val="3157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i="0" kern="1200" dirty="0" smtClean="0">
              <a:ln/>
            </a:rPr>
            <a:t>6. Conclusiones.</a:t>
          </a:r>
          <a:endParaRPr lang="es-CO" sz="1600" b="1" i="0" kern="1200" dirty="0">
            <a:ln/>
          </a:endParaRPr>
        </a:p>
      </dsp:txBody>
      <dsp:txXfrm>
        <a:off x="30842" y="4472283"/>
        <a:ext cx="8435260" cy="5701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46400-F19B-4A13-90ED-204865F4C590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FCFD4-3E56-4A1F-AB6B-C17333A144BD}">
      <dsp:nvSpPr>
        <dsp:cNvPr id="0" name=""/>
        <dsp:cNvSpPr/>
      </dsp:nvSpPr>
      <dsp:spPr>
        <a:xfrm>
          <a:off x="564979" y="406400"/>
          <a:ext cx="8020793" cy="812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Coordinar la información, la gestión, la toma de decisiones y los riesgos de mercado para una gestión más eficiente.</a:t>
          </a:r>
          <a:endParaRPr lang="es-PA" sz="1700" kern="1200" dirty="0"/>
        </a:p>
      </dsp:txBody>
      <dsp:txXfrm>
        <a:off x="564979" y="406400"/>
        <a:ext cx="8020793" cy="812800"/>
      </dsp:txXfrm>
    </dsp:sp>
    <dsp:sp modelId="{0E62EF36-1759-4FB8-BE86-5DFE39A1B000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8401298-CC57-4D32-8B6C-61033E22DE9F}">
      <dsp:nvSpPr>
        <dsp:cNvPr id="0" name=""/>
        <dsp:cNvSpPr/>
      </dsp:nvSpPr>
      <dsp:spPr>
        <a:xfrm>
          <a:off x="860432" y="1625599"/>
          <a:ext cx="7725340" cy="812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Incluir la realización de pruebas de estrés y el establecimiento de límites que reflejen el nivel de tolerancia al riesgo de mercado de la entidad, que debe ser apropiado para su estrategia de negocios.</a:t>
          </a:r>
          <a:endParaRPr lang="es-PA" sz="1700" kern="1200" dirty="0"/>
        </a:p>
      </dsp:txBody>
      <dsp:txXfrm>
        <a:off x="860432" y="1625599"/>
        <a:ext cx="7725340" cy="812800"/>
      </dsp:txXfrm>
    </dsp:sp>
    <dsp:sp modelId="{D18170C5-AB21-4828-983F-ADB34FF0D62D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EB679E8-5562-4AEF-B3FE-098942FBC010}">
      <dsp:nvSpPr>
        <dsp:cNvPr id="0" name=""/>
        <dsp:cNvSpPr/>
      </dsp:nvSpPr>
      <dsp:spPr>
        <a:xfrm>
          <a:off x="564979" y="2844800"/>
          <a:ext cx="8020793" cy="812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516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kern="1200" dirty="0" smtClean="0"/>
            <a:t>Entender las interacciones existentes entre el riesgo de mercado y los demás riesgos de la entidad financiera.</a:t>
          </a:r>
          <a:endParaRPr lang="es-PA" sz="1700" kern="1200" dirty="0"/>
        </a:p>
      </dsp:txBody>
      <dsp:txXfrm>
        <a:off x="564979" y="2844800"/>
        <a:ext cx="8020793" cy="812800"/>
      </dsp:txXfrm>
    </dsp:sp>
    <dsp:sp modelId="{FE22A8C2-8EF0-4570-8A0A-EA3E9A7A5D90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81E94-99DF-534B-8AC7-D5595E84BA0A}">
      <dsp:nvSpPr>
        <dsp:cNvPr id="0" name=""/>
        <dsp:cNvSpPr/>
      </dsp:nvSpPr>
      <dsp:spPr>
        <a:xfrm>
          <a:off x="0" y="0"/>
          <a:ext cx="79208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4EB9A8C-7DDC-8C42-9AEF-EF8FEA1E0A7E}">
      <dsp:nvSpPr>
        <dsp:cNvPr id="0" name=""/>
        <dsp:cNvSpPr/>
      </dsp:nvSpPr>
      <dsp:spPr>
        <a:xfrm>
          <a:off x="0" y="0"/>
          <a:ext cx="1584176" cy="3016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b="1" kern="1200" dirty="0" smtClean="0"/>
            <a:t>El Marco General debe incluir como mínimo:</a:t>
          </a:r>
          <a:endParaRPr lang="es-PA" sz="2200" kern="1200" dirty="0"/>
        </a:p>
      </dsp:txBody>
      <dsp:txXfrm>
        <a:off x="0" y="0"/>
        <a:ext cx="1584176" cy="3016211"/>
      </dsp:txXfrm>
    </dsp:sp>
    <dsp:sp modelId="{8B013E63-7793-1145-9E15-1BC2DD1F9602}">
      <dsp:nvSpPr>
        <dsp:cNvPr id="0" name=""/>
        <dsp:cNvSpPr/>
      </dsp:nvSpPr>
      <dsp:spPr>
        <a:xfrm>
          <a:off x="1702989" y="70103"/>
          <a:ext cx="6217890" cy="1402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La documentación formal que  describa  sus  principios  básicos  y  explique las técnicas utilizadas para cuantificar el riesgo de mercado.</a:t>
          </a:r>
          <a:endParaRPr lang="es-PA" sz="1800" kern="1200" dirty="0"/>
        </a:p>
      </dsp:txBody>
      <dsp:txXfrm>
        <a:off x="1702989" y="70103"/>
        <a:ext cx="6217890" cy="1402066"/>
      </dsp:txXfrm>
    </dsp:sp>
    <dsp:sp modelId="{133ED684-15F9-254D-9B78-34CC1515508B}">
      <dsp:nvSpPr>
        <dsp:cNvPr id="0" name=""/>
        <dsp:cNvSpPr/>
      </dsp:nvSpPr>
      <dsp:spPr>
        <a:xfrm>
          <a:off x="1584175" y="1472170"/>
          <a:ext cx="6336704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F7782A9-1059-3D49-872C-9F52BF610F75}">
      <dsp:nvSpPr>
        <dsp:cNvPr id="0" name=""/>
        <dsp:cNvSpPr/>
      </dsp:nvSpPr>
      <dsp:spPr>
        <a:xfrm>
          <a:off x="1702989" y="1542273"/>
          <a:ext cx="6217890" cy="1402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Las  políticas  y  procedimientos  deben  establecer  criterios  claramente  definidos para determinar las posiciones a incluir y excluir de la cartera de negociación, así como la metodología de valuación utilizada, ajustes de valuación y validación independiente.</a:t>
          </a:r>
          <a:endParaRPr lang="es-PA" sz="1800" kern="1200" dirty="0"/>
        </a:p>
      </dsp:txBody>
      <dsp:txXfrm>
        <a:off x="1702989" y="1542273"/>
        <a:ext cx="6217890" cy="1402066"/>
      </dsp:txXfrm>
    </dsp:sp>
    <dsp:sp modelId="{3888E58D-AE2D-1346-B12C-F7D1384ECA90}">
      <dsp:nvSpPr>
        <dsp:cNvPr id="0" name=""/>
        <dsp:cNvSpPr/>
      </dsp:nvSpPr>
      <dsp:spPr>
        <a:xfrm>
          <a:off x="1584175" y="2944340"/>
          <a:ext cx="6336704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E997D-F5F3-5345-9694-33D7ABE23281}">
      <dsp:nvSpPr>
        <dsp:cNvPr id="0" name=""/>
        <dsp:cNvSpPr/>
      </dsp:nvSpPr>
      <dsp:spPr>
        <a:xfrm>
          <a:off x="0" y="479740"/>
          <a:ext cx="7920880" cy="6472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b="1" kern="1200" dirty="0" smtClean="0"/>
            <a:t>Las políticas y procedimientos deben ser aprobadas por la Junta Directiva y deben:</a:t>
          </a:r>
          <a:endParaRPr lang="es-PA" sz="1800" kern="1200" dirty="0"/>
        </a:p>
      </dsp:txBody>
      <dsp:txXfrm>
        <a:off x="0" y="479740"/>
        <a:ext cx="7920880" cy="647288"/>
      </dsp:txXfrm>
    </dsp:sp>
    <dsp:sp modelId="{75CBF34E-F25C-3B4C-AC8E-3E45033A6136}">
      <dsp:nvSpPr>
        <dsp:cNvPr id="0" name=""/>
        <dsp:cNvSpPr/>
      </dsp:nvSpPr>
      <dsp:spPr>
        <a:xfrm>
          <a:off x="0" y="1080128"/>
          <a:ext cx="7920880" cy="285831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Identificación de los riesgos de mercado.</a:t>
          </a:r>
          <a:endParaRPr lang="es-PA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Cuantificación de la exposición al riesgo.</a:t>
          </a:r>
          <a:endParaRPr lang="es-PA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Estructura de límites.</a:t>
          </a:r>
          <a:endParaRPr lang="es-PA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Niveles de riesgo de mercado asumidos. </a:t>
          </a:r>
          <a:endParaRPr lang="es-PA" sz="2600" kern="1200" dirty="0"/>
        </a:p>
      </dsp:txBody>
      <dsp:txXfrm>
        <a:off x="0" y="1080128"/>
        <a:ext cx="7920880" cy="28583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84749-1AB1-4B9D-9492-3D95FD1637E9}">
      <dsp:nvSpPr>
        <dsp:cNvPr id="0" name=""/>
        <dsp:cNvSpPr/>
      </dsp:nvSpPr>
      <dsp:spPr>
        <a:xfrm>
          <a:off x="-3323066" y="-514506"/>
          <a:ext cx="3988935" cy="3988935"/>
        </a:xfrm>
        <a:prstGeom prst="blockArc">
          <a:avLst>
            <a:gd name="adj1" fmla="val 18900000"/>
            <a:gd name="adj2" fmla="val 2700000"/>
            <a:gd name="adj3" fmla="val 541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E105F-DA9E-44CB-A471-96038BD381F0}">
      <dsp:nvSpPr>
        <dsp:cNvPr id="0" name=""/>
        <dsp:cNvSpPr/>
      </dsp:nvSpPr>
      <dsp:spPr>
        <a:xfrm>
          <a:off x="544107" y="422854"/>
          <a:ext cx="8189250" cy="84559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7118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Definir los recursos adecuados en términos de personal capacitado, procesos, sistemas de información y todo el ambiente necesario para la gestión del riesgo operativo.</a:t>
          </a:r>
          <a:endParaRPr lang="es-PA" sz="1800" kern="1200" dirty="0"/>
        </a:p>
      </dsp:txBody>
      <dsp:txXfrm>
        <a:off x="544107" y="422854"/>
        <a:ext cx="8189250" cy="845590"/>
      </dsp:txXfrm>
    </dsp:sp>
    <dsp:sp modelId="{98B05969-DF6E-4509-B0D0-8D3211956501}">
      <dsp:nvSpPr>
        <dsp:cNvPr id="0" name=""/>
        <dsp:cNvSpPr/>
      </dsp:nvSpPr>
      <dsp:spPr>
        <a:xfrm>
          <a:off x="15613" y="317155"/>
          <a:ext cx="1056988" cy="105698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86D7500-D16F-4985-B1FA-DB35E96C634D}">
      <dsp:nvSpPr>
        <dsp:cNvPr id="0" name=""/>
        <dsp:cNvSpPr/>
      </dsp:nvSpPr>
      <dsp:spPr>
        <a:xfrm>
          <a:off x="544107" y="1691477"/>
          <a:ext cx="8189250" cy="84559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7118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Incluir el establecimiento de una metodología que permita llevar a cabo la identificación, medición, mitigación, monitoreo y control e información del riesgo operativo.</a:t>
          </a:r>
          <a:endParaRPr lang="es-PA" sz="1800" kern="1200" dirty="0"/>
        </a:p>
      </dsp:txBody>
      <dsp:txXfrm>
        <a:off x="544107" y="1691477"/>
        <a:ext cx="8189250" cy="845590"/>
      </dsp:txXfrm>
    </dsp:sp>
    <dsp:sp modelId="{739A6FDF-34A7-4713-A510-2B9986C31ED3}">
      <dsp:nvSpPr>
        <dsp:cNvPr id="0" name=""/>
        <dsp:cNvSpPr/>
      </dsp:nvSpPr>
      <dsp:spPr>
        <a:xfrm>
          <a:off x="15613" y="1585778"/>
          <a:ext cx="1056988" cy="105698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4F62F-A5D7-1242-844E-CBEF85B5233A}">
      <dsp:nvSpPr>
        <dsp:cNvPr id="0" name=""/>
        <dsp:cNvSpPr/>
      </dsp:nvSpPr>
      <dsp:spPr>
        <a:xfrm>
          <a:off x="1003855" y="0"/>
          <a:ext cx="4473128" cy="4473128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F6EBA-0084-C94A-AC61-5958D630BCFF}">
      <dsp:nvSpPr>
        <dsp:cNvPr id="0" name=""/>
        <dsp:cNvSpPr/>
      </dsp:nvSpPr>
      <dsp:spPr>
        <a:xfrm>
          <a:off x="3240419" y="447749"/>
          <a:ext cx="2907533" cy="636022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b="1" kern="1200" dirty="0" smtClean="0"/>
            <a:t>La metodología debe:</a:t>
          </a:r>
          <a:endParaRPr lang="en-US" sz="1800" b="1" kern="1200" dirty="0"/>
        </a:p>
      </dsp:txBody>
      <dsp:txXfrm>
        <a:off x="3271467" y="478797"/>
        <a:ext cx="2845437" cy="573926"/>
      </dsp:txXfrm>
    </dsp:sp>
    <dsp:sp modelId="{76056A8A-0404-CE47-857E-291449CDBF1E}">
      <dsp:nvSpPr>
        <dsp:cNvPr id="0" name=""/>
        <dsp:cNvSpPr/>
      </dsp:nvSpPr>
      <dsp:spPr>
        <a:xfrm>
          <a:off x="3046894" y="1163275"/>
          <a:ext cx="3294584" cy="636022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Estar debidamente documentada.</a:t>
          </a:r>
          <a:endParaRPr lang="es-PA" sz="1500" kern="1200" dirty="0"/>
        </a:p>
      </dsp:txBody>
      <dsp:txXfrm>
        <a:off x="3077942" y="1194323"/>
        <a:ext cx="3232488" cy="573926"/>
      </dsp:txXfrm>
    </dsp:sp>
    <dsp:sp modelId="{49D9C83E-A7FE-6D45-A283-3FD3BCD5DA00}">
      <dsp:nvSpPr>
        <dsp:cNvPr id="0" name=""/>
        <dsp:cNvSpPr/>
      </dsp:nvSpPr>
      <dsp:spPr>
        <a:xfrm>
          <a:off x="2710056" y="1878801"/>
          <a:ext cx="3968259" cy="636022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Ser implementada en todas las áreas del Banco.</a:t>
          </a:r>
          <a:endParaRPr lang="es-PA" sz="1500" kern="1200" dirty="0"/>
        </a:p>
      </dsp:txBody>
      <dsp:txXfrm>
        <a:off x="2741104" y="1909849"/>
        <a:ext cx="3906163" cy="573926"/>
      </dsp:txXfrm>
    </dsp:sp>
    <dsp:sp modelId="{9BC52923-7026-7243-A089-BA56D90FCDC4}">
      <dsp:nvSpPr>
        <dsp:cNvPr id="0" name=""/>
        <dsp:cNvSpPr/>
      </dsp:nvSpPr>
      <dsp:spPr>
        <a:xfrm>
          <a:off x="2289016" y="2594326"/>
          <a:ext cx="4810339" cy="636022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400" kern="1200" dirty="0" smtClean="0"/>
            <a:t>Estar integrada a todos los procesos de gestión de riesgos de la institución.</a:t>
          </a:r>
          <a:endParaRPr lang="es-PA" sz="1400" kern="1200" dirty="0"/>
        </a:p>
      </dsp:txBody>
      <dsp:txXfrm>
        <a:off x="2320064" y="2625374"/>
        <a:ext cx="4748243" cy="573926"/>
      </dsp:txXfrm>
    </dsp:sp>
    <dsp:sp modelId="{E62F7965-431C-AC4D-950B-B9A4F492C196}">
      <dsp:nvSpPr>
        <dsp:cNvPr id="0" name=""/>
        <dsp:cNvSpPr/>
      </dsp:nvSpPr>
      <dsp:spPr>
        <a:xfrm>
          <a:off x="1751268" y="3309852"/>
          <a:ext cx="5885835" cy="636022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400" kern="1200" dirty="0" smtClean="0"/>
            <a:t>Establecer procedimientos que aseguren su cumplimiento.</a:t>
          </a:r>
          <a:endParaRPr lang="es-PA" sz="1400" kern="1200" dirty="0"/>
        </a:p>
      </dsp:txBody>
      <dsp:txXfrm>
        <a:off x="1782316" y="3340900"/>
        <a:ext cx="5823739" cy="57392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2DA85-D859-DF4A-9F1A-FA9BFF3A880B}">
      <dsp:nvSpPr>
        <dsp:cNvPr id="0" name=""/>
        <dsp:cNvSpPr/>
      </dsp:nvSpPr>
      <dsp:spPr>
        <a:xfrm>
          <a:off x="0" y="0"/>
          <a:ext cx="8712968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E39A59-D5A8-C346-A690-345C7C6C8758}">
      <dsp:nvSpPr>
        <dsp:cNvPr id="0" name=""/>
        <dsp:cNvSpPr/>
      </dsp:nvSpPr>
      <dsp:spPr>
        <a:xfrm>
          <a:off x="0" y="0"/>
          <a:ext cx="1742593" cy="4909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b="1" kern="1200" dirty="0" smtClean="0"/>
            <a:t>El Marco General debe incluir como mínimo:</a:t>
          </a:r>
          <a:endParaRPr lang="es-PA" sz="2200" kern="1200" dirty="0"/>
        </a:p>
      </dsp:txBody>
      <dsp:txXfrm>
        <a:off x="0" y="0"/>
        <a:ext cx="1742593" cy="4909037"/>
      </dsp:txXfrm>
    </dsp:sp>
    <dsp:sp modelId="{EC8D5812-6021-4441-8A49-7D91622FE7DB}">
      <dsp:nvSpPr>
        <dsp:cNvPr id="0" name=""/>
        <dsp:cNvSpPr/>
      </dsp:nvSpPr>
      <dsp:spPr>
        <a:xfrm>
          <a:off x="1873288" y="57707"/>
          <a:ext cx="6839679" cy="1154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Manual de gestión que agrupe las políticas, funciones y responsabilidades de las áreas involucradas, la metodología y la periodicidad con la que se debe informar a la Junta Directiva y a la Gerencia Superior sobre la exposición al riesgo operativo.</a:t>
          </a:r>
          <a:endParaRPr lang="es-PA" sz="1800" kern="1200" dirty="0"/>
        </a:p>
      </dsp:txBody>
      <dsp:txXfrm>
        <a:off x="1873288" y="57707"/>
        <a:ext cx="6839679" cy="1154151"/>
      </dsp:txXfrm>
    </dsp:sp>
    <dsp:sp modelId="{BF970DEA-487B-0A42-91AE-DC672B807EE9}">
      <dsp:nvSpPr>
        <dsp:cNvPr id="0" name=""/>
        <dsp:cNvSpPr/>
      </dsp:nvSpPr>
      <dsp:spPr>
        <a:xfrm>
          <a:off x="1742593" y="1211858"/>
          <a:ext cx="6970374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48A0A179-A4AD-6040-B639-37231BD8C22D}">
      <dsp:nvSpPr>
        <dsp:cNvPr id="0" name=""/>
        <dsp:cNvSpPr/>
      </dsp:nvSpPr>
      <dsp:spPr>
        <a:xfrm>
          <a:off x="1873288" y="1269566"/>
          <a:ext cx="6839679" cy="1154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Realización de autoevaluaciones que detecten las fortalezas y debilidades del entorno de control en las operaciones y actividades de servicios en el negocio bancario.</a:t>
          </a:r>
          <a:endParaRPr lang="es-PA" sz="1800" kern="1200" dirty="0"/>
        </a:p>
      </dsp:txBody>
      <dsp:txXfrm>
        <a:off x="1873288" y="1269566"/>
        <a:ext cx="6839679" cy="1154151"/>
      </dsp:txXfrm>
    </dsp:sp>
    <dsp:sp modelId="{BE9929C9-F931-EC42-8011-C86C1B408655}">
      <dsp:nvSpPr>
        <dsp:cNvPr id="0" name=""/>
        <dsp:cNvSpPr/>
      </dsp:nvSpPr>
      <dsp:spPr>
        <a:xfrm>
          <a:off x="1742593" y="2423717"/>
          <a:ext cx="6970374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0787F23-B149-234C-9E98-52A0DA45A3F0}">
      <dsp:nvSpPr>
        <dsp:cNvPr id="0" name=""/>
        <dsp:cNvSpPr/>
      </dsp:nvSpPr>
      <dsp:spPr>
        <a:xfrm>
          <a:off x="1873288" y="2481424"/>
          <a:ext cx="6839679" cy="1154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Diseño e implementación de bases de datos en las cuales se recopilan los eventos e incidencias de pérdida. </a:t>
          </a:r>
          <a:endParaRPr lang="es-PA" sz="1800" kern="1200" dirty="0"/>
        </a:p>
      </dsp:txBody>
      <dsp:txXfrm>
        <a:off x="1873288" y="2481424"/>
        <a:ext cx="6839679" cy="1154151"/>
      </dsp:txXfrm>
    </dsp:sp>
    <dsp:sp modelId="{30C63EC5-B07F-8B4B-B1E5-E4B1F4EF771C}">
      <dsp:nvSpPr>
        <dsp:cNvPr id="0" name=""/>
        <dsp:cNvSpPr/>
      </dsp:nvSpPr>
      <dsp:spPr>
        <a:xfrm>
          <a:off x="1742593" y="3635575"/>
          <a:ext cx="6970374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2ECE3666-C2A2-E84D-BC9F-75DCAA58CAFE}">
      <dsp:nvSpPr>
        <dsp:cNvPr id="0" name=""/>
        <dsp:cNvSpPr/>
      </dsp:nvSpPr>
      <dsp:spPr>
        <a:xfrm>
          <a:off x="1873288" y="3693283"/>
          <a:ext cx="6839679" cy="1154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Planes de continuidad del negocio que garanticen la continuidad ante la ocurrencia de eventos que puedan crear una interrupción o inestabilidad en sus operaciones. </a:t>
          </a:r>
          <a:endParaRPr lang="es-PA" sz="1800" kern="1200" dirty="0"/>
        </a:p>
      </dsp:txBody>
      <dsp:txXfrm>
        <a:off x="1873288" y="3693283"/>
        <a:ext cx="6839679" cy="1154151"/>
      </dsp:txXfrm>
    </dsp:sp>
    <dsp:sp modelId="{0BAD47D5-F5B2-924F-9BC2-5761F27AD905}">
      <dsp:nvSpPr>
        <dsp:cNvPr id="0" name=""/>
        <dsp:cNvSpPr/>
      </dsp:nvSpPr>
      <dsp:spPr>
        <a:xfrm>
          <a:off x="1742593" y="4847434"/>
          <a:ext cx="6970374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F632C-4013-EE4C-880C-18618B25E5E8}">
      <dsp:nvSpPr>
        <dsp:cNvPr id="0" name=""/>
        <dsp:cNvSpPr/>
      </dsp:nvSpPr>
      <dsp:spPr>
        <a:xfrm>
          <a:off x="0" y="258849"/>
          <a:ext cx="8640960" cy="748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b="1" kern="1200" dirty="0" smtClean="0"/>
            <a:t>Las políticas y procedimientos deben ser aprobadas por la Junta Directiva y deben:</a:t>
          </a:r>
          <a:endParaRPr lang="es-PA" sz="1800" kern="1200" dirty="0"/>
        </a:p>
      </dsp:txBody>
      <dsp:txXfrm>
        <a:off x="0" y="258849"/>
        <a:ext cx="8640960" cy="748800"/>
      </dsp:txXfrm>
    </dsp:sp>
    <dsp:sp modelId="{153B4EBD-175D-964F-9D71-0C796F79F76B}">
      <dsp:nvSpPr>
        <dsp:cNvPr id="0" name=""/>
        <dsp:cNvSpPr/>
      </dsp:nvSpPr>
      <dsp:spPr>
        <a:xfrm>
          <a:off x="0" y="1007649"/>
          <a:ext cx="8640960" cy="321164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Definir el nivel de riesgo aceptable por el Banco.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Nuevas operaciones, productos y servicios.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Indicadores de riesgo operativo.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Considerar los siguientes factores: Recursos Humanos, procesos internos, tecnología, procesos externos.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Metodología de riesgo operacional.</a:t>
          </a:r>
          <a:endParaRPr lang="es-PA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Eventos o incidencias de riesgo operativo.</a:t>
          </a:r>
          <a:endParaRPr lang="es-PA" sz="2600" kern="1200" dirty="0"/>
        </a:p>
      </dsp:txBody>
      <dsp:txXfrm>
        <a:off x="0" y="1007649"/>
        <a:ext cx="8640960" cy="321164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40BFE-9BA3-7649-82CA-534F8C4A235E}">
      <dsp:nvSpPr>
        <dsp:cNvPr id="0" name=""/>
        <dsp:cNvSpPr/>
      </dsp:nvSpPr>
      <dsp:spPr>
        <a:xfrm>
          <a:off x="-3582992" y="-550657"/>
          <a:ext cx="4271413" cy="4271413"/>
        </a:xfrm>
        <a:prstGeom prst="blockArc">
          <a:avLst>
            <a:gd name="adj1" fmla="val 18900000"/>
            <a:gd name="adj2" fmla="val 2700000"/>
            <a:gd name="adj3" fmla="val 506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CDDB3-7F15-4B42-A0E9-84C33FE39E1E}">
      <dsp:nvSpPr>
        <dsp:cNvPr id="0" name=""/>
        <dsp:cNvSpPr/>
      </dsp:nvSpPr>
      <dsp:spPr>
        <a:xfrm>
          <a:off x="442688" y="317009"/>
          <a:ext cx="7941178" cy="6340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325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Contemplar todas las áreas de riesgo, incluidos los nuevos productos, servicios o clientes específicos, entidades y ubicaciones geográficas.</a:t>
          </a:r>
          <a:endParaRPr lang="en-US" sz="1800" kern="1200" dirty="0"/>
        </a:p>
      </dsp:txBody>
      <dsp:txXfrm>
        <a:off x="442688" y="317009"/>
        <a:ext cx="7941178" cy="634019"/>
      </dsp:txXfrm>
    </dsp:sp>
    <dsp:sp modelId="{610DBC5F-AFE5-0F47-988B-B306C324F693}">
      <dsp:nvSpPr>
        <dsp:cNvPr id="0" name=""/>
        <dsp:cNvSpPr/>
      </dsp:nvSpPr>
      <dsp:spPr>
        <a:xfrm>
          <a:off x="46426" y="237757"/>
          <a:ext cx="792524" cy="79252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BF7765A-9342-5448-A3C7-B950390FB9A7}">
      <dsp:nvSpPr>
        <dsp:cNvPr id="0" name=""/>
        <dsp:cNvSpPr/>
      </dsp:nvSpPr>
      <dsp:spPr>
        <a:xfrm>
          <a:off x="673154" y="1268039"/>
          <a:ext cx="7710712" cy="6340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325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Un programa de Cumplimiento diseñado en función de los riesgos identificados,</a:t>
          </a:r>
          <a:endParaRPr lang="es-PA" sz="1800" kern="1200" dirty="0"/>
        </a:p>
      </dsp:txBody>
      <dsp:txXfrm>
        <a:off x="673154" y="1268039"/>
        <a:ext cx="7710712" cy="634019"/>
      </dsp:txXfrm>
    </dsp:sp>
    <dsp:sp modelId="{A7F6CA67-19CD-FE4D-8F13-59FCCD9657BA}">
      <dsp:nvSpPr>
        <dsp:cNvPr id="0" name=""/>
        <dsp:cNvSpPr/>
      </dsp:nvSpPr>
      <dsp:spPr>
        <a:xfrm>
          <a:off x="276892" y="1188787"/>
          <a:ext cx="792524" cy="79252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C6C4E69-E121-4847-80BF-DAF3FDEE958A}">
      <dsp:nvSpPr>
        <dsp:cNvPr id="0" name=""/>
        <dsp:cNvSpPr/>
      </dsp:nvSpPr>
      <dsp:spPr>
        <a:xfrm>
          <a:off x="442688" y="2219069"/>
          <a:ext cx="7941178" cy="6340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325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Incluir las leyes y regulaciones aplicables vigentes.</a:t>
          </a:r>
          <a:endParaRPr lang="es-PA" sz="1800" kern="1200" dirty="0"/>
        </a:p>
      </dsp:txBody>
      <dsp:txXfrm>
        <a:off x="442688" y="2219069"/>
        <a:ext cx="7941178" cy="634019"/>
      </dsp:txXfrm>
    </dsp:sp>
    <dsp:sp modelId="{0BD6D939-4A32-BF4E-8B52-CE13D9E309D4}">
      <dsp:nvSpPr>
        <dsp:cNvPr id="0" name=""/>
        <dsp:cNvSpPr/>
      </dsp:nvSpPr>
      <dsp:spPr>
        <a:xfrm>
          <a:off x="46426" y="2139816"/>
          <a:ext cx="792524" cy="79252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A2FBD-CEEE-C64D-8B92-E37EA2B8FAD0}">
      <dsp:nvSpPr>
        <dsp:cNvPr id="0" name=""/>
        <dsp:cNvSpPr/>
      </dsp:nvSpPr>
      <dsp:spPr>
        <a:xfrm>
          <a:off x="0" y="0"/>
          <a:ext cx="8352928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32FBD1-7ED4-844A-8522-800EFB752E60}">
      <dsp:nvSpPr>
        <dsp:cNvPr id="0" name=""/>
        <dsp:cNvSpPr/>
      </dsp:nvSpPr>
      <dsp:spPr>
        <a:xfrm>
          <a:off x="0" y="0"/>
          <a:ext cx="1670585" cy="3785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b="1" kern="1200" dirty="0" smtClean="0"/>
            <a:t>El Marco General debe incluir como mínimo:</a:t>
          </a:r>
          <a:endParaRPr lang="es-PA" sz="2200" kern="1200" dirty="0"/>
        </a:p>
      </dsp:txBody>
      <dsp:txXfrm>
        <a:off x="0" y="0"/>
        <a:ext cx="1670585" cy="3785652"/>
      </dsp:txXfrm>
    </dsp:sp>
    <dsp:sp modelId="{26E5A084-840F-AC4E-9EB1-A7B90D0A5595}">
      <dsp:nvSpPr>
        <dsp:cNvPr id="0" name=""/>
        <dsp:cNvSpPr/>
      </dsp:nvSpPr>
      <dsp:spPr>
        <a:xfrm>
          <a:off x="1795879" y="59150"/>
          <a:ext cx="6557048" cy="1183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Políticas de aceptación de clientes, lineamientos para la actualización de la información de los clientes y metodología para asignación de riesgos a los clientes según sus perfiles.</a:t>
          </a:r>
          <a:endParaRPr lang="es-PA" sz="1800" kern="1200" dirty="0"/>
        </a:p>
      </dsp:txBody>
      <dsp:txXfrm>
        <a:off x="1795879" y="59150"/>
        <a:ext cx="6557048" cy="1183016"/>
      </dsp:txXfrm>
    </dsp:sp>
    <dsp:sp modelId="{887A7900-1216-5741-AFD8-4EFB3AB6C496}">
      <dsp:nvSpPr>
        <dsp:cNvPr id="0" name=""/>
        <dsp:cNvSpPr/>
      </dsp:nvSpPr>
      <dsp:spPr>
        <a:xfrm>
          <a:off x="1670585" y="1242167"/>
          <a:ext cx="6682342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18C04F62-6809-3A4C-A593-FF41A57A6672}">
      <dsp:nvSpPr>
        <dsp:cNvPr id="0" name=""/>
        <dsp:cNvSpPr/>
      </dsp:nvSpPr>
      <dsp:spPr>
        <a:xfrm>
          <a:off x="1795879" y="1301317"/>
          <a:ext cx="6557048" cy="1183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Procedimientos de verificación contra listas de control y herramientas utilizadas para detectar patrones de actividad anómalos o sospechosos para todas las cuentas.</a:t>
          </a:r>
          <a:endParaRPr lang="es-PA" sz="1800" kern="1200" dirty="0"/>
        </a:p>
      </dsp:txBody>
      <dsp:txXfrm>
        <a:off x="1795879" y="1301317"/>
        <a:ext cx="6557048" cy="1183016"/>
      </dsp:txXfrm>
    </dsp:sp>
    <dsp:sp modelId="{B19F8552-FDFA-0E4D-973E-CF4DFC5FCB28}">
      <dsp:nvSpPr>
        <dsp:cNvPr id="0" name=""/>
        <dsp:cNvSpPr/>
      </dsp:nvSpPr>
      <dsp:spPr>
        <a:xfrm>
          <a:off x="1670585" y="2484334"/>
          <a:ext cx="6682342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9C743F28-1735-E946-A259-9832BF81A886}">
      <dsp:nvSpPr>
        <dsp:cNvPr id="0" name=""/>
        <dsp:cNvSpPr/>
      </dsp:nvSpPr>
      <dsp:spPr>
        <a:xfrm>
          <a:off x="1795879" y="2543484"/>
          <a:ext cx="6557048" cy="1183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Procedimientos de monitoreo de las transacciones de los clientes y procedimientos para reporte de operaciones sospechosas a las autoridades competentes</a:t>
          </a:r>
          <a:r>
            <a:rPr lang="es-PA" sz="1800" b="1" kern="1200" dirty="0" smtClean="0"/>
            <a:t>.</a:t>
          </a:r>
          <a:endParaRPr lang="es-PA" sz="1800" kern="1200" dirty="0"/>
        </a:p>
      </dsp:txBody>
      <dsp:txXfrm>
        <a:off x="1795879" y="2543484"/>
        <a:ext cx="6557048" cy="1183016"/>
      </dsp:txXfrm>
    </dsp:sp>
    <dsp:sp modelId="{BFB9B12D-7C81-454B-BCB7-A3E739CA4B3C}">
      <dsp:nvSpPr>
        <dsp:cNvPr id="0" name=""/>
        <dsp:cNvSpPr/>
      </dsp:nvSpPr>
      <dsp:spPr>
        <a:xfrm>
          <a:off x="1670585" y="3726501"/>
          <a:ext cx="6682342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D08D3-B5CE-F645-A9BE-A844C6B0BBE7}">
      <dsp:nvSpPr>
        <dsp:cNvPr id="0" name=""/>
        <dsp:cNvSpPr/>
      </dsp:nvSpPr>
      <dsp:spPr>
        <a:xfrm>
          <a:off x="0" y="0"/>
          <a:ext cx="8352928" cy="720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b="1" kern="1200" dirty="0" smtClean="0"/>
            <a:t>Las políticas y procedimientos deben ser aprobadas por la Junta Directiva y deben incluir:</a:t>
          </a:r>
          <a:endParaRPr lang="es-PA" sz="1800" kern="1200" dirty="0"/>
        </a:p>
      </dsp:txBody>
      <dsp:txXfrm>
        <a:off x="0" y="0"/>
        <a:ext cx="8352928" cy="720000"/>
      </dsp:txXfrm>
    </dsp:sp>
    <dsp:sp modelId="{D1EBBC23-9C24-004C-AAA0-83244BE3D0AF}">
      <dsp:nvSpPr>
        <dsp:cNvPr id="0" name=""/>
        <dsp:cNvSpPr/>
      </dsp:nvSpPr>
      <dsp:spPr>
        <a:xfrm>
          <a:off x="0" y="731210"/>
          <a:ext cx="8352928" cy="23332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Información de los clientes.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Categorizar los clientes.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Procesos de Debida Diligencia y  Debida Diligencia Reforzada.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Excepciones documentarias.</a:t>
          </a:r>
          <a:endParaRPr lang="es-PA" sz="2600" kern="1200" dirty="0"/>
        </a:p>
      </dsp:txBody>
      <dsp:txXfrm>
        <a:off x="0" y="731210"/>
        <a:ext cx="8352928" cy="2333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6E1A6-0D7A-4AFD-8764-833B675EED91}">
      <dsp:nvSpPr>
        <dsp:cNvPr id="0" name=""/>
        <dsp:cNvSpPr/>
      </dsp:nvSpPr>
      <dsp:spPr>
        <a:xfrm>
          <a:off x="42" y="772"/>
          <a:ext cx="4031307" cy="4896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b="1" kern="1200" dirty="0" smtClean="0"/>
            <a:t>Regulaciones</a:t>
          </a:r>
          <a:endParaRPr lang="es-PA" sz="1700" b="1" kern="1200" dirty="0"/>
        </a:p>
      </dsp:txBody>
      <dsp:txXfrm>
        <a:off x="42" y="772"/>
        <a:ext cx="4031307" cy="489600"/>
      </dsp:txXfrm>
    </dsp:sp>
    <dsp:sp modelId="{8B7CE524-2FE5-494D-980E-2EC9B5C1F2D6}">
      <dsp:nvSpPr>
        <dsp:cNvPr id="0" name=""/>
        <dsp:cNvSpPr/>
      </dsp:nvSpPr>
      <dsp:spPr>
        <a:xfrm>
          <a:off x="42" y="490373"/>
          <a:ext cx="4031307" cy="289323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El Salvador: NPB4-47</a:t>
          </a:r>
          <a:endParaRPr lang="es-P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Nicaragua: Resolución CD-SIBOIF-423-1-MAY30 -06</a:t>
          </a:r>
          <a:endParaRPr lang="es-P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Guatemala: Resolución JM-56-2011</a:t>
          </a:r>
          <a:endParaRPr lang="es-P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Colombia: Circular Externa N°100 de 1995 y normas relativas al SAR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Costa Rica: Acuerdo SUGEF 2-10</a:t>
          </a:r>
          <a:endParaRPr lang="es-P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Panamá: Acuerdo No. 8-2010</a:t>
          </a:r>
          <a:endParaRPr lang="es-P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Perú:  Resolución SBS-37-2008</a:t>
          </a:r>
          <a:endParaRPr lang="es-P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Argentina: Comunicación “A” 5203</a:t>
          </a:r>
          <a:endParaRPr lang="es-PA" sz="1700" kern="1200" dirty="0"/>
        </a:p>
      </dsp:txBody>
      <dsp:txXfrm>
        <a:off x="42" y="490373"/>
        <a:ext cx="4031307" cy="2893230"/>
      </dsp:txXfrm>
    </dsp:sp>
    <dsp:sp modelId="{0219E17D-90B7-4CBB-8463-DAA7DBC4F6E2}">
      <dsp:nvSpPr>
        <dsp:cNvPr id="0" name=""/>
        <dsp:cNvSpPr/>
      </dsp:nvSpPr>
      <dsp:spPr>
        <a:xfrm>
          <a:off x="4595732" y="772"/>
          <a:ext cx="4031307" cy="489600"/>
        </a:xfrm>
        <a:prstGeom prst="rect">
          <a:avLst/>
        </a:prstGeom>
        <a:gradFill rotWithShape="0">
          <a:gsLst>
            <a:gs pos="0">
              <a:schemeClr val="accent2">
                <a:hueOff val="599926"/>
                <a:satOff val="-35519"/>
                <a:lumOff val="31570"/>
                <a:alphaOff val="0"/>
                <a:shade val="51000"/>
                <a:satMod val="130000"/>
              </a:schemeClr>
            </a:gs>
            <a:gs pos="80000">
              <a:schemeClr val="accent2">
                <a:hueOff val="599926"/>
                <a:satOff val="-35519"/>
                <a:lumOff val="31570"/>
                <a:alphaOff val="0"/>
                <a:shade val="93000"/>
                <a:satMod val="130000"/>
              </a:schemeClr>
            </a:gs>
            <a:gs pos="100000">
              <a:schemeClr val="accent2">
                <a:hueOff val="599926"/>
                <a:satOff val="-35519"/>
                <a:lumOff val="3157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599926"/>
              <a:satOff val="-35519"/>
              <a:lumOff val="3157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700" b="1" kern="1200" dirty="0" smtClean="0"/>
            <a:t>Mejores Prácticas</a:t>
          </a:r>
          <a:endParaRPr lang="es-PA" sz="1700" b="1" kern="1200" dirty="0"/>
        </a:p>
      </dsp:txBody>
      <dsp:txXfrm>
        <a:off x="4595732" y="772"/>
        <a:ext cx="4031307" cy="489600"/>
      </dsp:txXfrm>
    </dsp:sp>
    <dsp:sp modelId="{F479561E-576E-415F-8ABB-78C18AAC0C87}">
      <dsp:nvSpPr>
        <dsp:cNvPr id="0" name=""/>
        <dsp:cNvSpPr/>
      </dsp:nvSpPr>
      <dsp:spPr>
        <a:xfrm>
          <a:off x="4595732" y="490373"/>
          <a:ext cx="4031307" cy="2893230"/>
        </a:xfrm>
        <a:prstGeom prst="rect">
          <a:avLst/>
        </a:prstGeom>
        <a:solidFill>
          <a:schemeClr val="accent2">
            <a:tint val="40000"/>
            <a:alpha val="90000"/>
            <a:hueOff val="145013"/>
            <a:satOff val="-7211"/>
            <a:lumOff val="635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45013"/>
              <a:satOff val="-7211"/>
              <a:lumOff val="63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Management of Credit Risk.</a:t>
          </a:r>
          <a:endParaRPr lang="es-P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Revisions to the Basel II Market Risk Framework.</a:t>
          </a:r>
          <a:endParaRPr lang="es-P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Buenas prácticas para la Gestión y Supervisión del Riesgo Operativo.</a:t>
          </a:r>
          <a:endParaRPr lang="es-P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Principios para la adecuada Gestión y Supervisión del Riesgo de Liquidez.</a:t>
          </a:r>
          <a:endParaRPr lang="es-PA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700" kern="1200" dirty="0" smtClean="0"/>
            <a:t>Principios para la Realización y Supervisión de Pruebas de Tensión.</a:t>
          </a:r>
        </a:p>
      </dsp:txBody>
      <dsp:txXfrm>
        <a:off x="4595732" y="490373"/>
        <a:ext cx="4031307" cy="28932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57987-50FF-4C77-BE2B-7A35477A6D97}">
      <dsp:nvSpPr>
        <dsp:cNvPr id="0" name=""/>
        <dsp:cNvSpPr/>
      </dsp:nvSpPr>
      <dsp:spPr>
        <a:xfrm>
          <a:off x="2101944" y="364139"/>
          <a:ext cx="5119285" cy="5119285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b="1" kern="1200" dirty="0" smtClean="0"/>
            <a:t>Ambiente de Control</a:t>
          </a:r>
          <a:endParaRPr lang="es-PA" sz="1600" b="1" kern="1200" dirty="0"/>
        </a:p>
      </dsp:txBody>
      <dsp:txXfrm>
        <a:off x="4726188" y="1128985"/>
        <a:ext cx="1736900" cy="1188405"/>
      </dsp:txXfrm>
    </dsp:sp>
    <dsp:sp modelId="{E0ED3015-81E7-4C87-9858-0551278A6A40}">
      <dsp:nvSpPr>
        <dsp:cNvPr id="0" name=""/>
        <dsp:cNvSpPr/>
      </dsp:nvSpPr>
      <dsp:spPr>
        <a:xfrm>
          <a:off x="1922769" y="610962"/>
          <a:ext cx="5119285" cy="5119285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b="1" kern="1200" dirty="0" smtClean="0"/>
            <a:t>Evaluación de Riesgos</a:t>
          </a:r>
          <a:endParaRPr lang="es-PA" sz="1600" b="1" kern="1200" dirty="0"/>
        </a:p>
      </dsp:txBody>
      <dsp:txXfrm>
        <a:off x="5268588" y="2926829"/>
        <a:ext cx="1523597" cy="1285915"/>
      </dsp:txXfrm>
    </dsp:sp>
    <dsp:sp modelId="{310098CB-D8BE-4BDF-B03F-1E1420E96648}">
      <dsp:nvSpPr>
        <dsp:cNvPr id="0" name=""/>
        <dsp:cNvSpPr/>
      </dsp:nvSpPr>
      <dsp:spPr>
        <a:xfrm>
          <a:off x="1922769" y="610962"/>
          <a:ext cx="5119285" cy="5119285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b="1" kern="1200" dirty="0" smtClean="0"/>
            <a:t>Actividades de Control</a:t>
          </a:r>
          <a:endParaRPr lang="es-PA" sz="1600" b="1" kern="1200" dirty="0"/>
        </a:p>
      </dsp:txBody>
      <dsp:txXfrm>
        <a:off x="3568254" y="4450426"/>
        <a:ext cx="1828316" cy="1096989"/>
      </dsp:txXfrm>
    </dsp:sp>
    <dsp:sp modelId="{24C30DC6-311D-417C-B8A2-A814CF5DAF77}">
      <dsp:nvSpPr>
        <dsp:cNvPr id="0" name=""/>
        <dsp:cNvSpPr/>
      </dsp:nvSpPr>
      <dsp:spPr>
        <a:xfrm>
          <a:off x="1922769" y="610962"/>
          <a:ext cx="5119285" cy="5119285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b="1" kern="1200" dirty="0" smtClean="0"/>
            <a:t>Información y Comunicación</a:t>
          </a:r>
          <a:endParaRPr lang="es-PA" sz="1600" b="1" kern="1200" dirty="0"/>
        </a:p>
      </dsp:txBody>
      <dsp:txXfrm>
        <a:off x="2166545" y="2926829"/>
        <a:ext cx="1523597" cy="1285915"/>
      </dsp:txXfrm>
    </dsp:sp>
    <dsp:sp modelId="{A685C858-41B3-4A69-AEEE-4F839024C5AD}">
      <dsp:nvSpPr>
        <dsp:cNvPr id="0" name=""/>
        <dsp:cNvSpPr/>
      </dsp:nvSpPr>
      <dsp:spPr>
        <a:xfrm>
          <a:off x="1922769" y="610962"/>
          <a:ext cx="5119285" cy="5119285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b="1" kern="1200" dirty="0" smtClean="0"/>
            <a:t>Monitoreo y Supervisión</a:t>
          </a:r>
          <a:endParaRPr lang="es-PA" sz="1600" b="1" kern="1200" dirty="0"/>
        </a:p>
      </dsp:txBody>
      <dsp:txXfrm>
        <a:off x="2669332" y="1391044"/>
        <a:ext cx="1736900" cy="11884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0D82E-967A-4AC8-A447-63638B149DDA}">
      <dsp:nvSpPr>
        <dsp:cNvPr id="0" name=""/>
        <dsp:cNvSpPr/>
      </dsp:nvSpPr>
      <dsp:spPr>
        <a:xfrm>
          <a:off x="-4803043" y="-736137"/>
          <a:ext cx="5720746" cy="5720746"/>
        </a:xfrm>
        <a:prstGeom prst="blockArc">
          <a:avLst>
            <a:gd name="adj1" fmla="val 18900000"/>
            <a:gd name="adj2" fmla="val 2700000"/>
            <a:gd name="adj3" fmla="val 378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4E588-4EAF-4FE4-9A50-C61BF94BB570}">
      <dsp:nvSpPr>
        <dsp:cNvPr id="0" name=""/>
        <dsp:cNvSpPr/>
      </dsp:nvSpPr>
      <dsp:spPr>
        <a:xfrm>
          <a:off x="590216" y="424847"/>
          <a:ext cx="7704611" cy="8496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7444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Objetivos cuantitativos y cualitativos que dirijan las actividades de otorgamiento  de  crédito.</a:t>
          </a:r>
          <a:endParaRPr lang="es-PA" sz="1800" kern="1200" dirty="0"/>
        </a:p>
      </dsp:txBody>
      <dsp:txXfrm>
        <a:off x="590216" y="424847"/>
        <a:ext cx="7704611" cy="849694"/>
      </dsp:txXfrm>
    </dsp:sp>
    <dsp:sp modelId="{87093B52-6ADE-4A94-AA97-CAD37C6F7AAD}">
      <dsp:nvSpPr>
        <dsp:cNvPr id="0" name=""/>
        <dsp:cNvSpPr/>
      </dsp:nvSpPr>
      <dsp:spPr>
        <a:xfrm>
          <a:off x="59157" y="318635"/>
          <a:ext cx="1062118" cy="106211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C138136-80C1-4B50-9129-950E60056756}">
      <dsp:nvSpPr>
        <dsp:cNvPr id="0" name=""/>
        <dsp:cNvSpPr/>
      </dsp:nvSpPr>
      <dsp:spPr>
        <a:xfrm>
          <a:off x="899080" y="1699388"/>
          <a:ext cx="7395747" cy="8496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7444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Identificación   del  tipo  de  mercado  al  cual  se orienta  la  actividad  crediticia.</a:t>
          </a:r>
          <a:endParaRPr lang="es-PA" sz="1800" kern="1200" dirty="0"/>
        </a:p>
      </dsp:txBody>
      <dsp:txXfrm>
        <a:off x="899080" y="1699388"/>
        <a:ext cx="7395747" cy="849694"/>
      </dsp:txXfrm>
    </dsp:sp>
    <dsp:sp modelId="{AC5F9FD2-3DFD-472E-9AE8-70E61B54F989}">
      <dsp:nvSpPr>
        <dsp:cNvPr id="0" name=""/>
        <dsp:cNvSpPr/>
      </dsp:nvSpPr>
      <dsp:spPr>
        <a:xfrm>
          <a:off x="368021" y="1593177"/>
          <a:ext cx="1062118" cy="106211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DD67DA2-2076-4383-B7C2-F9B35ECCC86D}">
      <dsp:nvSpPr>
        <dsp:cNvPr id="0" name=""/>
        <dsp:cNvSpPr/>
      </dsp:nvSpPr>
      <dsp:spPr>
        <a:xfrm>
          <a:off x="590216" y="2973930"/>
          <a:ext cx="7704611" cy="8496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7444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Consideración de los aspectos coyunturales de la economía y los cambios resultantes en la composición y calidad de la cartera de crédito.</a:t>
          </a:r>
          <a:endParaRPr lang="es-PA" sz="1800" kern="1200" dirty="0"/>
        </a:p>
      </dsp:txBody>
      <dsp:txXfrm>
        <a:off x="590216" y="2973930"/>
        <a:ext cx="7704611" cy="849694"/>
      </dsp:txXfrm>
    </dsp:sp>
    <dsp:sp modelId="{A2C5F5FD-0077-4A26-80A9-A1E2A6B309C1}">
      <dsp:nvSpPr>
        <dsp:cNvPr id="0" name=""/>
        <dsp:cNvSpPr/>
      </dsp:nvSpPr>
      <dsp:spPr>
        <a:xfrm>
          <a:off x="59157" y="2867718"/>
          <a:ext cx="1062118" cy="106211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2521F-FFC2-7845-9539-D887B85DCBA6}">
      <dsp:nvSpPr>
        <dsp:cNvPr id="0" name=""/>
        <dsp:cNvSpPr/>
      </dsp:nvSpPr>
      <dsp:spPr>
        <a:xfrm>
          <a:off x="0" y="0"/>
          <a:ext cx="864096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6FD2E5-FA56-F249-9441-9D5E6DA17E81}">
      <dsp:nvSpPr>
        <dsp:cNvPr id="0" name=""/>
        <dsp:cNvSpPr/>
      </dsp:nvSpPr>
      <dsp:spPr>
        <a:xfrm>
          <a:off x="0" y="0"/>
          <a:ext cx="1728192" cy="4582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b="1" kern="1200" dirty="0" smtClean="0"/>
            <a:t>El Marco General debe incluir como mínimo:</a:t>
          </a:r>
          <a:endParaRPr lang="es-PA" sz="2200" kern="1200" dirty="0"/>
        </a:p>
      </dsp:txBody>
      <dsp:txXfrm>
        <a:off x="0" y="0"/>
        <a:ext cx="1728192" cy="4582804"/>
      </dsp:txXfrm>
    </dsp:sp>
    <dsp:sp modelId="{7FFD14DD-C56B-B84B-8931-6C6894A83E8B}">
      <dsp:nvSpPr>
        <dsp:cNvPr id="0" name=""/>
        <dsp:cNvSpPr/>
      </dsp:nvSpPr>
      <dsp:spPr>
        <a:xfrm>
          <a:off x="1857806" y="53872"/>
          <a:ext cx="6783153" cy="1077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Proceso sólidos de originación y seguimiento de créditos.</a:t>
          </a:r>
          <a:endParaRPr lang="es-PA" sz="1800" kern="1200" dirty="0"/>
        </a:p>
      </dsp:txBody>
      <dsp:txXfrm>
        <a:off x="1857806" y="53872"/>
        <a:ext cx="6783153" cy="1077451"/>
      </dsp:txXfrm>
    </dsp:sp>
    <dsp:sp modelId="{6952FBCE-477D-914B-9B4F-CACD6E3D4E40}">
      <dsp:nvSpPr>
        <dsp:cNvPr id="0" name=""/>
        <dsp:cNvSpPr/>
      </dsp:nvSpPr>
      <dsp:spPr>
        <a:xfrm>
          <a:off x="1728192" y="1131323"/>
          <a:ext cx="6912768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60ABC67-F13C-D641-B7AF-524D207EB312}">
      <dsp:nvSpPr>
        <dsp:cNvPr id="0" name=""/>
        <dsp:cNvSpPr/>
      </dsp:nvSpPr>
      <dsp:spPr>
        <a:xfrm>
          <a:off x="1857806" y="1185196"/>
          <a:ext cx="6783153" cy="1077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Un  proceso  apropiado  para  la  administración,  evaluación  y  seguimiento  de  los  créditos.</a:t>
          </a:r>
          <a:endParaRPr lang="es-PA" sz="1800" kern="1200" dirty="0"/>
        </a:p>
      </dsp:txBody>
      <dsp:txXfrm>
        <a:off x="1857806" y="1185196"/>
        <a:ext cx="6783153" cy="1077451"/>
      </dsp:txXfrm>
    </dsp:sp>
    <dsp:sp modelId="{AA9C70AE-C9BE-BE4D-84B1-1CE37CC4CB0B}">
      <dsp:nvSpPr>
        <dsp:cNvPr id="0" name=""/>
        <dsp:cNvSpPr/>
      </dsp:nvSpPr>
      <dsp:spPr>
        <a:xfrm>
          <a:off x="1728192" y="2262647"/>
          <a:ext cx="6912768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92135DF-822E-0346-9F97-453C660C32FB}">
      <dsp:nvSpPr>
        <dsp:cNvPr id="0" name=""/>
        <dsp:cNvSpPr/>
      </dsp:nvSpPr>
      <dsp:spPr>
        <a:xfrm>
          <a:off x="1857806" y="2316520"/>
          <a:ext cx="6783153" cy="1077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Controles adecuados del riesgo de crédito.</a:t>
          </a:r>
          <a:endParaRPr lang="es-PA" sz="1800" kern="1200" dirty="0"/>
        </a:p>
      </dsp:txBody>
      <dsp:txXfrm>
        <a:off x="1857806" y="2316520"/>
        <a:ext cx="6783153" cy="1077451"/>
      </dsp:txXfrm>
    </dsp:sp>
    <dsp:sp modelId="{5209C48D-E211-3D4A-BD6F-973C5F0A0135}">
      <dsp:nvSpPr>
        <dsp:cNvPr id="0" name=""/>
        <dsp:cNvSpPr/>
      </dsp:nvSpPr>
      <dsp:spPr>
        <a:xfrm>
          <a:off x="1728192" y="3393971"/>
          <a:ext cx="6912768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79DBD122-9E77-4B4C-A189-4E8FD2893F13}">
      <dsp:nvSpPr>
        <dsp:cNvPr id="0" name=""/>
        <dsp:cNvSpPr/>
      </dsp:nvSpPr>
      <dsp:spPr>
        <a:xfrm>
          <a:off x="1857806" y="3447843"/>
          <a:ext cx="6783153" cy="1077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Metodologías adecuadas  para  valuar  sus  activos, para  evaluar  la  suficiencia  de  las  provisiones  contables y para difundir  información relacionada con su riesgo de crédito.</a:t>
          </a:r>
          <a:endParaRPr lang="es-PA" sz="1800" kern="1200" dirty="0"/>
        </a:p>
      </dsp:txBody>
      <dsp:txXfrm>
        <a:off x="1857806" y="3447843"/>
        <a:ext cx="6783153" cy="1077451"/>
      </dsp:txXfrm>
    </dsp:sp>
    <dsp:sp modelId="{CDCD2BA9-D7C1-9042-86B3-E9048C594E65}">
      <dsp:nvSpPr>
        <dsp:cNvPr id="0" name=""/>
        <dsp:cNvSpPr/>
      </dsp:nvSpPr>
      <dsp:spPr>
        <a:xfrm>
          <a:off x="1728192" y="4525295"/>
          <a:ext cx="6912768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8F039-F7D6-0C4F-AA30-C520E378F96B}">
      <dsp:nvSpPr>
        <dsp:cNvPr id="0" name=""/>
        <dsp:cNvSpPr/>
      </dsp:nvSpPr>
      <dsp:spPr>
        <a:xfrm>
          <a:off x="0" y="14177"/>
          <a:ext cx="8136904" cy="979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b="1" kern="1200" dirty="0" smtClean="0"/>
            <a:t>Las políticas y procedimientos deben ser aprobadas por la Junta Directiva y deben:</a:t>
          </a:r>
          <a:endParaRPr lang="es-PA" sz="1800" kern="1200" dirty="0"/>
        </a:p>
      </dsp:txBody>
      <dsp:txXfrm>
        <a:off x="0" y="14177"/>
        <a:ext cx="8136904" cy="979200"/>
      </dsp:txXfrm>
    </dsp:sp>
    <dsp:sp modelId="{CEC61D5D-42B5-5648-A79F-49ABAD3522A1}">
      <dsp:nvSpPr>
        <dsp:cNvPr id="0" name=""/>
        <dsp:cNvSpPr/>
      </dsp:nvSpPr>
      <dsp:spPr>
        <a:xfrm>
          <a:off x="0" y="993378"/>
          <a:ext cx="8136904" cy="363987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Mercados objetivos y productos.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Revisión  de  los  créditos  de  manera  individual.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Establecer   límites.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Grupos económicos y partes relacionadas.</a:t>
          </a:r>
          <a:endParaRPr lang="es-PA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Evaluar escenarios negativos y su posible incidencia en los deudores y contrapartes.</a:t>
          </a:r>
          <a:endParaRPr lang="es-PA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Mitigadores de riesgo aceptables.</a:t>
          </a:r>
          <a:endParaRPr lang="es-PA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Procedimientos y nivel de aprobación.</a:t>
          </a:r>
          <a:endParaRPr lang="es-PA" sz="2600" kern="1200" dirty="0"/>
        </a:p>
      </dsp:txBody>
      <dsp:txXfrm>
        <a:off x="0" y="993378"/>
        <a:ext cx="8136904" cy="36398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1ECAE-BA7D-4454-BDBF-1A8D00EC7348}">
      <dsp:nvSpPr>
        <dsp:cNvPr id="0" name=""/>
        <dsp:cNvSpPr/>
      </dsp:nvSpPr>
      <dsp:spPr>
        <a:xfrm>
          <a:off x="-4963899" y="-760591"/>
          <a:ext cx="5911830" cy="5911830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9761D-BF8A-4269-B72F-331701FC9DBA}">
      <dsp:nvSpPr>
        <dsp:cNvPr id="0" name=""/>
        <dsp:cNvSpPr/>
      </dsp:nvSpPr>
      <dsp:spPr>
        <a:xfrm>
          <a:off x="414722" y="274327"/>
          <a:ext cx="8237899" cy="5490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77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Establecer una provisión de fondos que les asegure una efectiva  diversificación  de  las  fuentes  y  las  características  del  fondeo.</a:t>
          </a:r>
          <a:endParaRPr lang="es-PA" sz="1600" kern="1200" dirty="0"/>
        </a:p>
      </dsp:txBody>
      <dsp:txXfrm>
        <a:off x="414722" y="274327"/>
        <a:ext cx="8237899" cy="549006"/>
      </dsp:txXfrm>
    </dsp:sp>
    <dsp:sp modelId="{62186770-DCD8-40E0-8EE4-57FF9D0CC196}">
      <dsp:nvSpPr>
        <dsp:cNvPr id="0" name=""/>
        <dsp:cNvSpPr/>
      </dsp:nvSpPr>
      <dsp:spPr>
        <a:xfrm>
          <a:off x="71593" y="205701"/>
          <a:ext cx="686258" cy="68625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CB034AC-7424-4CE0-BCE6-1BB9988F18B8}">
      <dsp:nvSpPr>
        <dsp:cNvPr id="0" name=""/>
        <dsp:cNvSpPr/>
      </dsp:nvSpPr>
      <dsp:spPr>
        <a:xfrm>
          <a:off x="808124" y="1097574"/>
          <a:ext cx="7844497" cy="5490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77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Evaluar  regularmente su capacidad de obtener  fondos rápidamente de cada fuente e identificar y seguir los factores que puedan afectar esa capacidad.</a:t>
          </a:r>
          <a:endParaRPr lang="es-PA" sz="1600" kern="1200" dirty="0"/>
        </a:p>
      </dsp:txBody>
      <dsp:txXfrm>
        <a:off x="808124" y="1097574"/>
        <a:ext cx="7844497" cy="549006"/>
      </dsp:txXfrm>
    </dsp:sp>
    <dsp:sp modelId="{76FC6520-3529-4669-B8D7-2334BC86DDA6}">
      <dsp:nvSpPr>
        <dsp:cNvPr id="0" name=""/>
        <dsp:cNvSpPr/>
      </dsp:nvSpPr>
      <dsp:spPr>
        <a:xfrm>
          <a:off x="464995" y="1028948"/>
          <a:ext cx="686258" cy="68625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0C4096D-7D5F-4F07-95B1-154D089473E4}">
      <dsp:nvSpPr>
        <dsp:cNvPr id="0" name=""/>
        <dsp:cNvSpPr/>
      </dsp:nvSpPr>
      <dsp:spPr>
        <a:xfrm>
          <a:off x="928867" y="1920820"/>
          <a:ext cx="7723755" cy="5490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77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Diversificar las fuentes de financiamiento disponibles en el corto, mediano y largo  plazo.</a:t>
          </a:r>
          <a:endParaRPr lang="es-PA" sz="1600" kern="1200" dirty="0"/>
        </a:p>
      </dsp:txBody>
      <dsp:txXfrm>
        <a:off x="928867" y="1920820"/>
        <a:ext cx="7723755" cy="549006"/>
      </dsp:txXfrm>
    </dsp:sp>
    <dsp:sp modelId="{CBD891B1-9A14-492C-A1F3-6CE4B0E3D9A3}">
      <dsp:nvSpPr>
        <dsp:cNvPr id="0" name=""/>
        <dsp:cNvSpPr/>
      </dsp:nvSpPr>
      <dsp:spPr>
        <a:xfrm>
          <a:off x="585738" y="1852194"/>
          <a:ext cx="686258" cy="68625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6E814CF-0BF9-45CA-AE4A-546EE56107B8}">
      <dsp:nvSpPr>
        <dsp:cNvPr id="0" name=""/>
        <dsp:cNvSpPr/>
      </dsp:nvSpPr>
      <dsp:spPr>
        <a:xfrm>
          <a:off x="808124" y="2744067"/>
          <a:ext cx="7844497" cy="5490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77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Promover  la  diversificación aplicando  límites  a las contrapartes,  tipos  de  instrumentos,  y  por moneda  y  mercado  geográfico;</a:t>
          </a:r>
          <a:endParaRPr lang="es-PA" sz="1600" kern="1200" dirty="0"/>
        </a:p>
      </dsp:txBody>
      <dsp:txXfrm>
        <a:off x="808124" y="2744067"/>
        <a:ext cx="7844497" cy="549006"/>
      </dsp:txXfrm>
    </dsp:sp>
    <dsp:sp modelId="{0E92E9E5-CBB9-4EF6-8027-27E723695121}">
      <dsp:nvSpPr>
        <dsp:cNvPr id="0" name=""/>
        <dsp:cNvSpPr/>
      </dsp:nvSpPr>
      <dsp:spPr>
        <a:xfrm>
          <a:off x="464995" y="2675441"/>
          <a:ext cx="686258" cy="68625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728AA5A-9146-4E09-9560-4ACEAC9B3658}">
      <dsp:nvSpPr>
        <dsp:cNvPr id="0" name=""/>
        <dsp:cNvSpPr/>
      </dsp:nvSpPr>
      <dsp:spPr>
        <a:xfrm>
          <a:off x="414722" y="3567313"/>
          <a:ext cx="8237899" cy="5490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577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Limitar la concentración en una fuente específica de financiamiento. </a:t>
          </a:r>
          <a:endParaRPr lang="es-PA" sz="1600" kern="1200" dirty="0"/>
        </a:p>
      </dsp:txBody>
      <dsp:txXfrm>
        <a:off x="414722" y="3567313"/>
        <a:ext cx="8237899" cy="549006"/>
      </dsp:txXfrm>
    </dsp:sp>
    <dsp:sp modelId="{DDA22076-E86B-4ECB-96FE-719A7AC4B1D2}">
      <dsp:nvSpPr>
        <dsp:cNvPr id="0" name=""/>
        <dsp:cNvSpPr/>
      </dsp:nvSpPr>
      <dsp:spPr>
        <a:xfrm>
          <a:off x="71593" y="3498687"/>
          <a:ext cx="686258" cy="68625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1E545-F403-524D-A32A-AF43126B0925}">
      <dsp:nvSpPr>
        <dsp:cNvPr id="0" name=""/>
        <dsp:cNvSpPr/>
      </dsp:nvSpPr>
      <dsp:spPr>
        <a:xfrm>
          <a:off x="0" y="0"/>
          <a:ext cx="864096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29A9D6-B9C0-A145-AD82-631DBEA910E0}">
      <dsp:nvSpPr>
        <dsp:cNvPr id="0" name=""/>
        <dsp:cNvSpPr/>
      </dsp:nvSpPr>
      <dsp:spPr>
        <a:xfrm>
          <a:off x="0" y="0"/>
          <a:ext cx="1728192" cy="4478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200" b="1" kern="1200" dirty="0" smtClean="0"/>
            <a:t>El Marco General debe incluir como mínimo:</a:t>
          </a:r>
          <a:endParaRPr lang="es-PA" sz="2200" kern="1200" dirty="0"/>
        </a:p>
      </dsp:txBody>
      <dsp:txXfrm>
        <a:off x="0" y="0"/>
        <a:ext cx="1728192" cy="4478148"/>
      </dsp:txXfrm>
    </dsp:sp>
    <dsp:sp modelId="{83B24138-20D8-DC4B-9DB9-72937864F801}">
      <dsp:nvSpPr>
        <dsp:cNvPr id="0" name=""/>
        <dsp:cNvSpPr/>
      </dsp:nvSpPr>
      <dsp:spPr>
        <a:xfrm>
          <a:off x="1857806" y="69971"/>
          <a:ext cx="6783153" cy="1399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Un  proceso  eficaz,  viable  y consistente  que  le  permita  obtener un  flujo  de  fondos  proyectado  dinámico  que  incluya  supuestos  sobre  los posibles comportamientos y respuestas de las principales contrapartes ante  cambios  en  las  condiciones.</a:t>
          </a:r>
          <a:endParaRPr lang="es-PA" sz="1800" kern="1200" dirty="0"/>
        </a:p>
      </dsp:txBody>
      <dsp:txXfrm>
        <a:off x="1857806" y="69971"/>
        <a:ext cx="6783153" cy="1399421"/>
      </dsp:txXfrm>
    </dsp:sp>
    <dsp:sp modelId="{BAD1EE7A-B374-3A41-BC23-57B1C3E36963}">
      <dsp:nvSpPr>
        <dsp:cNvPr id="0" name=""/>
        <dsp:cNvSpPr/>
      </dsp:nvSpPr>
      <dsp:spPr>
        <a:xfrm>
          <a:off x="1728192" y="1469392"/>
          <a:ext cx="6912768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F55A380-767B-2E49-9B48-3C11E40BAFBA}">
      <dsp:nvSpPr>
        <dsp:cNvPr id="0" name=""/>
        <dsp:cNvSpPr/>
      </dsp:nvSpPr>
      <dsp:spPr>
        <a:xfrm>
          <a:off x="1857806" y="1539363"/>
          <a:ext cx="6783153" cy="1399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Realizar  supuestos factibles sobre sus necesidades futuras de liquidez tanto  en  el  corto  como  en  el  largo  plazo  que  reflejen  la  complejidad  de  sus negocios, productos y de los mercados con los que opera. Verificar la validez  supuestos utilizados.</a:t>
          </a:r>
          <a:endParaRPr lang="es-PA" sz="1800" kern="1200" dirty="0"/>
        </a:p>
      </dsp:txBody>
      <dsp:txXfrm>
        <a:off x="1857806" y="1539363"/>
        <a:ext cx="6783153" cy="1399421"/>
      </dsp:txXfrm>
    </dsp:sp>
    <dsp:sp modelId="{757292DC-E7BE-E24E-9C33-50D18B22F9A6}">
      <dsp:nvSpPr>
        <dsp:cNvPr id="0" name=""/>
        <dsp:cNvSpPr/>
      </dsp:nvSpPr>
      <dsp:spPr>
        <a:xfrm>
          <a:off x="1728192" y="2938784"/>
          <a:ext cx="6912768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982460F-3ACC-5242-90A8-C8FDA24DA7A3}">
      <dsp:nvSpPr>
        <dsp:cNvPr id="0" name=""/>
        <dsp:cNvSpPr/>
      </dsp:nvSpPr>
      <dsp:spPr>
        <a:xfrm>
          <a:off x="1857806" y="3008755"/>
          <a:ext cx="6783153" cy="1399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kern="1200" dirty="0" smtClean="0"/>
            <a:t>Evaluar,  en  particular  para  los  principales proveedores  de  fondos,  la  probabilidad  de  renovación  del  fondeo  en  situaciones  normales  y  de  estrés. </a:t>
          </a:r>
          <a:endParaRPr lang="es-PA" sz="1800" kern="1200" dirty="0"/>
        </a:p>
      </dsp:txBody>
      <dsp:txXfrm>
        <a:off x="1857806" y="3008755"/>
        <a:ext cx="6783153" cy="1399421"/>
      </dsp:txXfrm>
    </dsp:sp>
    <dsp:sp modelId="{792DA74C-B500-F44D-AF13-BAE2606AE6BD}">
      <dsp:nvSpPr>
        <dsp:cNvPr id="0" name=""/>
        <dsp:cNvSpPr/>
      </dsp:nvSpPr>
      <dsp:spPr>
        <a:xfrm>
          <a:off x="1728192" y="4408176"/>
          <a:ext cx="6912768" cy="0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8AD24-C43A-A042-AEA5-53046E3A8009}">
      <dsp:nvSpPr>
        <dsp:cNvPr id="0" name=""/>
        <dsp:cNvSpPr/>
      </dsp:nvSpPr>
      <dsp:spPr>
        <a:xfrm>
          <a:off x="0" y="68952"/>
          <a:ext cx="8280920" cy="748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b="1" kern="1200" dirty="0" smtClean="0"/>
            <a:t>Las políticas y procedimientos deben ser aprobadas por la Junta Directiva y deben:</a:t>
          </a:r>
          <a:endParaRPr lang="es-PA" sz="1800" kern="1200" dirty="0"/>
        </a:p>
      </dsp:txBody>
      <dsp:txXfrm>
        <a:off x="0" y="68952"/>
        <a:ext cx="8280920" cy="748800"/>
      </dsp:txXfrm>
    </dsp:sp>
    <dsp:sp modelId="{579CD98D-F4B4-2B4E-B641-BC5A1201F42F}">
      <dsp:nvSpPr>
        <dsp:cNvPr id="0" name=""/>
        <dsp:cNvSpPr/>
      </dsp:nvSpPr>
      <dsp:spPr>
        <a:xfrm>
          <a:off x="0" y="817752"/>
          <a:ext cx="8280920" cy="35685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Definir e identificar el riesgo de liquidez.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Interacciones entre las exposiciones al riesgo de liquidez de fondeo y al riesgo de liquidez de mercado.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Valuación de los activos.</a:t>
          </a:r>
          <a:endParaRPr lang="es-PA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Interacciones con otros riesgos.</a:t>
          </a:r>
          <a:endParaRPr lang="es-PA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Proyección de flujos de fondos.</a:t>
          </a:r>
          <a:endParaRPr lang="es-PA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/>
            <a:t>Alertas tempranas.</a:t>
          </a:r>
          <a:endParaRPr lang="es-PA" sz="2600" kern="1200" dirty="0"/>
        </a:p>
      </dsp:txBody>
      <dsp:txXfrm>
        <a:off x="0" y="817752"/>
        <a:ext cx="8280920" cy="3568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BA8F4-A24E-4D8A-B26C-4D377F44696A}" type="datetimeFigureOut">
              <a:rPr lang="es-PA" smtClean="0"/>
              <a:t>03/26/2014</a:t>
            </a:fld>
            <a:endParaRPr lang="es-P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5F660-8172-4BBD-B9A5-617D6497717B}" type="slidenum">
              <a:rPr lang="es-PA" smtClean="0"/>
              <a:t>‹#›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89017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s-CO"/>
              <a:t>Haga clic para cambiar el estilo de título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CO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08711-301E-43B4-A4FB-68C20108DFF0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3448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BC073-3575-4EA8-8D5C-41CCF1667CAF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1361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6A1AB-B406-46DC-8F74-32C1F0E0E4E2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580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9CF97-1C17-4FFD-A6ED-22732D6CDCFA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1996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34350-4433-4E3A-8701-ACEE01FBB60C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529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DBD93-D727-4ADD-AA4D-D791433B6670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4688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BFC94-0726-4B46-A018-67DFD65EAB09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821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82A29-F460-4CF1-962D-8C6D00B50574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710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EAD2D-4C92-491B-B527-F864DF5536FB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489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F902-EE92-46AB-A3DE-0D324AADC241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003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5D912-77F8-4988-9F3F-DF41B69849EB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1491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Haga clic para cambiar el estilo de título	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O" smtClean="0"/>
              <a:t>Haga clic para modificar el estilo de texto del patrón</a:t>
            </a:r>
          </a:p>
          <a:p>
            <a:pPr lvl="1"/>
            <a:r>
              <a:rPr lang="es-CO" smtClean="0"/>
              <a:t>Segundo nivel</a:t>
            </a:r>
          </a:p>
          <a:p>
            <a:pPr lvl="2"/>
            <a:r>
              <a:rPr lang="es-CO" smtClean="0"/>
              <a:t>Tercer nivel</a:t>
            </a:r>
          </a:p>
          <a:p>
            <a:pPr lvl="3"/>
            <a:r>
              <a:rPr lang="es-CO" smtClean="0"/>
              <a:t>Cuarto nivel</a:t>
            </a:r>
          </a:p>
          <a:p>
            <a:pPr lvl="4"/>
            <a:r>
              <a:rPr lang="es-CO" smtClean="0"/>
              <a:t>Quinto nivel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1AF8F66-DBB6-4235-A044-910153D402DB}" type="slidenum">
              <a:rPr lang="es-CO"/>
              <a:pPr>
                <a:defRPr/>
              </a:pPr>
              <a:t>‹#›</a:t>
            </a:fld>
            <a:endParaRPr lang="es-CO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1294392163-auditoria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13184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7864" y="1604392"/>
            <a:ext cx="5688632" cy="18288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 smtClean="0">
                <a:solidFill>
                  <a:srgbClr val="FFFF00"/>
                </a:solidFill>
              </a:rPr>
              <a:t>Auditoría de la Gestión Integral de Riesgo </a:t>
            </a:r>
            <a:br>
              <a:rPr lang="es-CO" sz="2800" b="1" dirty="0" smtClean="0">
                <a:solidFill>
                  <a:srgbClr val="FFFF00"/>
                </a:solidFill>
              </a:rPr>
            </a:br>
            <a:r>
              <a:rPr lang="es-CO" sz="2800" b="1" dirty="0" smtClean="0">
                <a:solidFill>
                  <a:srgbClr val="FFFF00"/>
                </a:solidFill>
              </a:rPr>
              <a:t>en Instituciones Bancarias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5856" y="3692624"/>
            <a:ext cx="5630863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CO" sz="2000" b="1" dirty="0"/>
              <a:t> </a:t>
            </a:r>
            <a:r>
              <a:rPr lang="es-CO" sz="2000" b="1" dirty="0" smtClean="0"/>
              <a:t>Presentado por: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CO" sz="2000" b="1" dirty="0" smtClean="0"/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CO" sz="2000" b="1" dirty="0"/>
              <a:t> </a:t>
            </a:r>
            <a:r>
              <a:rPr lang="es-CO" sz="2000" b="1" dirty="0" smtClean="0"/>
              <a:t>Gustavo Díaz, CPA, MBA, CIA, CFSA, CCSA</a:t>
            </a:r>
          </a:p>
          <a:p>
            <a:pPr eaLnBrk="1" hangingPunct="1">
              <a:lnSpc>
                <a:spcPct val="80000"/>
              </a:lnSpc>
              <a:defRPr/>
            </a:pPr>
            <a:endParaRPr lang="es-CO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CO" sz="2000" b="1" dirty="0" smtClean="0"/>
              <a:t>Miembro Comité CLAIN-FELABAN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CO" sz="2400" b="1" dirty="0" smtClean="0"/>
              <a:t>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99814435"/>
              </p:ext>
            </p:extLst>
          </p:nvPr>
        </p:nvGraphicFramePr>
        <p:xfrm>
          <a:off x="323528" y="1844824"/>
          <a:ext cx="8640960" cy="4582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10</a:t>
            </a:fld>
            <a:endParaRPr lang="es-CO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1268760"/>
            <a:ext cx="2227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Riesgo de </a:t>
            </a:r>
            <a:r>
              <a:rPr lang="es-PA" b="1" dirty="0" smtClean="0"/>
              <a:t>Crédito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178353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72521F-FFC2-7845-9539-D887B85DC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B72521F-FFC2-7845-9539-D887B85DCB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6FD2E5-FA56-F249-9441-9D5E6DA17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AE6FD2E5-FA56-F249-9441-9D5E6DA17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52FBCE-477D-914B-9B4F-CACD6E3D4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6952FBCE-477D-914B-9B4F-CACD6E3D4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FD14DD-C56B-B84B-8931-6C6894A83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7FFD14DD-C56B-B84B-8931-6C6894A83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9C70AE-C9BE-BE4D-84B1-1CE37CC4C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AA9C70AE-C9BE-BE4D-84B1-1CE37CC4CB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0ABC67-F13C-D641-B7AF-524D207EB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A60ABC67-F13C-D641-B7AF-524D207EB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09C48D-E211-3D4A-BD6F-973C5F0A0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5209C48D-E211-3D4A-BD6F-973C5F0A0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2135DF-822E-0346-9F97-453C660C3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692135DF-822E-0346-9F97-453C660C3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D2BA9-D7C1-9042-86B3-E9048C594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CDCD2BA9-D7C1-9042-86B3-E9048C594E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DBD122-9E77-4B4C-A189-4E8FD2893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79DBD122-9E77-4B4C-A189-4E8FD2893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185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59813558"/>
              </p:ext>
            </p:extLst>
          </p:nvPr>
        </p:nvGraphicFramePr>
        <p:xfrm>
          <a:off x="611560" y="1700808"/>
          <a:ext cx="8136904" cy="464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11</a:t>
            </a:fld>
            <a:endParaRPr lang="es-CO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1196752"/>
            <a:ext cx="2227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Riesgo de </a:t>
            </a:r>
            <a:r>
              <a:rPr lang="es-PA" b="1" dirty="0" smtClean="0"/>
              <a:t>Crédito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310384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B8F039-F7D6-0C4F-AA30-C520E378F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DCB8F039-F7D6-0C4F-AA30-C520E378F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DCB8F039-F7D6-0C4F-AA30-C520E378F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C61D5D-42B5-5648-A79F-49ABAD35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CEC61D5D-42B5-5648-A79F-49ABAD35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CEC61D5D-42B5-5648-A79F-49ABAD352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11878" y="0"/>
            <a:ext cx="9155877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908720"/>
            <a:ext cx="813690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1900" b="1" dirty="0" smtClean="0"/>
              <a:t>Riesgo de Liquidez</a:t>
            </a:r>
          </a:p>
          <a:p>
            <a:pPr algn="ctr"/>
            <a:endParaRPr lang="es-PA" sz="1900" b="1" dirty="0"/>
          </a:p>
          <a:p>
            <a:pPr algn="just"/>
            <a:r>
              <a:rPr lang="es-PA" sz="1900" b="1" dirty="0" smtClean="0"/>
              <a:t>La estrategia debe permitir:</a:t>
            </a:r>
            <a:endParaRPr lang="es-PA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12</a:t>
            </a:fld>
            <a:endParaRPr lang="es-C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74679010"/>
              </p:ext>
            </p:extLst>
          </p:nvPr>
        </p:nvGraphicFramePr>
        <p:xfrm>
          <a:off x="144830" y="1700808"/>
          <a:ext cx="8712968" cy="4390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4890" y="5920244"/>
            <a:ext cx="76328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PA" sz="1900" b="1" dirty="0" smtClean="0"/>
              <a:t>Estructura de Riesgo de Liquidez.</a:t>
            </a:r>
          </a:p>
          <a:p>
            <a:pPr marL="285750" indent="-285750">
              <a:buFont typeface="Arial" pitchFamily="34" charset="0"/>
              <a:buChar char="•"/>
            </a:pP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35770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51ECAE-BA7D-4454-BDBF-1A8D00EC7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186770-DCD8-40E0-8EE4-57FF9D0CC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29761D-BF8A-4269-B72F-331701FC9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FC6520-3529-4669-B8D7-2334BC86D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B034AC-7424-4CE0-BCE6-1BB9988F1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D891B1-9A14-492C-A1F3-6CE4B0E3D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C4096D-7D5F-4F07-95B1-154D08947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92E9E5-CBB9-4EF6-8027-27E723695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E814CF-0BF9-45CA-AE4A-546EE5610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A22076-E86B-4ECB-96FE-719A7AC4B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28AA5A-9146-4E09-9560-4ACEAC9B3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17297505"/>
              </p:ext>
            </p:extLst>
          </p:nvPr>
        </p:nvGraphicFramePr>
        <p:xfrm>
          <a:off x="395536" y="1772816"/>
          <a:ext cx="8640960" cy="447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13</a:t>
            </a:fld>
            <a:endParaRPr lang="es-CO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1196752"/>
            <a:ext cx="235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Riesgo de </a:t>
            </a:r>
            <a:r>
              <a:rPr lang="es-PA" b="1" dirty="0" smtClean="0"/>
              <a:t>Liquidez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105256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81E545-F403-524D-A32A-AF43126B0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B681E545-F403-524D-A32A-AF43126B0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B681E545-F403-524D-A32A-AF43126B0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29A9D6-B9C0-A145-AD82-631DBEA91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3F29A9D6-B9C0-A145-AD82-631DBEA91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3F29A9D6-B9C0-A145-AD82-631DBEA91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D1EE7A-B374-3A41-BC23-57B1C3E36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BAD1EE7A-B374-3A41-BC23-57B1C3E36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BAD1EE7A-B374-3A41-BC23-57B1C3E36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B24138-20D8-DC4B-9DB9-72937864F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83B24138-20D8-DC4B-9DB9-72937864F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83B24138-20D8-DC4B-9DB9-72937864F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7292DC-E7BE-E24E-9C33-50D18B22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757292DC-E7BE-E24E-9C33-50D18B22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757292DC-E7BE-E24E-9C33-50D18B22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55A380-767B-2E49-9B48-3C11E40BA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EF55A380-767B-2E49-9B48-3C11E40BA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EF55A380-767B-2E49-9B48-3C11E40BA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2DA74C-B500-F44D-AF13-BAE2606AE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792DA74C-B500-F44D-AF13-BAE2606AE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792DA74C-B500-F44D-AF13-BAE2606AE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82460F-3ACC-5242-90A8-C8FDA24D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graphicEl>
                                              <a:dgm id="{6982460F-3ACC-5242-90A8-C8FDA24D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6982460F-3ACC-5242-90A8-C8FDA24D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54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63222532"/>
              </p:ext>
            </p:extLst>
          </p:nvPr>
        </p:nvGraphicFramePr>
        <p:xfrm>
          <a:off x="467544" y="1638092"/>
          <a:ext cx="8280920" cy="4455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14</a:t>
            </a:fld>
            <a:endParaRPr lang="es-CO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1196752"/>
            <a:ext cx="235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Riesgo de </a:t>
            </a:r>
            <a:r>
              <a:rPr lang="es-PA" b="1" dirty="0" smtClean="0"/>
              <a:t>Liquidez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71398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F8AD24-C43A-A042-AEA5-53046E3A8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7F8AD24-C43A-A042-AEA5-53046E3A8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7F8AD24-C43A-A042-AEA5-53046E3A8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9CD98D-F4B4-2B4E-B641-BC5A1201F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579CD98D-F4B4-2B4E-B641-BC5A1201F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579CD98D-F4B4-2B4E-B641-BC5A1201F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98" y="0"/>
            <a:ext cx="9130801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196752"/>
            <a:ext cx="799288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1900" b="1" dirty="0" smtClean="0"/>
              <a:t>Riesgo de Mercado</a:t>
            </a:r>
          </a:p>
          <a:p>
            <a:pPr algn="ctr"/>
            <a:endParaRPr lang="es-PA" sz="1900" b="1" dirty="0"/>
          </a:p>
          <a:p>
            <a:pPr algn="just"/>
            <a:r>
              <a:rPr lang="es-PA" sz="1900" b="1" dirty="0" smtClean="0"/>
              <a:t>La estrategia debe permitir:</a:t>
            </a:r>
            <a:endParaRPr lang="es-PA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15</a:t>
            </a:fld>
            <a:endParaRPr lang="es-C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61587327"/>
              </p:ext>
            </p:extLst>
          </p:nvPr>
        </p:nvGraphicFramePr>
        <p:xfrm>
          <a:off x="323528" y="1885280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5507" y="5704220"/>
            <a:ext cx="76328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PA" sz="1900" b="1" dirty="0" smtClean="0"/>
              <a:t>Estructura de Riesgo de Mercado.</a:t>
            </a:r>
          </a:p>
          <a:p>
            <a:pPr marL="285750" indent="-285750">
              <a:buFont typeface="Arial" pitchFamily="34" charset="0"/>
              <a:buChar char="•"/>
            </a:pP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10588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846400-F19B-4A13-90ED-204865F4C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C846400-F19B-4A13-90ED-204865F4C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C846400-F19B-4A13-90ED-204865F4C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62EF36-1759-4FB8-BE86-5DFE39A1B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0E62EF36-1759-4FB8-BE86-5DFE39A1B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0E62EF36-1759-4FB8-BE86-5DFE39A1B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FFCFD4-3E56-4A1F-AB6B-C17333A14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62FFCFD4-3E56-4A1F-AB6B-C17333A14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62FFCFD4-3E56-4A1F-AB6B-C17333A14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8170C5-AB21-4828-983F-ADB34FF0D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D18170C5-AB21-4828-983F-ADB34FF0D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D18170C5-AB21-4828-983F-ADB34FF0D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401298-CC57-4D32-8B6C-61033E22D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38401298-CC57-4D32-8B6C-61033E22D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8401298-CC57-4D32-8B6C-61033E22D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22A8C2-8EF0-4570-8A0A-EA3E9A7A5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FE22A8C2-8EF0-4570-8A0A-EA3E9A7A5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FE22A8C2-8EF0-4570-8A0A-EA3E9A7A5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B679E8-5562-4AEF-B3FE-098942FBC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DEB679E8-5562-4AEF-B3FE-098942FBC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DEB679E8-5562-4AEF-B3FE-098942FBC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21960652"/>
              </p:ext>
            </p:extLst>
          </p:nvPr>
        </p:nvGraphicFramePr>
        <p:xfrm>
          <a:off x="683568" y="2276872"/>
          <a:ext cx="7920880" cy="3016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16</a:t>
            </a:fld>
            <a:endParaRPr lang="es-CO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1556792"/>
            <a:ext cx="2374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Riesgo de </a:t>
            </a:r>
            <a:r>
              <a:rPr lang="es-PA" b="1" dirty="0" smtClean="0"/>
              <a:t>Mercado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90896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281E94-99DF-534B-8AC7-D5595E84B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47281E94-99DF-534B-8AC7-D5595E84B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graphicEl>
                                              <a:dgm id="{47281E94-99DF-534B-8AC7-D5595E84BA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EB9A8C-7DDC-8C42-9AEF-EF8FEA1E0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A4EB9A8C-7DDC-8C42-9AEF-EF8FEA1E0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4EB9A8C-7DDC-8C42-9AEF-EF8FEA1E0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3ED684-15F9-254D-9B78-34CC15155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133ED684-15F9-254D-9B78-34CC15155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133ED684-15F9-254D-9B78-34CC15155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013E63-7793-1145-9E15-1BC2DD1F9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8B013E63-7793-1145-9E15-1BC2DD1F9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8B013E63-7793-1145-9E15-1BC2DD1F9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88E58D-AE2D-1346-B12C-F7D1384EC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3888E58D-AE2D-1346-B12C-F7D1384EC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3888E58D-AE2D-1346-B12C-F7D1384EC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7782A9-1059-3D49-872C-9F52BF610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CF7782A9-1059-3D49-872C-9F52BF610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CF7782A9-1059-3D49-872C-9F52BF610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346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33337454"/>
              </p:ext>
            </p:extLst>
          </p:nvPr>
        </p:nvGraphicFramePr>
        <p:xfrm>
          <a:off x="611560" y="1556792"/>
          <a:ext cx="79208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17</a:t>
            </a:fld>
            <a:endParaRPr lang="es-CO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1196752"/>
            <a:ext cx="2374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Riesgo de </a:t>
            </a:r>
            <a:r>
              <a:rPr lang="es-PA" b="1" dirty="0" smtClean="0"/>
              <a:t>Mercado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427285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5E997D-F5F3-5345-9694-33D7ABE23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45E997D-F5F3-5345-9694-33D7ABE23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graphicEl>
                                              <a:dgm id="{345E997D-F5F3-5345-9694-33D7ABE232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CBF34E-F25C-3B4C-AC8E-3E45033A61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75CBF34E-F25C-3B4C-AC8E-3E45033A61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75CBF34E-F25C-3B4C-AC8E-3E45033A61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82" y="0"/>
            <a:ext cx="916739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1247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b="1" dirty="0" smtClean="0"/>
              <a:t>Riesgo Operativo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18</a:t>
            </a:fld>
            <a:endParaRPr lang="es-C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6903882"/>
              </p:ext>
            </p:extLst>
          </p:nvPr>
        </p:nvGraphicFramePr>
        <p:xfrm>
          <a:off x="228216" y="2229892"/>
          <a:ext cx="8748972" cy="2959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1700808"/>
            <a:ext cx="241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La estrategia debe</a:t>
            </a:r>
            <a:r>
              <a:rPr lang="es-PA" b="1" dirty="0" smtClean="0"/>
              <a:t>:</a:t>
            </a:r>
            <a:endParaRPr lang="es-P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1527" y="4941168"/>
            <a:ext cx="76328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PA" sz="1900" b="1" dirty="0" smtClean="0"/>
              <a:t>Estructura de Riesgo de Operativo.</a:t>
            </a:r>
          </a:p>
          <a:p>
            <a:pPr marL="285750" indent="-285750">
              <a:buFont typeface="Arial" pitchFamily="34" charset="0"/>
              <a:buChar char="•"/>
            </a:pP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80763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F84749-1AB1-4B9D-9492-3D95FD163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0F84749-1AB1-4B9D-9492-3D95FD163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0F84749-1AB1-4B9D-9492-3D95FD163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B05969-DF6E-4509-B0D0-8D3211956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98B05969-DF6E-4509-B0D0-8D3211956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98B05969-DF6E-4509-B0D0-8D3211956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4E105F-DA9E-44CB-A471-96038BD38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294E105F-DA9E-44CB-A471-96038BD38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294E105F-DA9E-44CB-A471-96038BD38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9A6FDF-34A7-4713-A510-2B9986C31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739A6FDF-34A7-4713-A510-2B9986C31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739A6FDF-34A7-4713-A510-2B9986C31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6D7500-D16F-4985-B1FA-DB35E96C6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86D7500-D16F-4985-B1FA-DB35E96C6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86D7500-D16F-4985-B1FA-DB35E96C6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82" y="0"/>
            <a:ext cx="916739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1247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b="1" dirty="0" smtClean="0"/>
              <a:t>Riesgo Operativo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19</a:t>
            </a:fld>
            <a:endParaRPr lang="es-CO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00365828"/>
              </p:ext>
            </p:extLst>
          </p:nvPr>
        </p:nvGraphicFramePr>
        <p:xfrm>
          <a:off x="323528" y="1908200"/>
          <a:ext cx="8640960" cy="4473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755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24F62F-A5D7-1242-844E-CBEF85B52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524F62F-A5D7-1242-844E-CBEF85B52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524F62F-A5D7-1242-844E-CBEF85B52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5F6EBA-0084-C94A-AC61-5958D630B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915F6EBA-0084-C94A-AC61-5958D630B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915F6EBA-0084-C94A-AC61-5958D630B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056A8A-0404-CE47-857E-291449CDB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76056A8A-0404-CE47-857E-291449CDB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76056A8A-0404-CE47-857E-291449CDB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D9C83E-A7FE-6D45-A283-3FD3BCD5D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49D9C83E-A7FE-6D45-A283-3FD3BCD5D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49D9C83E-A7FE-6D45-A283-3FD3BCD5D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C52923-7026-7243-A089-BA56D90FC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9BC52923-7026-7243-A089-BA56D90FC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9BC52923-7026-7243-A089-BA56D90FC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2F7965-431C-AC4D-950B-B9A4F492C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E62F7965-431C-AC4D-950B-B9A4F492C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E62F7965-431C-AC4D-950B-B9A4F492C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193110"/>
            <a:ext cx="2133600" cy="476250"/>
          </a:xfrm>
        </p:spPr>
        <p:txBody>
          <a:bodyPr/>
          <a:lstStyle/>
          <a:p>
            <a:pPr>
              <a:defRPr/>
            </a:pPr>
            <a:fld id="{1C89CF97-1C17-4FFD-A6ED-22732D6CDCFA}" type="slidenum">
              <a:rPr lang="es-CO" sz="1200" smtClean="0"/>
              <a:pPr>
                <a:defRPr/>
              </a:pPr>
              <a:t>2</a:t>
            </a:fld>
            <a:endParaRPr lang="es-CO" sz="1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58994908"/>
              </p:ext>
            </p:extLst>
          </p:nvPr>
        </p:nvGraphicFramePr>
        <p:xfrm>
          <a:off x="323528" y="1216645"/>
          <a:ext cx="8496944" cy="507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7704" y="208533"/>
            <a:ext cx="5688632" cy="6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CO" sz="2800" b="1" dirty="0" smtClean="0">
                <a:solidFill>
                  <a:srgbClr val="FFFF00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6102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043C5-5550-D744-A279-C37ED6244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40388B-DF98-AD49-93FC-F8B45AF12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B86B24-29CB-6940-B73D-CD005646F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CEE9A0-F507-3A49-AE22-666BDFDCA3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3BA26C-5405-EB48-8B76-6B3B997D8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F72C52-1874-EC46-AB9B-A08EED5E9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F5F675-1B9F-4788-B5A1-50B9BD734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185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4521872"/>
              </p:ext>
            </p:extLst>
          </p:nvPr>
        </p:nvGraphicFramePr>
        <p:xfrm>
          <a:off x="251520" y="1484784"/>
          <a:ext cx="8712968" cy="490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20</a:t>
            </a:fld>
            <a:endParaRPr lang="es-CO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1052736"/>
            <a:ext cx="217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Riesgo </a:t>
            </a:r>
            <a:r>
              <a:rPr lang="es-PA" b="1" dirty="0" smtClean="0"/>
              <a:t>Operativo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8409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22DA85-D859-DF4A-9F1A-FA9BFF3A8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122DA85-D859-DF4A-9F1A-FA9BFF3A8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graphicEl>
                                              <a:dgm id="{8122DA85-D859-DF4A-9F1A-FA9BFF3A8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E39A59-D5A8-C346-A690-345C7C6C8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8EE39A59-D5A8-C346-A690-345C7C6C8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EE39A59-D5A8-C346-A690-345C7C6C87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970DEA-487B-0A42-91AE-DC672B807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BF970DEA-487B-0A42-91AE-DC672B807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BF970DEA-487B-0A42-91AE-DC672B807E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8D5812-6021-4441-8A49-7D91622FE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EC8D5812-6021-4441-8A49-7D91622FE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EC8D5812-6021-4441-8A49-7D91622FE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9929C9-F931-EC42-8011-C86C1B408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BE9929C9-F931-EC42-8011-C86C1B408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BE9929C9-F931-EC42-8011-C86C1B408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A0A179-A4AD-6040-B639-37231BD8C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48A0A179-A4AD-6040-B639-37231BD8C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48A0A179-A4AD-6040-B639-37231BD8C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C63EC5-B07F-8B4B-B1E5-E4B1F4EF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30C63EC5-B07F-8B4B-B1E5-E4B1F4EF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30C63EC5-B07F-8B4B-B1E5-E4B1F4EF7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787F23-B149-234C-9E98-52A0DA45A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A0787F23-B149-234C-9E98-52A0DA45A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A0787F23-B149-234C-9E98-52A0DA45A3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AD47D5-F5B2-924F-9BC2-5761F27AD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0BAD47D5-F5B2-924F-9BC2-5761F27AD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">
                                            <p:graphicEl>
                                              <a:dgm id="{0BAD47D5-F5B2-924F-9BC2-5761F27AD9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CE3666-C2A2-E84D-BC9F-75DCAA58C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dgm id="{2ECE3666-C2A2-E84D-BC9F-75DCAA58C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2ECE3666-C2A2-E84D-BC9F-75DCAA58C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74553231"/>
              </p:ext>
            </p:extLst>
          </p:nvPr>
        </p:nvGraphicFramePr>
        <p:xfrm>
          <a:off x="251520" y="1628800"/>
          <a:ext cx="8640960" cy="447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21</a:t>
            </a:fld>
            <a:endParaRPr lang="es-CO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1124744"/>
            <a:ext cx="217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Riesgo </a:t>
            </a:r>
            <a:r>
              <a:rPr lang="es-PA" b="1" dirty="0" smtClean="0"/>
              <a:t>Operativo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61487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3F632C-4013-EE4C-880C-18618B25E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C13F632C-4013-EE4C-880C-18618B25E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C13F632C-4013-EE4C-880C-18618B25E5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3B4EBD-175D-964F-9D71-0C796F79F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153B4EBD-175D-964F-9D71-0C796F79F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153B4EBD-175D-964F-9D71-0C796F79F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82791617"/>
              </p:ext>
            </p:extLst>
          </p:nvPr>
        </p:nvGraphicFramePr>
        <p:xfrm>
          <a:off x="395536" y="2132856"/>
          <a:ext cx="8424936" cy="317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22</a:t>
            </a:fld>
            <a:endParaRPr lang="es-CO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1340768"/>
            <a:ext cx="3002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Riesgo de </a:t>
            </a:r>
            <a:r>
              <a:rPr lang="es-PA" b="1" dirty="0" smtClean="0"/>
              <a:t>Cumplimiento</a:t>
            </a:r>
            <a:endParaRPr lang="es-P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83280" y="1916832"/>
            <a:ext cx="241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La estrategia debe: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5171128"/>
            <a:ext cx="76328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PA" sz="1900" b="1" dirty="0" smtClean="0"/>
              <a:t>Estructura de Riesgo de Cumplimiento. </a:t>
            </a:r>
          </a:p>
          <a:p>
            <a:pPr marL="285750" indent="-285750">
              <a:buFont typeface="Arial" pitchFamily="34" charset="0"/>
              <a:buChar char="•"/>
            </a:pP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09254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540BFE-9BA3-7649-82CA-534F8C4A2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6C540BFE-9BA3-7649-82CA-534F8C4A2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6C540BFE-9BA3-7649-82CA-534F8C4A2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0DBC5F-AFE5-0F47-988B-B306C324F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graphicEl>
                                              <a:dgm id="{610DBC5F-AFE5-0F47-988B-B306C324F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610DBC5F-AFE5-0F47-988B-B306C324F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8CDDB3-7F15-4B42-A0E9-84C33FE39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758CDDB3-7F15-4B42-A0E9-84C33FE39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graphicEl>
                                              <a:dgm id="{758CDDB3-7F15-4B42-A0E9-84C33FE39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F6CA67-19CD-FE4D-8F13-59FCCD965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A7F6CA67-19CD-FE4D-8F13-59FCCD965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A7F6CA67-19CD-FE4D-8F13-59FCCD965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F7765A-9342-5448-A3C7-B950390FB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8BF7765A-9342-5448-A3C7-B950390FB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8BF7765A-9342-5448-A3C7-B950390FB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D6D939-4A32-BF4E-8B52-CE13D9E30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0BD6D939-4A32-BF4E-8B52-CE13D9E30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0BD6D939-4A32-BF4E-8B52-CE13D9E30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6C4E69-E121-4847-80BF-DAF3FDEE9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graphicEl>
                                              <a:dgm id="{BC6C4E69-E121-4847-80BF-DAF3FDEE9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graphicEl>
                                              <a:dgm id="{BC6C4E69-E121-4847-80BF-DAF3FDEE9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62675362"/>
              </p:ext>
            </p:extLst>
          </p:nvPr>
        </p:nvGraphicFramePr>
        <p:xfrm>
          <a:off x="467544" y="1997591"/>
          <a:ext cx="8352928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23</a:t>
            </a:fld>
            <a:endParaRPr lang="es-CO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1268760"/>
            <a:ext cx="3002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Riesgo de </a:t>
            </a:r>
            <a:r>
              <a:rPr lang="es-PA" b="1" dirty="0" smtClean="0"/>
              <a:t>Cumplimiento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91827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7A2FBD-CEEE-C64D-8B92-E37EA2B8F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97A2FBD-CEEE-C64D-8B92-E37EA2B8F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32FBD1-7ED4-844A-8522-800EFB752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7F32FBD1-7ED4-844A-8522-800EFB752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7A7900-1216-5741-AFD8-4EFB3AB6C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887A7900-1216-5741-AFD8-4EFB3AB6C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E5A084-840F-AC4E-9EB1-A7B90D0A5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26E5A084-840F-AC4E-9EB1-A7B90D0A5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9F8552-FDFA-0E4D-973E-CF4DFC5FCB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B19F8552-FDFA-0E4D-973E-CF4DFC5FCB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C04F62-6809-3A4C-A593-FF41A57A6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18C04F62-6809-3A4C-A593-FF41A57A6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B9B12D-7C81-454B-BCB7-A3E739CA4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BFB9B12D-7C81-454B-BCB7-A3E739CA4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743F28-1735-E946-A259-9832BF81A8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9C743F28-1735-E946-A259-9832BF81A8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32336" y="0"/>
            <a:ext cx="9176336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35928918"/>
              </p:ext>
            </p:extLst>
          </p:nvPr>
        </p:nvGraphicFramePr>
        <p:xfrm>
          <a:off x="455785" y="1700808"/>
          <a:ext cx="8352928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24</a:t>
            </a:fld>
            <a:endParaRPr lang="es-CO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1196752"/>
            <a:ext cx="3002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b="1" dirty="0"/>
              <a:t>Riesgo de </a:t>
            </a:r>
            <a:r>
              <a:rPr lang="es-PA" b="1" dirty="0" smtClean="0"/>
              <a:t>Cumplimiento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91827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WordArt 5" descr="Bolsa de papel"/>
          <p:cNvSpPr>
            <a:spLocks noChangeArrowheads="1" noChangeShapeType="1" noTextEdit="1"/>
          </p:cNvSpPr>
          <p:nvPr/>
        </p:nvSpPr>
        <p:spPr bwMode="auto">
          <a:xfrm>
            <a:off x="3131840" y="1916832"/>
            <a:ext cx="4896544" cy="57606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fromWordArt="1"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en-US" sz="120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50" endPos="85000" dist="29997" dir="5400000" sy="-100000" algn="bl" rotWithShape="0"/>
                </a:effectLst>
                <a:latin typeface="+mj-lt"/>
              </a:rPr>
              <a:t>GRACIAS!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25</a:t>
            </a:fld>
            <a:endParaRPr lang="es-CO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36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b="1" dirty="0" smtClean="0">
                <a:solidFill>
                  <a:schemeClr val="tx1"/>
                </a:solidFill>
              </a:rPr>
              <a:t>CONCLUSIONES</a:t>
            </a:r>
            <a:endParaRPr lang="es-CO" sz="3600" b="1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256584"/>
          </a:xfrm>
        </p:spPr>
        <p:txBody>
          <a:bodyPr/>
          <a:lstStyle/>
          <a:p>
            <a:pPr algn="just"/>
            <a:r>
              <a:rPr lang="es-PA" sz="2200" dirty="0" smtClean="0"/>
              <a:t>La auditoría debe considerar el marco regulatorio existente y abarcar los principales riesgos que se gestionan. </a:t>
            </a:r>
          </a:p>
          <a:p>
            <a:pPr algn="just"/>
            <a:endParaRPr lang="es-PA" sz="2200" dirty="0" smtClean="0"/>
          </a:p>
          <a:p>
            <a:pPr algn="just"/>
            <a:r>
              <a:rPr lang="es-PA" sz="2200" dirty="0" smtClean="0"/>
              <a:t>Esta auditoría debe hacerse al menos cada año.</a:t>
            </a:r>
          </a:p>
          <a:p>
            <a:pPr algn="just"/>
            <a:endParaRPr lang="es-PA" sz="2200" dirty="0" smtClean="0"/>
          </a:p>
          <a:p>
            <a:pPr algn="just"/>
            <a:r>
              <a:rPr lang="es-PA" sz="2200" dirty="0" smtClean="0"/>
              <a:t>El equipo de trabajo de auditoría debe estar calificado para realizarla. </a:t>
            </a:r>
          </a:p>
          <a:p>
            <a:pPr algn="just"/>
            <a:endParaRPr lang="es-PA" sz="2200" dirty="0" smtClean="0"/>
          </a:p>
          <a:p>
            <a:pPr algn="just"/>
            <a:r>
              <a:rPr lang="es-PA" sz="2200" dirty="0" smtClean="0"/>
              <a:t>Los resultados de esta auditoría se deben considerar en el plan de trabajo.</a:t>
            </a:r>
          </a:p>
          <a:p>
            <a:pPr algn="just"/>
            <a:endParaRPr lang="es-PA" sz="2200" dirty="0" smtClean="0"/>
          </a:p>
          <a:p>
            <a:pPr algn="just"/>
            <a:r>
              <a:rPr lang="es-PA" sz="2200" dirty="0" smtClean="0"/>
              <a:t>Los resultados deben ser informados al Comité de Auditoría.</a:t>
            </a:r>
          </a:p>
          <a:p>
            <a:pPr algn="just"/>
            <a:endParaRPr lang="es-PA" sz="2000" dirty="0" smtClean="0"/>
          </a:p>
          <a:p>
            <a:endParaRPr lang="es-P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10" grpId="0"/>
      <p:bldP spid="10" grpId="1"/>
      <p:bldP spid="5" grpId="0" uiExpand="1" build="p"/>
      <p:bldP spid="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323528" y="1157836"/>
            <a:ext cx="8568952" cy="52955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A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78218" cy="1124744"/>
          </a:xfrm>
        </p:spPr>
        <p:txBody>
          <a:bodyPr/>
          <a:lstStyle/>
          <a:p>
            <a:pPr eaLnBrk="1" hangingPunct="1">
              <a:defRPr/>
            </a:pPr>
            <a:r>
              <a:rPr lang="es-CO" sz="2000" b="1" dirty="0" smtClean="0">
                <a:solidFill>
                  <a:srgbClr val="FFFF00"/>
                </a:solidFill>
              </a:rPr>
              <a:t>Modelo de las Tres líneas de Defensa</a:t>
            </a:r>
            <a:br>
              <a:rPr lang="es-CO" sz="2000" b="1" dirty="0" smtClean="0">
                <a:solidFill>
                  <a:srgbClr val="FFFF00"/>
                </a:solidFill>
              </a:rPr>
            </a:br>
            <a:r>
              <a:rPr lang="es-CO" sz="2000" b="1" dirty="0" smtClean="0">
                <a:solidFill>
                  <a:srgbClr val="FFFF00"/>
                </a:solidFill>
              </a:rPr>
              <a:t>para una Efectiva </a:t>
            </a:r>
            <a:r>
              <a:rPr lang="es-CO" sz="2000" b="1" dirty="0">
                <a:solidFill>
                  <a:srgbClr val="FFFF00"/>
                </a:solidFill>
              </a:rPr>
              <a:t>A</a:t>
            </a:r>
            <a:r>
              <a:rPr lang="es-CO" sz="2000" b="1" dirty="0" smtClean="0">
                <a:solidFill>
                  <a:srgbClr val="FFFF00"/>
                </a:solidFill>
              </a:rPr>
              <a:t>dministración de Riesgos y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z="1200" smtClean="0"/>
              <a:pPr>
                <a:defRPr/>
              </a:pPr>
              <a:t>3</a:t>
            </a:fld>
            <a:endParaRPr lang="es-CO" sz="1200" dirty="0"/>
          </a:p>
        </p:txBody>
      </p:sp>
      <p:sp>
        <p:nvSpPr>
          <p:cNvPr id="22" name="Rectangle 21"/>
          <p:cNvSpPr/>
          <p:nvPr/>
        </p:nvSpPr>
        <p:spPr>
          <a:xfrm>
            <a:off x="7178851" y="3213365"/>
            <a:ext cx="513348" cy="295232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A" sz="1200" b="1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64632" y="4551027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1200" b="1" dirty="0" smtClean="0">
                <a:solidFill>
                  <a:srgbClr val="333300"/>
                </a:solidFill>
              </a:rPr>
              <a:t>Auditoría Externa</a:t>
            </a:r>
            <a:endParaRPr lang="es-PA" sz="1200" b="1" dirty="0">
              <a:solidFill>
                <a:srgbClr val="3333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903577" y="3243390"/>
            <a:ext cx="508702" cy="295232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A" sz="1200" b="1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6681764" y="4557411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1200" b="1" dirty="0" smtClean="0">
                <a:solidFill>
                  <a:srgbClr val="333300"/>
                </a:solidFill>
              </a:rPr>
              <a:t>Regulador</a:t>
            </a:r>
            <a:endParaRPr lang="es-PA" sz="1200" b="1" dirty="0">
              <a:solidFill>
                <a:srgbClr val="3333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04048" y="3179993"/>
            <a:ext cx="2016224" cy="2952328"/>
          </a:xfrm>
          <a:prstGeom prst="roundRect">
            <a:avLst/>
          </a:prstGeom>
          <a:solidFill>
            <a:srgbClr val="FF66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200" b="1" dirty="0" smtClean="0"/>
              <a:t>Auditoría </a:t>
            </a:r>
          </a:p>
          <a:p>
            <a:pPr algn="ctr"/>
            <a:r>
              <a:rPr lang="es-PA" sz="1200" b="1" dirty="0" smtClean="0"/>
              <a:t>Interna</a:t>
            </a:r>
            <a:endParaRPr lang="es-PA" sz="12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2771800" y="3180692"/>
            <a:ext cx="2016224" cy="301502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A" sz="12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67544" y="3216554"/>
            <a:ext cx="2016224" cy="297916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A" sz="12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627784" y="3432021"/>
            <a:ext cx="0" cy="2736862"/>
          </a:xfrm>
          <a:prstGeom prst="line">
            <a:avLst/>
          </a:prstGeom>
          <a:ln w="25400">
            <a:solidFill>
              <a:schemeClr val="accent4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921727" y="3321096"/>
            <a:ext cx="0" cy="2736862"/>
          </a:xfrm>
          <a:prstGeom prst="line">
            <a:avLst/>
          </a:prstGeom>
          <a:ln w="25400">
            <a:solidFill>
              <a:schemeClr val="accent4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39552" y="3356992"/>
            <a:ext cx="1872208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100" b="1" dirty="0" smtClean="0">
                <a:solidFill>
                  <a:schemeClr val="bg1"/>
                </a:solidFill>
              </a:rPr>
              <a:t>1ª LÍNEA DE DEFENSA</a:t>
            </a:r>
            <a:endParaRPr lang="es-PA" sz="1100" b="1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843808" y="3284984"/>
            <a:ext cx="1872208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100" b="1" dirty="0" smtClean="0">
                <a:solidFill>
                  <a:schemeClr val="bg1"/>
                </a:solidFill>
              </a:rPr>
              <a:t>2ª </a:t>
            </a:r>
            <a:r>
              <a:rPr lang="es-PA" sz="1100" b="1" dirty="0">
                <a:solidFill>
                  <a:schemeClr val="bg1"/>
                </a:solidFill>
              </a:rPr>
              <a:t>LÍNEA DE </a:t>
            </a:r>
            <a:r>
              <a:rPr lang="es-PA" sz="1100" b="1" dirty="0" smtClean="0">
                <a:solidFill>
                  <a:schemeClr val="bg1"/>
                </a:solidFill>
              </a:rPr>
              <a:t>DEFENSA</a:t>
            </a:r>
            <a:endParaRPr lang="es-PA" sz="1100" b="1" dirty="0">
              <a:solidFill>
                <a:schemeClr val="bg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076056" y="3284984"/>
            <a:ext cx="1872208" cy="3600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100" b="1" dirty="0" smtClean="0">
                <a:solidFill>
                  <a:schemeClr val="bg1"/>
                </a:solidFill>
              </a:rPr>
              <a:t>3ª LÍNEA </a:t>
            </a:r>
            <a:r>
              <a:rPr lang="es-PA" sz="1100" b="1" dirty="0">
                <a:solidFill>
                  <a:schemeClr val="bg1"/>
                </a:solidFill>
              </a:rPr>
              <a:t>DE </a:t>
            </a:r>
            <a:r>
              <a:rPr lang="es-PA" sz="1100" b="1" dirty="0" smtClean="0">
                <a:solidFill>
                  <a:schemeClr val="bg1"/>
                </a:solidFill>
              </a:rPr>
              <a:t>DEFENSA</a:t>
            </a:r>
            <a:endParaRPr lang="es-PA" sz="1100" b="1" dirty="0">
              <a:solidFill>
                <a:schemeClr val="bg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7092280" y="3216555"/>
            <a:ext cx="0" cy="2952328"/>
          </a:xfrm>
          <a:prstGeom prst="line">
            <a:avLst/>
          </a:prstGeom>
          <a:ln w="254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812360" y="3216555"/>
            <a:ext cx="0" cy="2952328"/>
          </a:xfrm>
          <a:prstGeom prst="line">
            <a:avLst/>
          </a:prstGeom>
          <a:ln w="25400"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611560" y="2021823"/>
            <a:ext cx="4968552" cy="39906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200" b="1" dirty="0" smtClean="0"/>
              <a:t>ALTA DIRECCIÓN</a:t>
            </a:r>
            <a:endParaRPr lang="es-PA" sz="12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2667744" y="1369984"/>
            <a:ext cx="5846509" cy="39906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200" b="1" dirty="0" smtClean="0"/>
              <a:t>CONSEJO DE ADMINISTRACIÓN/COMITÉ DE AUDITORÍA</a:t>
            </a:r>
            <a:endParaRPr lang="es-PA" sz="1200" b="1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779912" y="2477233"/>
            <a:ext cx="0" cy="702761"/>
          </a:xfrm>
          <a:prstGeom prst="straightConnector1">
            <a:avLst/>
          </a:prstGeom>
          <a:ln w="34925">
            <a:solidFill>
              <a:srgbClr val="FFCC99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580112" y="2477232"/>
            <a:ext cx="0" cy="702761"/>
          </a:xfrm>
          <a:prstGeom prst="straightConnector1">
            <a:avLst/>
          </a:prstGeom>
          <a:ln w="34925">
            <a:solidFill>
              <a:srgbClr val="FF66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6660232" y="1916832"/>
            <a:ext cx="0" cy="1227788"/>
          </a:xfrm>
          <a:prstGeom prst="straightConnector1">
            <a:avLst/>
          </a:prstGeom>
          <a:ln w="34925">
            <a:solidFill>
              <a:srgbClr val="FF66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475656" y="2492896"/>
            <a:ext cx="0" cy="702761"/>
          </a:xfrm>
          <a:prstGeom prst="straightConnector1">
            <a:avLst/>
          </a:prstGeom>
          <a:ln w="34925">
            <a:solidFill>
              <a:schemeClr val="bg1">
                <a:lumMod val="60000"/>
                <a:lumOff val="40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534935" y="3805587"/>
            <a:ext cx="1872208" cy="99156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200" b="1" dirty="0" smtClean="0">
                <a:solidFill>
                  <a:schemeClr val="accent4">
                    <a:lumMod val="10000"/>
                  </a:schemeClr>
                </a:solidFill>
              </a:rPr>
              <a:t>Gestión </a:t>
            </a:r>
          </a:p>
          <a:p>
            <a:pPr algn="ctr"/>
            <a:r>
              <a:rPr lang="es-PA" sz="1200" b="1" dirty="0" smtClean="0">
                <a:solidFill>
                  <a:schemeClr val="accent4">
                    <a:lumMod val="10000"/>
                  </a:schemeClr>
                </a:solidFill>
              </a:rPr>
              <a:t>Operativa</a:t>
            </a:r>
            <a:endParaRPr lang="es-PA" sz="12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843808" y="3717032"/>
            <a:ext cx="1872208" cy="3292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200" b="1" dirty="0" smtClean="0">
                <a:solidFill>
                  <a:schemeClr val="accent4">
                    <a:lumMod val="10000"/>
                  </a:schemeClr>
                </a:solidFill>
              </a:rPr>
              <a:t>Control Financiero</a:t>
            </a:r>
            <a:endParaRPr lang="es-PA" sz="12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39552" y="4892329"/>
            <a:ext cx="1872208" cy="10363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200" b="1" dirty="0" smtClean="0">
                <a:solidFill>
                  <a:schemeClr val="accent4">
                    <a:lumMod val="10000"/>
                  </a:schemeClr>
                </a:solidFill>
              </a:rPr>
              <a:t>Control Interno</a:t>
            </a:r>
            <a:endParaRPr lang="es-PA" sz="12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843808" y="4107907"/>
            <a:ext cx="1872208" cy="3292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200" b="1" dirty="0" smtClean="0">
                <a:solidFill>
                  <a:schemeClr val="accent4">
                    <a:lumMod val="10000"/>
                  </a:schemeClr>
                </a:solidFill>
              </a:rPr>
              <a:t>Seguridad</a:t>
            </a:r>
            <a:endParaRPr lang="es-PA" sz="12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843808" y="4509120"/>
            <a:ext cx="1872208" cy="3292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200" b="1" dirty="0" smtClean="0">
                <a:solidFill>
                  <a:schemeClr val="accent4">
                    <a:lumMod val="10000"/>
                  </a:schemeClr>
                </a:solidFill>
              </a:rPr>
              <a:t>Gestión de Riesgos</a:t>
            </a:r>
            <a:endParaRPr lang="es-PA" sz="12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843808" y="4899995"/>
            <a:ext cx="1872208" cy="3292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200" b="1" dirty="0" smtClean="0">
                <a:solidFill>
                  <a:schemeClr val="accent4">
                    <a:lumMod val="10000"/>
                  </a:schemeClr>
                </a:solidFill>
              </a:rPr>
              <a:t>Calidad</a:t>
            </a:r>
            <a:endParaRPr lang="es-PA" sz="12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843808" y="5301208"/>
            <a:ext cx="1872208" cy="3292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200" b="1" dirty="0" smtClean="0">
                <a:solidFill>
                  <a:schemeClr val="accent4">
                    <a:lumMod val="10000"/>
                  </a:schemeClr>
                </a:solidFill>
              </a:rPr>
              <a:t>Inspección</a:t>
            </a:r>
            <a:endParaRPr lang="es-PA" sz="12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843808" y="5692083"/>
            <a:ext cx="1872208" cy="3292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PA" sz="1200" b="1" dirty="0">
                <a:solidFill>
                  <a:schemeClr val="accent4">
                    <a:lumMod val="10000"/>
                  </a:schemeClr>
                </a:solidFill>
              </a:rPr>
              <a:t>Cumplimiento Normativo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 smtClean="0">
                <a:solidFill>
                  <a:srgbClr val="FFFF00"/>
                </a:solidFill>
              </a:rPr>
              <a:t>Estructura - Gestión Integral de Riesgos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370" y="1220559"/>
            <a:ext cx="8771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dirty="0"/>
              <a:t>Debe </a:t>
            </a:r>
            <a:r>
              <a:rPr lang="es-PA" dirty="0" smtClean="0"/>
              <a:t>ser independiente </a:t>
            </a:r>
            <a:r>
              <a:rPr lang="es-PA" dirty="0"/>
              <a:t>de las unidades de negocios y </a:t>
            </a:r>
            <a:r>
              <a:rPr lang="es-PA" dirty="0" smtClean="0"/>
              <a:t>funcionar </a:t>
            </a:r>
            <a:r>
              <a:rPr lang="es-PA" dirty="0"/>
              <a:t>bajo la supervisión y </a:t>
            </a:r>
            <a:r>
              <a:rPr lang="es-PA" dirty="0" smtClean="0"/>
              <a:t>dirección del </a:t>
            </a:r>
            <a:r>
              <a:rPr lang="es-PA" dirty="0"/>
              <a:t>C</a:t>
            </a:r>
            <a:r>
              <a:rPr lang="es-PA" dirty="0" smtClean="0"/>
              <a:t>omité </a:t>
            </a:r>
            <a:r>
              <a:rPr lang="es-PA" dirty="0"/>
              <a:t>de riesgos o la </a:t>
            </a:r>
            <a:r>
              <a:rPr lang="es-PA" dirty="0" smtClean="0"/>
              <a:t>instancia responsable </a:t>
            </a:r>
            <a:r>
              <a:rPr lang="es-PA" dirty="0"/>
              <a:t>de la gestión de </a:t>
            </a:r>
            <a:r>
              <a:rPr lang="es-PA" dirty="0" smtClean="0"/>
              <a:t>riesgos al más alto </a:t>
            </a:r>
            <a:r>
              <a:rPr lang="es-PA" dirty="0"/>
              <a:t>nivel. </a:t>
            </a:r>
            <a:r>
              <a:rPr lang="es-PA" dirty="0" smtClean="0"/>
              <a:t>Los aspectos </a:t>
            </a:r>
            <a:r>
              <a:rPr lang="es-PA" dirty="0"/>
              <a:t>administrativos de sus funciones será supervisada por </a:t>
            </a:r>
            <a:r>
              <a:rPr lang="es-PA" dirty="0" smtClean="0"/>
              <a:t>la Gerencia </a:t>
            </a:r>
            <a:r>
              <a:rPr lang="es-PA" dirty="0"/>
              <a:t>G</a:t>
            </a:r>
            <a:r>
              <a:rPr lang="es-PA" dirty="0" smtClean="0"/>
              <a:t>eneral</a:t>
            </a:r>
            <a:r>
              <a:rPr lang="es-PA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31740" y="2708920"/>
            <a:ext cx="4824536" cy="6480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b="1" dirty="0" smtClean="0"/>
              <a:t>JUNTA DIRECTIVA</a:t>
            </a:r>
            <a:endParaRPr lang="es-PA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3622086" y="4636233"/>
            <a:ext cx="2038418" cy="6480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b="1" dirty="0" smtClean="0"/>
              <a:t>GESTIÓN INTEGRAL DE RIESGOS</a:t>
            </a:r>
            <a:endParaRPr lang="es-PA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3622086" y="3634636"/>
            <a:ext cx="2038418" cy="6480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b="1" dirty="0" smtClean="0"/>
              <a:t>COMITÉ DE RIESGOS</a:t>
            </a:r>
            <a:endParaRPr lang="es-PA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445350" y="5774950"/>
            <a:ext cx="1606370" cy="6480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b="1" dirty="0" smtClean="0"/>
              <a:t>RIESGO DE CRÉDITO</a:t>
            </a:r>
            <a:endParaRPr lang="es-PA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2231740" y="5773340"/>
            <a:ext cx="1390346" cy="6480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b="1" dirty="0" smtClean="0"/>
              <a:t>RIESGO LEGAL</a:t>
            </a:r>
            <a:endParaRPr lang="es-PA" sz="1200" b="1" dirty="0"/>
          </a:p>
        </p:txBody>
      </p:sp>
      <p:sp>
        <p:nvSpPr>
          <p:cNvPr id="13" name="Rectangle 12"/>
          <p:cNvSpPr/>
          <p:nvPr/>
        </p:nvSpPr>
        <p:spPr>
          <a:xfrm>
            <a:off x="3917011" y="5773340"/>
            <a:ext cx="1453993" cy="6480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b="1" dirty="0" smtClean="0"/>
              <a:t>RIESGO DE MERCADO</a:t>
            </a:r>
            <a:endParaRPr lang="es-PA" sz="1200" b="1" dirty="0"/>
          </a:p>
        </p:txBody>
      </p:sp>
      <p:sp>
        <p:nvSpPr>
          <p:cNvPr id="14" name="Rectangle 13"/>
          <p:cNvSpPr/>
          <p:nvPr/>
        </p:nvSpPr>
        <p:spPr>
          <a:xfrm>
            <a:off x="5688124" y="5808099"/>
            <a:ext cx="1368152" cy="6480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b="1" dirty="0" smtClean="0"/>
              <a:t>RIESGO OPERATIVO</a:t>
            </a:r>
            <a:endParaRPr lang="es-PA" sz="1200" b="1" dirty="0"/>
          </a:p>
        </p:txBody>
      </p:sp>
      <p:sp>
        <p:nvSpPr>
          <p:cNvPr id="15" name="Rectangle 14"/>
          <p:cNvSpPr/>
          <p:nvPr/>
        </p:nvSpPr>
        <p:spPr>
          <a:xfrm>
            <a:off x="1043608" y="3808420"/>
            <a:ext cx="2016224" cy="6480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b="1" dirty="0" smtClean="0"/>
              <a:t>GERENCIA GENERAL</a:t>
            </a:r>
            <a:endParaRPr lang="es-PA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7308304" y="5808099"/>
            <a:ext cx="1512168" cy="6480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b="1" dirty="0" smtClean="0"/>
              <a:t>RIESGO DE CUMPLIMIENTO</a:t>
            </a:r>
            <a:endParaRPr lang="es-PA" sz="1200" b="1" dirty="0"/>
          </a:p>
        </p:txBody>
      </p:sp>
      <p:cxnSp>
        <p:nvCxnSpPr>
          <p:cNvPr id="18" name="Straight Connector 17"/>
          <p:cNvCxnSpPr>
            <a:stCxn id="4" idx="2"/>
            <a:endCxn id="10" idx="0"/>
          </p:cNvCxnSpPr>
          <p:nvPr/>
        </p:nvCxnSpPr>
        <p:spPr>
          <a:xfrm flipH="1">
            <a:off x="4641295" y="3356992"/>
            <a:ext cx="2713" cy="277644"/>
          </a:xfrm>
          <a:prstGeom prst="line">
            <a:avLst/>
          </a:prstGeom>
          <a:ln w="38100"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2"/>
            <a:endCxn id="9" idx="0"/>
          </p:cNvCxnSpPr>
          <p:nvPr/>
        </p:nvCxnSpPr>
        <p:spPr>
          <a:xfrm>
            <a:off x="4641295" y="4282708"/>
            <a:ext cx="0" cy="353525"/>
          </a:xfrm>
          <a:prstGeom prst="line">
            <a:avLst/>
          </a:prstGeom>
          <a:ln w="38100"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245822" y="5487658"/>
            <a:ext cx="2713" cy="277644"/>
          </a:xfrm>
          <a:prstGeom prst="line">
            <a:avLst/>
          </a:prstGeom>
          <a:ln w="38100"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911102" y="5504234"/>
            <a:ext cx="2713" cy="277644"/>
          </a:xfrm>
          <a:prstGeom prst="line">
            <a:avLst/>
          </a:prstGeom>
          <a:ln w="38100"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641295" y="5495696"/>
            <a:ext cx="2713" cy="277644"/>
          </a:xfrm>
          <a:prstGeom prst="line">
            <a:avLst/>
          </a:prstGeom>
          <a:ln w="38100"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4" idx="0"/>
          </p:cNvCxnSpPr>
          <p:nvPr/>
        </p:nvCxnSpPr>
        <p:spPr>
          <a:xfrm>
            <a:off x="6370065" y="5464604"/>
            <a:ext cx="2135" cy="343495"/>
          </a:xfrm>
          <a:prstGeom prst="line">
            <a:avLst/>
          </a:prstGeom>
          <a:ln w="38100"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976569" y="5489529"/>
            <a:ext cx="1" cy="318570"/>
          </a:xfrm>
          <a:prstGeom prst="line">
            <a:avLst/>
          </a:prstGeom>
          <a:ln w="38100"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232724" y="5489529"/>
            <a:ext cx="6743845" cy="0"/>
          </a:xfrm>
          <a:prstGeom prst="line">
            <a:avLst/>
          </a:prstGeom>
          <a:ln w="38100"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42651" y="5284305"/>
            <a:ext cx="1357" cy="180299"/>
          </a:xfrm>
          <a:prstGeom prst="line">
            <a:avLst/>
          </a:prstGeom>
          <a:ln w="38100"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22" name="Elbow Connector 9221"/>
          <p:cNvCxnSpPr>
            <a:stCxn id="15" idx="0"/>
          </p:cNvCxnSpPr>
          <p:nvPr/>
        </p:nvCxnSpPr>
        <p:spPr>
          <a:xfrm rot="5400000" flipH="1" flipV="1">
            <a:off x="3191561" y="2355973"/>
            <a:ext cx="312606" cy="2592288"/>
          </a:xfrm>
          <a:prstGeom prst="bentConnector2">
            <a:avLst/>
          </a:prstGeom>
          <a:ln w="38100"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24" name="Elbow Connector 9223"/>
          <p:cNvCxnSpPr>
            <a:stCxn id="9" idx="1"/>
            <a:endCxn id="15" idx="2"/>
          </p:cNvCxnSpPr>
          <p:nvPr/>
        </p:nvCxnSpPr>
        <p:spPr>
          <a:xfrm rot="10800000">
            <a:off x="2051720" y="4456493"/>
            <a:ext cx="1570366" cy="503777"/>
          </a:xfrm>
          <a:prstGeom prst="bentConnector2">
            <a:avLst/>
          </a:prstGeom>
          <a:ln w="19050">
            <a:prstDash val="sysDash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26" name="Slide Number Placeholder 9225"/>
          <p:cNvSpPr>
            <a:spLocks noGrp="1"/>
          </p:cNvSpPr>
          <p:nvPr>
            <p:ph type="sldNum" sz="quarter" idx="12"/>
          </p:nvPr>
        </p:nvSpPr>
        <p:spPr>
          <a:xfrm>
            <a:off x="6925580" y="6320581"/>
            <a:ext cx="2133600" cy="476250"/>
          </a:xfrm>
        </p:spPr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4</a:t>
            </a:fld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111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 smtClean="0">
                <a:solidFill>
                  <a:srgbClr val="FFFF00"/>
                </a:solidFill>
              </a:rPr>
              <a:t>¿En qué consiste la Gestión Integral de Riegos?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722091"/>
            <a:ext cx="43204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PA" sz="1900" dirty="0" smtClean="0"/>
              <a:t>Lograr </a:t>
            </a:r>
            <a:r>
              <a:rPr lang="es-PA" sz="1900" dirty="0"/>
              <a:t>que la información generada por la gestión </a:t>
            </a:r>
            <a:r>
              <a:rPr lang="es-PA" sz="1900" dirty="0" smtClean="0"/>
              <a:t>permanente de </a:t>
            </a:r>
            <a:r>
              <a:rPr lang="es-PA" sz="1900" dirty="0"/>
              <a:t>todos los tipos de riesgos </a:t>
            </a:r>
            <a:r>
              <a:rPr lang="es-PA" sz="1900" dirty="0" smtClean="0"/>
              <a:t>sea </a:t>
            </a:r>
            <a:r>
              <a:rPr lang="es-PA" sz="1900" dirty="0"/>
              <a:t>utilizada para obtener una perspectiva completa sobre el grado de riesgo que afronta y el apetito de riesgo que establece la </a:t>
            </a:r>
            <a:r>
              <a:rPr lang="es-PA" sz="1900" dirty="0" smtClean="0"/>
              <a:t>Institución </a:t>
            </a:r>
            <a:r>
              <a:rPr lang="es-PA" sz="1900" dirty="0"/>
              <a:t>ante cualquier actividad, no sólo con el fin de cumplir las regulaciones </a:t>
            </a:r>
            <a:r>
              <a:rPr lang="es-PA" sz="1900" dirty="0" smtClean="0"/>
              <a:t>sino </a:t>
            </a:r>
            <a:r>
              <a:rPr lang="es-PA" sz="1900" dirty="0"/>
              <a:t>para la toma de decisiones que permitan el crecimiento sostenido del negocio</a:t>
            </a:r>
            <a:r>
              <a:rPr lang="es-PA" dirty="0"/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5</a:t>
            </a:fld>
            <a:endParaRPr lang="es-CO" dirty="0"/>
          </a:p>
        </p:txBody>
      </p:sp>
      <p:pic>
        <p:nvPicPr>
          <p:cNvPr id="8194" name="Picture 2" descr="C:\Users\mvaldes\AppData\Local\Microsoft\Windows\Temporary Internet Files\Content.IE5\CNTH7C4R\MP90044217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14589"/>
            <a:ext cx="3394720" cy="30159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0129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06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 smtClean="0">
                <a:solidFill>
                  <a:srgbClr val="FFFF00"/>
                </a:solidFill>
              </a:rPr>
              <a:t>Temas Generales para la Auditoría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7849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sz="1900" dirty="0"/>
              <a:t>En primer lugar, se deben identificar bases o criterios contra los cuales comparar los elementos de la gestión integral de </a:t>
            </a:r>
            <a:r>
              <a:rPr lang="es-PA" sz="1900" dirty="0" smtClean="0"/>
              <a:t>riesgos </a:t>
            </a:r>
            <a:r>
              <a:rPr lang="es-PA" sz="1900" dirty="0"/>
              <a:t>presentes en la entidad.  </a:t>
            </a:r>
            <a:r>
              <a:rPr lang="es-PA" sz="1900" dirty="0" smtClean="0"/>
              <a:t> Los </a:t>
            </a:r>
            <a:r>
              <a:rPr lang="es-PA" sz="1900" dirty="0"/>
              <a:t>criterios los podemos encontrar de dos fuentes principales: Regulaciones y Mejores Prácticas. </a:t>
            </a:r>
            <a:endParaRPr lang="es-P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6</a:t>
            </a:fld>
            <a:endParaRPr lang="es-CO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39776456"/>
              </p:ext>
            </p:extLst>
          </p:nvPr>
        </p:nvGraphicFramePr>
        <p:xfrm>
          <a:off x="265398" y="2708920"/>
          <a:ext cx="862708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85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Generales 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439248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PA" sz="1900" dirty="0"/>
              <a:t>El enfoque de la Auditoría a la Gestión </a:t>
            </a:r>
            <a:r>
              <a:rPr lang="es-PA" sz="1900" dirty="0" smtClean="0"/>
              <a:t>Integral </a:t>
            </a:r>
            <a:r>
              <a:rPr lang="es-PA" sz="1900" dirty="0"/>
              <a:t>de Riesgos </a:t>
            </a:r>
            <a:r>
              <a:rPr lang="es-PA" sz="1900" dirty="0" smtClean="0"/>
              <a:t>se basa </a:t>
            </a:r>
            <a:r>
              <a:rPr lang="es-PA" sz="1900" dirty="0"/>
              <a:t>en una evaluación a nivel de entidad de la gestión de los riesgos sobre los componentes y principios del Marco de Control Interno COSO.</a:t>
            </a:r>
            <a:endParaRPr lang="es-PA" sz="2000" dirty="0"/>
          </a:p>
          <a:p>
            <a:pPr algn="just"/>
            <a:endParaRPr lang="es-PA" sz="19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PA" sz="1900" dirty="0" smtClean="0"/>
              <a:t>En </a:t>
            </a:r>
            <a:r>
              <a:rPr lang="es-PA" sz="1900" dirty="0"/>
              <a:t>una Actividad de Auditoría Interna </a:t>
            </a:r>
            <a:r>
              <a:rPr lang="es-PA" sz="1900" dirty="0" smtClean="0"/>
              <a:t>bajo </a:t>
            </a:r>
            <a:r>
              <a:rPr lang="es-PA" sz="1900" dirty="0"/>
              <a:t>un enfoque </a:t>
            </a:r>
            <a:r>
              <a:rPr lang="es-PA" sz="1900" dirty="0" smtClean="0"/>
              <a:t>de Riesgos</a:t>
            </a:r>
            <a:r>
              <a:rPr lang="es-PA" sz="1900" dirty="0"/>
              <a:t>, la revisión del  diseño y efectividad de los controles son evaluados a nivel de procesos y/o transacciones en cada auditoría </a:t>
            </a:r>
            <a:r>
              <a:rPr lang="es-PA" sz="1900" dirty="0" smtClean="0"/>
              <a:t>planificada.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PA" dirty="0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268053"/>
              </p:ext>
            </p:extLst>
          </p:nvPr>
        </p:nvGraphicFramePr>
        <p:xfrm>
          <a:off x="4716016" y="1844824"/>
          <a:ext cx="4176464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0" name="CorelDRAW! 5.0 Graphic" r:id="rId3" imgW="748873" imgH="720428" progId="CDraw5">
                  <p:embed/>
                </p:oleObj>
              </mc:Choice>
              <mc:Fallback>
                <p:oleObj name="CorelDRAW! 5.0 Graphic" r:id="rId3" imgW="748873" imgH="720428" progId="CDraw5">
                  <p:embed/>
                  <p:pic>
                    <p:nvPicPr>
                      <p:cNvPr id="0" name="Object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844824"/>
                        <a:ext cx="4176464" cy="3096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1485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Generales 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8</a:t>
            </a:fld>
            <a:endParaRPr lang="es-C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55718468"/>
              </p:ext>
            </p:extLst>
          </p:nvPr>
        </p:nvGraphicFramePr>
        <p:xfrm>
          <a:off x="4540" y="763612"/>
          <a:ext cx="9144000" cy="609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926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857987-50FF-4C77-BE2B-7A35477A6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ED3015-81E7-4C87-9858-0551278A6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098CB-D8BE-4BDF-B03F-1E1420E96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C30DC6-311D-417C-B8A2-A814CF5DA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85C858-41B3-4A69-AEEE-4F839024C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8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CO" sz="2800" b="1" dirty="0">
                <a:solidFill>
                  <a:srgbClr val="FFFF00"/>
                </a:solidFill>
              </a:rPr>
              <a:t>Temas </a:t>
            </a:r>
            <a:r>
              <a:rPr lang="es-CO" sz="2800" b="1" dirty="0" smtClean="0">
                <a:solidFill>
                  <a:srgbClr val="FFFF00"/>
                </a:solidFill>
              </a:rPr>
              <a:t>Específicos </a:t>
            </a:r>
            <a:r>
              <a:rPr lang="es-CO" sz="2800" b="1" dirty="0">
                <a:solidFill>
                  <a:srgbClr val="FFFF00"/>
                </a:solidFill>
              </a:rPr>
              <a:t>para la Auditoría</a:t>
            </a:r>
            <a:endParaRPr lang="es-CO" sz="2800" b="1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488" y="1052736"/>
            <a:ext cx="79208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1900" b="1" dirty="0" smtClean="0"/>
              <a:t>Riesgo de Crédito</a:t>
            </a:r>
          </a:p>
          <a:p>
            <a:pPr algn="ctr"/>
            <a:endParaRPr lang="es-PA" sz="1900" b="1" dirty="0" smtClean="0"/>
          </a:p>
          <a:p>
            <a:pPr algn="just"/>
            <a:r>
              <a:rPr lang="es-PA" sz="1900" b="1" dirty="0" smtClean="0"/>
              <a:t>       La estrategia debe incluir:</a:t>
            </a:r>
          </a:p>
          <a:p>
            <a:pPr algn="just"/>
            <a:endParaRPr lang="es-PA" sz="1900" b="1" dirty="0"/>
          </a:p>
          <a:p>
            <a:pPr marL="342900" lvl="0" indent="-342900" algn="just">
              <a:buFont typeface="Arial" pitchFamily="34" charset="0"/>
              <a:buChar char="•"/>
            </a:pPr>
            <a:endParaRPr lang="es-PA" sz="2000" dirty="0"/>
          </a:p>
          <a:p>
            <a:pPr marL="342900" lvl="0" indent="-342900" algn="just">
              <a:buFont typeface="Arial" pitchFamily="34" charset="0"/>
              <a:buChar char="•"/>
            </a:pPr>
            <a:endParaRPr lang="es-PA" sz="2000" dirty="0"/>
          </a:p>
          <a:p>
            <a:pPr algn="just"/>
            <a:r>
              <a:rPr lang="es-PA" sz="1900" b="1" dirty="0" smtClean="0"/>
              <a:t> </a:t>
            </a:r>
            <a:endParaRPr lang="es-P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9CF97-1C17-4FFD-A6ED-22732D6CDCFA}" type="slidenum">
              <a:rPr lang="es-CO" smtClean="0"/>
              <a:pPr>
                <a:defRPr/>
              </a:pPr>
              <a:t>9</a:t>
            </a:fld>
            <a:endParaRPr lang="es-CO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62053660"/>
              </p:ext>
            </p:extLst>
          </p:nvPr>
        </p:nvGraphicFramePr>
        <p:xfrm>
          <a:off x="395536" y="1772816"/>
          <a:ext cx="835292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5848236"/>
            <a:ext cx="76328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PA" sz="1900" b="1" dirty="0" smtClean="0"/>
              <a:t>Estructura de Riesgo de Crédito.</a:t>
            </a:r>
          </a:p>
          <a:p>
            <a:pPr marL="285750" indent="-285750">
              <a:buFont typeface="Arial" pitchFamily="34" charset="0"/>
              <a:buChar char="•"/>
            </a:pPr>
            <a:endParaRPr lang="es-P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A0D82E-967A-4AC8-A447-63638B149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093B52-6ADE-4A94-AA97-CAD37C6F7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E4E588-4EAF-4FE4-9A50-C61BF94BB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5F9FD2-3DFD-472E-9AE8-70E61B54F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138136-80C1-4B50-9129-950E60056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C5F5FD-0077-4A26-80A9-A1E2A6B30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D67DA2-2076-4383-B7C2-F9B35ECCC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6" grpId="0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1616</TotalTime>
  <Words>1845</Words>
  <Application>Microsoft Office PowerPoint</Application>
  <PresentationFormat>On-screen Show (4:3)</PresentationFormat>
  <Paragraphs>236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Textured</vt:lpstr>
      <vt:lpstr>CorelDRAW! 5.0 Graphic</vt:lpstr>
      <vt:lpstr>Auditoría de la Gestión Integral de Riesgo  en Instituciones Bancarias</vt:lpstr>
      <vt:lpstr>PowerPoint Presentation</vt:lpstr>
      <vt:lpstr>Modelo de las Tres líneas de Defensa para una Efectiva Administración de Riesgos y Control</vt:lpstr>
      <vt:lpstr>Estructura - Gestión Integral de Riesgos</vt:lpstr>
      <vt:lpstr>¿En qué consiste la Gestión Integral de Riegos?</vt:lpstr>
      <vt:lpstr>Temas Generales para la Auditoría</vt:lpstr>
      <vt:lpstr>Temas Generales para la Auditoría</vt:lpstr>
      <vt:lpstr>Temas Generales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Temas Específicos para la Auditoría</vt:lpstr>
      <vt:lpstr>CONCLUSIONES</vt:lpstr>
    </vt:vector>
  </TitlesOfParts>
  <Company>Fundacion Producir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Y EVALUACION DEL CONTROL INTERNO (Informe COSO)</dc:title>
  <dc:creator>buc-gmantilla</dc:creator>
  <cp:lastModifiedBy>Gustavo Díaz</cp:lastModifiedBy>
  <cp:revision>271</cp:revision>
  <dcterms:created xsi:type="dcterms:W3CDTF">2011-04-07T14:12:47Z</dcterms:created>
  <dcterms:modified xsi:type="dcterms:W3CDTF">2014-03-26T20:46:41Z</dcterms:modified>
</cp:coreProperties>
</file>