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12" r:id="rId2"/>
    <p:sldId id="313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</p:sldIdLst>
  <p:sldSz cx="9144000" cy="6858000" type="screen4x3"/>
  <p:notesSz cx="7010400" cy="92964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MARTIN ASTURIZAGA SAGARNAGA" initials="PMAS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1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jimenez\AppData\Local\Microsoft\Windows\Temporary%20Internet%20Files\Content.IE5\B38KPHUV\CUADROS%20RESUMEN%20EVOLUTIVO%202013-2015%5b1%5d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Luis%202015\E%20+%20Estudios\Ee%20+%20Encuesta%20de%20Servicios%20Financieros\Ee+05%20Procesamiento%20de%20datos%20((INF))\Ee+05+06%20An&#225;lisis%20preliminar%20de%20Datos\Ee+05+06+h%20Estudio%20-%20Creditos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mamani\Desktop\CUBOS%20REQ%20INFOR\VMAMANI\publicaciones-estadisticas-periodicas\inclusion-financiera\BASE\PAF_FAS_Dataset-2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mamani\Desktop\CUBOS%20REQ%20INFOR\VMAMANI\publicaciones-estadisticas-periodicas\inclusion-financiera\BASE\BASE_BASEcarterita10-final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mamani\Desktop\CUBOS%20REQ%20INFOR\VMAMANI\publicaciones-estadisticas-periodicas\inclusion-financiera\BASE\BASE_BASEcarterita10-final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mamani\Desktop\CUBOS%20REQ%20INFOR\VMAMANI\publicaciones-estadisticas-periodicas\inclusion-financiera\BASE\BASE_BASEcarterita10-final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1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mamani\Desktop\Copy%20of%20depositantes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mamani\Desktop\Copy%20of%20depositantes.xlsx" TargetMode="External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jimenez\AppData\Local\Microsoft\Windows\Temporary%20Internet%20Files\Content.IE5\B38KPHUV\CUADROS%20RESUMEN%20EVOLUTIVO%202013-2015%5b1%5d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jimenez\AppData\Local\Microsoft\Windows\Temporary%20Internet%20Files\Content.IE5\B38KPHUV\CUADROS%20RESUMEN%20EVOLUTIVO%202013-2015%5b1%5d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Luis%202015\E%20+%20Estudios\Ee%20+%20Encuesta%20de%20Servicios%20Financieros\Ee+05%20Procesamiento%20de%20datos%20((INF))\Ee+05+06%20An&#225;lisis%20preliminar%20de%20Datos\Ee+05+06+e%20Estudio%20-%20Serv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Luis%202015\E%20+%20Estudios\Ee%20+%20Encuesta%20de%20Servicios%20Financieros\Ee+05%20Procesamiento%20de%20datos%20((INF))\Ee+05+06%20An&#225;lisis%20preliminar%20de%20Datos\Ee+05+06+e%20Estudio%20-%20Serv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Luis%202015\E%20+%20Estudios\Ee%20+%20Encuesta%20de%20Servicios%20Financieros\Ee+05%20Procesamiento%20de%20datos%20((INF))\Ee+05+06%20An&#225;lisis%20preliminar%20de%20Datos\Ee+05+06+e%20Estudio%20-%20Serv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Luis%202015\E%20+%20Estudios\Ee%20+%20Encuesta%20de%20Servicios%20Financieros\Ee+05%20Procesamiento%20de%20datos%20((INF))\Ee+05+06%20An&#225;lisis%20preliminar%20de%20Datos\Ee+05+06+m%20Ingreso%20-%20Cr&#233;ditos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s-BO"/>
              <a:t>Reclamos</a:t>
            </a:r>
          </a:p>
          <a:p>
            <a:pPr>
              <a:defRPr/>
            </a:pPr>
            <a:endParaRPr lang="es-BO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'Reclamos y Consultas'!$C$5</c:f>
              <c:strCache>
                <c:ptCount val="1"/>
                <c:pt idx="0">
                  <c:v> 1ra. Instancia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'Reclamos y Consultas'!$D$4:$F$4</c:f>
              <c:strCache>
                <c:ptCount val="3"/>
                <c:pt idx="0">
                  <c:v>Gestión 2013 
(Del 9/12/2013 al 31/12/2013)</c:v>
                </c:pt>
                <c:pt idx="1">
                  <c:v>Gestión 2014</c:v>
                </c:pt>
                <c:pt idx="2">
                  <c:v>Gestión 2015
(Al 30/09/2015)</c:v>
                </c:pt>
              </c:strCache>
            </c:strRef>
          </c:cat>
          <c:val>
            <c:numRef>
              <c:f>'Reclamos y Consultas'!$D$5:$F$5</c:f>
              <c:numCache>
                <c:formatCode>#,##0</c:formatCode>
                <c:ptCount val="3"/>
                <c:pt idx="0">
                  <c:v>44</c:v>
                </c:pt>
                <c:pt idx="1">
                  <c:v>771</c:v>
                </c:pt>
                <c:pt idx="2">
                  <c:v>915</c:v>
                </c:pt>
              </c:numCache>
            </c:numRef>
          </c:val>
        </c:ser>
        <c:ser>
          <c:idx val="1"/>
          <c:order val="1"/>
          <c:tx>
            <c:strRef>
              <c:f>'Reclamos y Consultas'!$C$6</c:f>
              <c:strCache>
                <c:ptCount val="1"/>
                <c:pt idx="0">
                  <c:v>2da. Instancia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'Reclamos y Consultas'!$D$4:$F$4</c:f>
              <c:strCache>
                <c:ptCount val="3"/>
                <c:pt idx="0">
                  <c:v>Gestión 2013 
(Del 9/12/2013 al 31/12/2013)</c:v>
                </c:pt>
                <c:pt idx="1">
                  <c:v>Gestión 2014</c:v>
                </c:pt>
                <c:pt idx="2">
                  <c:v>Gestión 2015
(Al 30/09/2015)</c:v>
                </c:pt>
              </c:strCache>
            </c:strRef>
          </c:cat>
          <c:val>
            <c:numRef>
              <c:f>'Reclamos y Consultas'!$D$6:$F$6</c:f>
              <c:numCache>
                <c:formatCode>#,##0</c:formatCode>
                <c:ptCount val="3"/>
                <c:pt idx="0">
                  <c:v>45</c:v>
                </c:pt>
                <c:pt idx="1">
                  <c:v>732</c:v>
                </c:pt>
                <c:pt idx="2">
                  <c:v>485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580144"/>
        <c:axId val="477580536"/>
      </c:barChart>
      <c:lineChart>
        <c:grouping val="standard"/>
        <c:varyColors val="0"/>
        <c:ser>
          <c:idx val="2"/>
          <c:order val="2"/>
          <c:tx>
            <c:strRef>
              <c:f>'Reclamos y Consultas'!$C$7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000000000000024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444444444444446E-2"/>
                  <c:y val="-4.1666666666666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333333333333333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'Reclamos y Consultas'!$D$4:$F$4</c:f>
              <c:strCache>
                <c:ptCount val="3"/>
                <c:pt idx="0">
                  <c:v>Gestión 2013 
(Del 9/12/2013 al 31/12/2013)</c:v>
                </c:pt>
                <c:pt idx="1">
                  <c:v>Gestión 2014</c:v>
                </c:pt>
                <c:pt idx="2">
                  <c:v>Gestión 2015
(Al 30/09/2015)</c:v>
                </c:pt>
              </c:strCache>
            </c:strRef>
          </c:cat>
          <c:val>
            <c:numRef>
              <c:f>'Reclamos y Consultas'!$D$7:$F$7</c:f>
              <c:numCache>
                <c:formatCode>#,##0</c:formatCode>
                <c:ptCount val="3"/>
                <c:pt idx="0">
                  <c:v>89</c:v>
                </c:pt>
                <c:pt idx="1">
                  <c:v>1503</c:v>
                </c:pt>
                <c:pt idx="2">
                  <c:v>1400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580144"/>
        <c:axId val="477580536"/>
      </c:lineChart>
      <c:catAx>
        <c:axId val="47758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MX"/>
          </a:p>
        </c:txPr>
        <c:crossAx val="477580536"/>
        <c:crosses val="autoZero"/>
        <c:auto val="1"/>
        <c:lblAlgn val="ctr"/>
        <c:lblOffset val="100"/>
        <c:noMultiLvlLbl val="0"/>
      </c:catAx>
      <c:valAx>
        <c:axId val="477580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MX"/>
          </a:p>
        </c:txPr>
        <c:crossAx val="47758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s-MX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613917788450552"/>
          <c:y val="0.10955209683111146"/>
          <c:w val="0.575432830190727"/>
          <c:h val="0.81030340303782789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9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explosion val="7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2036771653543307"/>
                  <c:y val="2.2494729142463751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93336317642938E-2"/>
                  <c:y val="-0.124485317243066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8586079972068928"/>
                  <c:y val="6.1928036436067979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G.2!$C$8:$E$8</c:f>
              <c:strCache>
                <c:ptCount val="3"/>
                <c:pt idx="0">
                  <c:v>Primaria-Secundaria</c:v>
                </c:pt>
                <c:pt idx="1">
                  <c:v>Técnico-Universitario</c:v>
                </c:pt>
                <c:pt idx="2">
                  <c:v>Licenciatura-Posgrado</c:v>
                </c:pt>
              </c:strCache>
            </c:strRef>
          </c:cat>
          <c:val>
            <c:numRef>
              <c:f>G.2!$C$9:$E$9</c:f>
              <c:numCache>
                <c:formatCode>0%</c:formatCode>
                <c:ptCount val="3"/>
                <c:pt idx="0">
                  <c:v>0.69749518304431601</c:v>
                </c:pt>
                <c:pt idx="1">
                  <c:v>0.46830265848670755</c:v>
                </c:pt>
                <c:pt idx="2">
                  <c:v>0.53159851301115246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662806855025504E-2"/>
          <c:y val="4.8663864050891993E-2"/>
          <c:w val="0.89834872717034941"/>
          <c:h val="0.80876128831353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'2013'!$B$18</c:f>
              <c:strCache>
                <c:ptCount val="1"/>
                <c:pt idx="0">
                  <c:v>Depósitos/PIB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dLbl>
              <c:idx val="0"/>
              <c:layout>
                <c:manualLayout>
                  <c:x val="-4.8484848484848485E-3"/>
                  <c:y val="3.2840730988125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8484848484848485E-3"/>
                  <c:y val="3.2840730988125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848484848484878E-3"/>
                  <c:y val="3.2840730988125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77897252090801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0631193828044224E-3"/>
                  <c:y val="6.56788760919219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232323232323232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210180623973724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'2013'!$A$19:$A$28</c:f>
              <c:strCache>
                <c:ptCount val="10"/>
                <c:pt idx="0">
                  <c:v>Chile</c:v>
                </c:pt>
                <c:pt idx="1">
                  <c:v>Brasil</c:v>
                </c:pt>
                <c:pt idx="2">
                  <c:v>Paraguay</c:v>
                </c:pt>
                <c:pt idx="3">
                  <c:v>Bolivia*</c:v>
                </c:pt>
                <c:pt idx="4">
                  <c:v>Colombia</c:v>
                </c:pt>
                <c:pt idx="5">
                  <c:v>Uruguay</c:v>
                </c:pt>
                <c:pt idx="6">
                  <c:v>Perú</c:v>
                </c:pt>
                <c:pt idx="7">
                  <c:v>Argentina</c:v>
                </c:pt>
                <c:pt idx="8">
                  <c:v>México</c:v>
                </c:pt>
                <c:pt idx="9">
                  <c:v>Ecuador</c:v>
                </c:pt>
              </c:strCache>
            </c:strRef>
          </c:cat>
          <c:val>
            <c:numRef>
              <c:f>'2013'!$B$19:$B$28</c:f>
              <c:numCache>
                <c:formatCode>_(* #,##0.00_);_(* \(#,##0.00\);_(* "-"??_);_(@_)</c:formatCode>
                <c:ptCount val="10"/>
                <c:pt idx="0">
                  <c:v>42.11</c:v>
                </c:pt>
                <c:pt idx="1">
                  <c:v>45.92</c:v>
                </c:pt>
                <c:pt idx="2">
                  <c:v>39.24</c:v>
                </c:pt>
                <c:pt idx="3">
                  <c:v>51.904594884545197</c:v>
                </c:pt>
                <c:pt idx="4">
                  <c:v>38.86</c:v>
                </c:pt>
                <c:pt idx="5">
                  <c:v>44.85</c:v>
                </c:pt>
                <c:pt idx="6">
                  <c:v>30.91</c:v>
                </c:pt>
                <c:pt idx="7">
                  <c:v>24.88</c:v>
                </c:pt>
                <c:pt idx="8">
                  <c:v>22.09</c:v>
                </c:pt>
                <c:pt idx="9">
                  <c:v>27.71</c:v>
                </c:pt>
              </c:numCache>
            </c:numRef>
          </c:val>
        </c:ser>
        <c:ser>
          <c:idx val="1"/>
          <c:order val="1"/>
          <c:tx>
            <c:strRef>
              <c:f>'2013'!$C$18</c:f>
              <c:strCache>
                <c:ptCount val="1"/>
                <c:pt idx="0">
                  <c:v>Cartera /PIB</c:v>
                </c:pt>
              </c:strCache>
            </c:strRef>
          </c:tx>
          <c:spPr>
            <a:solidFill>
              <a:srgbClr val="582A4E"/>
            </a:solidFill>
          </c:spPr>
          <c:invertIfNegative val="0"/>
          <c:dLbls>
            <c:dLbl>
              <c:idx val="0"/>
              <c:layout>
                <c:manualLayout>
                  <c:x val="4.7789725209079906E-3"/>
                  <c:y val="3.08641975308642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3719633612106938E-3"/>
                  <c:y val="3.08641975308642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5579450418160228E-3"/>
                  <c:y val="3.08641975308642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848484848484848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9.85221929643777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7050799684522231E-3"/>
                  <c:y val="9.25927601962065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371963361210693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7789725209080114E-3"/>
                  <c:y val="-5.658370848008925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7.964954201513340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4.77897252090801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77897252090801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chemeClr val="accent2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'2013'!$A$19:$A$28</c:f>
              <c:strCache>
                <c:ptCount val="10"/>
                <c:pt idx="0">
                  <c:v>Chile</c:v>
                </c:pt>
                <c:pt idx="1">
                  <c:v>Brasil</c:v>
                </c:pt>
                <c:pt idx="2">
                  <c:v>Paraguay</c:v>
                </c:pt>
                <c:pt idx="3">
                  <c:v>Bolivia*</c:v>
                </c:pt>
                <c:pt idx="4">
                  <c:v>Colombia</c:v>
                </c:pt>
                <c:pt idx="5">
                  <c:v>Uruguay</c:v>
                </c:pt>
                <c:pt idx="6">
                  <c:v>Perú</c:v>
                </c:pt>
                <c:pt idx="7">
                  <c:v>Argentina</c:v>
                </c:pt>
                <c:pt idx="8">
                  <c:v>México</c:v>
                </c:pt>
                <c:pt idx="9">
                  <c:v>Ecuador</c:v>
                </c:pt>
              </c:strCache>
            </c:strRef>
          </c:cat>
          <c:val>
            <c:numRef>
              <c:f>'2013'!$C$19:$C$28</c:f>
              <c:numCache>
                <c:formatCode>_(* #,##0.00_);_(* \(#,##0.00\);_(* "-"??_);_(@_)</c:formatCode>
                <c:ptCount val="10"/>
                <c:pt idx="0">
                  <c:v>83.52</c:v>
                </c:pt>
                <c:pt idx="1">
                  <c:v>47.15</c:v>
                </c:pt>
                <c:pt idx="2">
                  <c:v>42.14</c:v>
                </c:pt>
                <c:pt idx="3">
                  <c:v>39.571699944285697</c:v>
                </c:pt>
                <c:pt idx="4">
                  <c:v>39.57</c:v>
                </c:pt>
                <c:pt idx="5">
                  <c:v>31.16</c:v>
                </c:pt>
                <c:pt idx="6">
                  <c:v>30.68</c:v>
                </c:pt>
                <c:pt idx="7">
                  <c:v>21.96</c:v>
                </c:pt>
                <c:pt idx="8">
                  <c:v>19.54</c:v>
                </c:pt>
                <c:pt idx="9">
                  <c:v>19.43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50999592"/>
        <c:axId val="155780680"/>
      </c:barChart>
      <c:catAx>
        <c:axId val="250999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155780680"/>
        <c:crosses val="autoZero"/>
        <c:auto val="1"/>
        <c:lblAlgn val="ctr"/>
        <c:lblOffset val="100"/>
        <c:noMultiLvlLbl val="0"/>
      </c:catAx>
      <c:valAx>
        <c:axId val="155780680"/>
        <c:scaling>
          <c:orientation val="minMax"/>
        </c:scaling>
        <c:delete val="0"/>
        <c:axPos val="l"/>
        <c:numFmt formatCode="_(* #,##0_);_(* \(#,##0\);_(* &quot;-&quot;_);_(@_)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250999592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5.3569889823516119E-2"/>
          <c:y val="0.92741140991687543"/>
          <c:w val="0.89999992972765819"/>
          <c:h val="5.1520117547383282E-2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MX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864814898058477E-2"/>
          <c:y val="2.0741134956319494E-2"/>
          <c:w val="0.94407658950865714"/>
          <c:h val="0.81775495346997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'base-cartera'!$C$64</c:f>
              <c:strCache>
                <c:ptCount val="1"/>
                <c:pt idx="0">
                  <c:v>CARTERA DE CRÉDITOS/PIB</c:v>
                </c:pt>
              </c:strCache>
            </c:strRef>
          </c:tx>
          <c:spPr>
            <a:solidFill>
              <a:srgbClr val="58083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'base-cartera'!$D$63:$M$63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'base-cartera'!$D$64:$M$64</c:f>
              <c:numCache>
                <c:formatCode>0%</c:formatCode>
                <c:ptCount val="10"/>
                <c:pt idx="0">
                  <c:v>0.34897452768161313</c:v>
                </c:pt>
                <c:pt idx="1">
                  <c:v>0.31266227599540675</c:v>
                </c:pt>
                <c:pt idx="2">
                  <c:v>0.30946193651765919</c:v>
                </c:pt>
                <c:pt idx="3">
                  <c:v>0.28764085429799013</c:v>
                </c:pt>
                <c:pt idx="4">
                  <c:v>0.32064598690731444</c:v>
                </c:pt>
                <c:pt idx="5">
                  <c:v>0.34064283171975757</c:v>
                </c:pt>
                <c:pt idx="6">
                  <c:v>0.35095655867774972</c:v>
                </c:pt>
                <c:pt idx="7">
                  <c:v>0.37529359461139755</c:v>
                </c:pt>
                <c:pt idx="8">
                  <c:v>0.39571699944285688</c:v>
                </c:pt>
                <c:pt idx="9">
                  <c:v>0.42683715432347513</c:v>
                </c:pt>
              </c:numCache>
            </c:numRef>
          </c:val>
        </c:ser>
        <c:ser>
          <c:idx val="1"/>
          <c:order val="1"/>
          <c:tx>
            <c:strRef>
              <c:f>'base-cartera'!$C$65</c:f>
              <c:strCache>
                <c:ptCount val="1"/>
                <c:pt idx="0">
                  <c:v>DEPÓSITOS/PIB (*)</c:v>
                </c:pt>
              </c:strCache>
            </c:strRef>
          </c:tx>
          <c:spPr>
            <a:solidFill>
              <a:srgbClr val="C8D2C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'base-cartera'!$D$63:$M$63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'base-cartera'!$D$65:$M$65</c:f>
              <c:numCache>
                <c:formatCode>0%</c:formatCode>
                <c:ptCount val="10"/>
                <c:pt idx="0">
                  <c:v>0.40653822523012578</c:v>
                </c:pt>
                <c:pt idx="1">
                  <c:v>0.38799468843812313</c:v>
                </c:pt>
                <c:pt idx="2">
                  <c:v>0.41717875629774992</c:v>
                </c:pt>
                <c:pt idx="3">
                  <c:v>0.43857353065220933</c:v>
                </c:pt>
                <c:pt idx="4">
                  <c:v>0.51398283286396618</c:v>
                </c:pt>
                <c:pt idx="5">
                  <c:v>0.47167752400440643</c:v>
                </c:pt>
                <c:pt idx="6">
                  <c:v>0.46376066305059976</c:v>
                </c:pt>
                <c:pt idx="7">
                  <c:v>0.48478388676218553</c:v>
                </c:pt>
                <c:pt idx="8">
                  <c:v>0.51904594884545185</c:v>
                </c:pt>
                <c:pt idx="9">
                  <c:v>0.58319470100920612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55781464"/>
        <c:axId val="155781856"/>
      </c:barChart>
      <c:catAx>
        <c:axId val="155781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5781856"/>
        <c:crosses val="autoZero"/>
        <c:auto val="1"/>
        <c:lblAlgn val="ctr"/>
        <c:lblOffset val="100"/>
        <c:noMultiLvlLbl val="0"/>
      </c:catAx>
      <c:valAx>
        <c:axId val="155781856"/>
        <c:scaling>
          <c:orientation val="minMax"/>
          <c:max val="0.9"/>
        </c:scaling>
        <c:delete val="0"/>
        <c:axPos val="l"/>
        <c:numFmt formatCode="0%" sourceLinked="0"/>
        <c:majorTickMark val="out"/>
        <c:minorTickMark val="none"/>
        <c:tickLblPos val="nextTo"/>
        <c:crossAx val="155781464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4926490891992"/>
          <c:y val="0.93103705253744384"/>
          <c:w val="0.60214018390589041"/>
          <c:h val="6.6858603495366681E-2"/>
        </c:manualLayout>
      </c:layout>
      <c:overlay val="0"/>
      <c:txPr>
        <a:bodyPr/>
        <a:lstStyle/>
        <a:p>
          <a:pPr>
            <a:defRPr sz="900"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b="0"/>
      </a:pPr>
      <a:endParaRPr lang="es-MX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s-BO" sz="1200" dirty="0"/>
              <a:t>ÍNDICE DE CRECIMIENTO(*) DE PUNTOS DE ATENCIÓN FINANCIERA </a:t>
            </a:r>
          </a:p>
          <a:p>
            <a:pPr algn="ctr" rtl="0">
              <a:defRPr/>
            </a:pPr>
            <a:r>
              <a:rPr lang="es-BO" sz="1200" dirty="0"/>
              <a:t>POR ÁREA URBANA Y RURAL</a:t>
            </a:r>
          </a:p>
          <a:p>
            <a:pPr algn="ctr" rtl="0">
              <a:defRPr/>
            </a:pPr>
            <a:r>
              <a:rPr lang="es-BO" sz="1200" dirty="0"/>
              <a:t>Año 2007 = 100</a:t>
            </a:r>
          </a:p>
        </c:rich>
      </c:tx>
      <c:layout>
        <c:manualLayout>
          <c:xMode val="edge"/>
          <c:yMode val="edge"/>
          <c:x val="0.15507682083709376"/>
          <c:y val="3.6767314113380963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9880829790151774E-2"/>
          <c:y val="0.1395505178133627"/>
          <c:w val="0.92158441974765115"/>
          <c:h val="0.74661747554113034"/>
        </c:manualLayout>
      </c:layout>
      <c:lineChart>
        <c:grouping val="standard"/>
        <c:varyColors val="0"/>
        <c:ser>
          <c:idx val="0"/>
          <c:order val="0"/>
          <c:tx>
            <c:strRef>
              <c:f>'3.1.2'!$B$29</c:f>
              <c:strCache>
                <c:ptCount val="1"/>
                <c:pt idx="0">
                  <c:v>Urbana</c:v>
                </c:pt>
              </c:strCache>
            </c:strRef>
          </c:tx>
          <c:spPr>
            <a:ln w="25400">
              <a:solidFill>
                <a:srgbClr val="580835"/>
              </a:solidFill>
            </a:ln>
          </c:spPr>
          <c:marker>
            <c:symbol val="square"/>
            <c:size val="5"/>
            <c:spPr>
              <a:solidFill>
                <a:srgbClr val="580835"/>
              </a:solidFill>
              <a:ln>
                <a:solidFill>
                  <a:srgbClr val="580835"/>
                </a:solidFill>
              </a:ln>
            </c:spPr>
          </c:marker>
          <c:dLbls>
            <c:dLbl>
              <c:idx val="0"/>
              <c:layout>
                <c:manualLayout>
                  <c:x val="-7.831835787251858E-3"/>
                  <c:y val="1.1589111956254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911838448927256E-2"/>
                  <c:y val="-3.09399012066480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377715940426849E-2"/>
                  <c:y val="-2.5902864110852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514205974428714E-2"/>
                  <c:y val="-2.8421382658750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219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s-MX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'3.1.2'!$C$28:$K$28</c:f>
              <c:strCach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Ago-15</c:v>
                </c:pt>
              </c:strCache>
            </c:strRef>
          </c:cat>
          <c:val>
            <c:numRef>
              <c:f>'3.1.2'!$C$29:$K$29</c:f>
              <c:numCache>
                <c:formatCode>_(* #,##0_);_(* \(#,##0\);_(* "-"??_);_(@_)</c:formatCode>
                <c:ptCount val="9"/>
                <c:pt idx="0">
                  <c:v>100</c:v>
                </c:pt>
                <c:pt idx="1">
                  <c:v>122.20543806646526</c:v>
                </c:pt>
                <c:pt idx="2">
                  <c:v>139.87915407854985</c:v>
                </c:pt>
                <c:pt idx="3">
                  <c:v>158.91238670694864</c:v>
                </c:pt>
                <c:pt idx="4">
                  <c:v>177.34138972809669</c:v>
                </c:pt>
                <c:pt idx="5">
                  <c:v>187.16012084592143</c:v>
                </c:pt>
                <c:pt idx="6">
                  <c:v>203.32326283987916</c:v>
                </c:pt>
                <c:pt idx="7">
                  <c:v>218.42900302114802</c:v>
                </c:pt>
                <c:pt idx="8" formatCode="_(* #,##0.00_);_(* \(#,##0.00\);_(* &quot;-&quot;??_);_(@_)">
                  <c:v>219.93957703927492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'3.1.2'!$B$30</c:f>
              <c:strCache>
                <c:ptCount val="1"/>
                <c:pt idx="0">
                  <c:v>Rural</c:v>
                </c:pt>
              </c:strCache>
            </c:strRef>
          </c:tx>
          <c:spPr>
            <a:ln>
              <a:solidFill>
                <a:srgbClr val="031F20"/>
              </a:solidFill>
            </a:ln>
          </c:spPr>
          <c:marker>
            <c:symbol val="square"/>
            <c:size val="5"/>
            <c:spPr>
              <a:solidFill>
                <a:srgbClr val="031F20"/>
              </a:solidFill>
              <a:ln>
                <a:solidFill>
                  <a:srgbClr val="031F20"/>
                </a:solidFill>
              </a:ln>
            </c:spPr>
          </c:marker>
          <c:dLbls>
            <c:dLbl>
              <c:idx val="0"/>
              <c:layout>
                <c:manualLayout>
                  <c:x val="-4.1582450991429723E-2"/>
                  <c:y val="-2.19487899906536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658783129194675E-3"/>
                  <c:y val="2.590306241940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172980889423888E-2"/>
                  <c:y val="3.3458618063092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104735872422855E-2"/>
                  <c:y val="4.35326922546831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'3.1.2'!$C$28:$K$28</c:f>
              <c:strCach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Ago-15</c:v>
                </c:pt>
              </c:strCache>
            </c:strRef>
          </c:cat>
          <c:val>
            <c:numRef>
              <c:f>'3.1.2'!$C$30:$K$30</c:f>
              <c:numCache>
                <c:formatCode>_(* #,##0_);_(* \(#,##0\);_(* "-"??_);_(@_)</c:formatCode>
                <c:ptCount val="9"/>
                <c:pt idx="0">
                  <c:v>100</c:v>
                </c:pt>
                <c:pt idx="1">
                  <c:v>111.21951219512196</c:v>
                </c:pt>
                <c:pt idx="2">
                  <c:v>139.02439024390242</c:v>
                </c:pt>
                <c:pt idx="3">
                  <c:v>152.6829268292683</c:v>
                </c:pt>
                <c:pt idx="4">
                  <c:v>203.41463414634146</c:v>
                </c:pt>
                <c:pt idx="5">
                  <c:v>239.02439024390242</c:v>
                </c:pt>
                <c:pt idx="6">
                  <c:v>280.48780487804879</c:v>
                </c:pt>
                <c:pt idx="7">
                  <c:v>320</c:v>
                </c:pt>
                <c:pt idx="8">
                  <c:v>332.19512195121951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205656"/>
        <c:axId val="232206048"/>
      </c:lineChart>
      <c:catAx>
        <c:axId val="232205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MX"/>
          </a:p>
        </c:txPr>
        <c:crossAx val="232206048"/>
        <c:crosses val="autoZero"/>
        <c:auto val="1"/>
        <c:lblAlgn val="ctr"/>
        <c:lblOffset val="100"/>
        <c:noMultiLvlLbl val="0"/>
      </c:catAx>
      <c:valAx>
        <c:axId val="232206048"/>
        <c:scaling>
          <c:orientation val="minMax"/>
          <c:min val="90"/>
        </c:scaling>
        <c:delete val="0"/>
        <c:axPos val="l"/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MX"/>
          </a:p>
        </c:txPr>
        <c:crossAx val="232205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471925286902216"/>
          <c:y val="0.94938217866440011"/>
          <c:w val="0.61049900316758321"/>
          <c:h val="4.978605715893155E-2"/>
        </c:manualLayout>
      </c:layout>
      <c:overlay val="0"/>
      <c:txPr>
        <a:bodyPr/>
        <a:lstStyle/>
        <a:p>
          <a:pPr>
            <a:defRPr sz="1000"/>
          </a:pPr>
          <a:endParaRPr lang="es-MX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es-MX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800031707445963E-2"/>
          <c:y val="3.1533163945475153E-2"/>
          <c:w val="0.95204002184290726"/>
          <c:h val="0.82589192778879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'3.2.2'!$R$33</c:f>
              <c:strCache>
                <c:ptCount val="1"/>
                <c:pt idx="0">
                  <c:v>Dic-07</c:v>
                </c:pt>
              </c:strCache>
            </c:strRef>
          </c:tx>
          <c:spPr>
            <a:solidFill>
              <a:srgbClr val="031F2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'3.2.2'!$Q$34:$Q$42</c:f>
              <c:strCache>
                <c:ptCount val="9"/>
                <c:pt idx="0">
                  <c:v>TARIJA</c:v>
                </c:pt>
                <c:pt idx="1">
                  <c:v>PANDO</c:v>
                </c:pt>
                <c:pt idx="2">
                  <c:v>SANTA CRUZ</c:v>
                </c:pt>
                <c:pt idx="3">
                  <c:v>LA PAZ</c:v>
                </c:pt>
                <c:pt idx="4">
                  <c:v>BENI</c:v>
                </c:pt>
                <c:pt idx="5">
                  <c:v>COCHABAMBA</c:v>
                </c:pt>
                <c:pt idx="6">
                  <c:v>ORURO</c:v>
                </c:pt>
                <c:pt idx="7">
                  <c:v>CHUQUISACA</c:v>
                </c:pt>
                <c:pt idx="8">
                  <c:v>POTOSÍ</c:v>
                </c:pt>
              </c:strCache>
            </c:strRef>
          </c:cat>
          <c:val>
            <c:numRef>
              <c:f>'3.2.2'!$R$34:$R$42</c:f>
              <c:numCache>
                <c:formatCode>_(* #,##0_);_(* \(#,##0\);_(* "-"??_);_(@_)</c:formatCode>
                <c:ptCount val="9"/>
                <c:pt idx="0">
                  <c:v>11.554888873482371</c:v>
                </c:pt>
                <c:pt idx="1">
                  <c:v>14.156686202893628</c:v>
                </c:pt>
                <c:pt idx="2">
                  <c:v>9.5719576802262889</c:v>
                </c:pt>
                <c:pt idx="3">
                  <c:v>9.3279039188434894</c:v>
                </c:pt>
                <c:pt idx="4">
                  <c:v>10.504452455415763</c:v>
                </c:pt>
                <c:pt idx="5">
                  <c:v>8.2132461603074205</c:v>
                </c:pt>
                <c:pt idx="6">
                  <c:v>5.3959577238442682</c:v>
                </c:pt>
                <c:pt idx="7">
                  <c:v>7.4367995980822981</c:v>
                </c:pt>
                <c:pt idx="8">
                  <c:v>7.2593077524127292</c:v>
                </c:pt>
              </c:numCache>
            </c:numRef>
          </c:val>
        </c:ser>
        <c:ser>
          <c:idx val="8"/>
          <c:order val="1"/>
          <c:tx>
            <c:strRef>
              <c:f>'3.2.2'!$Z$33</c:f>
              <c:strCache>
                <c:ptCount val="1"/>
                <c:pt idx="0">
                  <c:v>Ago-15</c:v>
                </c:pt>
              </c:strCache>
            </c:strRef>
          </c:tx>
          <c:spPr>
            <a:solidFill>
              <a:srgbClr val="58083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580835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'3.2.2'!$Q$34:$Q$42</c:f>
              <c:strCache>
                <c:ptCount val="9"/>
                <c:pt idx="0">
                  <c:v>TARIJA</c:v>
                </c:pt>
                <c:pt idx="1">
                  <c:v>PANDO</c:v>
                </c:pt>
                <c:pt idx="2">
                  <c:v>SANTA CRUZ</c:v>
                </c:pt>
                <c:pt idx="3">
                  <c:v>LA PAZ</c:v>
                </c:pt>
                <c:pt idx="4">
                  <c:v>BENI</c:v>
                </c:pt>
                <c:pt idx="5">
                  <c:v>COCHABAMBA</c:v>
                </c:pt>
                <c:pt idx="6">
                  <c:v>ORURO</c:v>
                </c:pt>
                <c:pt idx="7">
                  <c:v>CHUQUISACA</c:v>
                </c:pt>
                <c:pt idx="8">
                  <c:v>POTOSÍ</c:v>
                </c:pt>
              </c:strCache>
            </c:strRef>
          </c:cat>
          <c:val>
            <c:numRef>
              <c:f>'3.2.2'!$Z$34:$Z$42</c:f>
              <c:numCache>
                <c:formatCode>_(* #,##0_);_(* \(#,##0\);_(* "-"??_);_(@_)</c:formatCode>
                <c:ptCount val="9"/>
                <c:pt idx="0">
                  <c:v>23.280592312646458</c:v>
                </c:pt>
                <c:pt idx="1">
                  <c:v>22.231204527081648</c:v>
                </c:pt>
                <c:pt idx="2">
                  <c:v>19.99761004172672</c:v>
                </c:pt>
                <c:pt idx="3">
                  <c:v>18.648720918109092</c:v>
                </c:pt>
                <c:pt idx="4">
                  <c:v>17.978029607954966</c:v>
                </c:pt>
                <c:pt idx="5">
                  <c:v>17.828706452048554</c:v>
                </c:pt>
                <c:pt idx="6">
                  <c:v>16.475750296997077</c:v>
                </c:pt>
                <c:pt idx="7">
                  <c:v>14.932492087953829</c:v>
                </c:pt>
                <c:pt idx="8">
                  <c:v>11.817819511722899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206832"/>
        <c:axId val="232207224"/>
      </c:barChart>
      <c:catAx>
        <c:axId val="23220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232207224"/>
        <c:crosses val="autoZero"/>
        <c:auto val="1"/>
        <c:lblAlgn val="ctr"/>
        <c:lblOffset val="100"/>
        <c:noMultiLvlLbl val="0"/>
      </c:catAx>
      <c:valAx>
        <c:axId val="232207224"/>
        <c:scaling>
          <c:orientation val="minMax"/>
          <c:min val="0"/>
        </c:scaling>
        <c:delete val="0"/>
        <c:axPos val="l"/>
        <c:numFmt formatCode="_(* #,##0_);_(* \(#,##0\);_(* &quot;-&quot;??_);_(@_)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2322068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498796351188639"/>
          <c:y val="0.93883178435091175"/>
          <c:w val="0.37350927978850751"/>
          <c:h val="5.8539751367639836E-2"/>
        </c:manualLayout>
      </c:layout>
      <c:overlay val="0"/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MX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84623069004951E-2"/>
          <c:y val="8.587261655028354E-2"/>
          <c:w val="0.86358877354513031"/>
          <c:h val="0.8326103647022670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7"/>
            <c:spPr>
              <a:solidFill>
                <a:srgbClr val="183344"/>
              </a:solidFill>
            </c:spPr>
          </c:dPt>
          <c:dPt>
            <c:idx val="1"/>
            <c:bubble3D val="0"/>
            <c:spPr>
              <a:solidFill>
                <a:srgbClr val="582A4E"/>
              </a:solidFill>
            </c:spPr>
          </c:dPt>
          <c:dLbls>
            <c:dLbl>
              <c:idx val="0"/>
              <c:layout>
                <c:manualLayout>
                  <c:x val="-4.9078192817721047E-4"/>
                  <c:y val="-0.12801757060801444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Femenino</a:t>
                    </a:r>
                    <a:r>
                      <a:rPr lang="en-US" baseline="0" dirty="0"/>
                      <a:t>
</a:t>
                    </a:r>
                    <a:fld id="{EFBAF209-0D64-444C-B5FE-25CBB6B3F62B}" type="PERCENTAGE">
                      <a:rPr lang="en-US" baseline="0"/>
                      <a:pPr/>
                      <a:t>[PORCENTAJE]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97382040469835"/>
                      <c:h val="0.2761370537451476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0817133168747784E-3"/>
                  <c:y val="0.22979115949431866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Masculino</a:t>
                    </a:r>
                    <a:r>
                      <a:rPr lang="en-US" baseline="0" dirty="0"/>
                      <a:t>
</a:t>
                    </a:r>
                    <a:fld id="{05E096BF-76D2-4938-9F40-A61D5F9ED8F5}" type="PERCENTAGE">
                      <a:rPr lang="en-US" baseline="0"/>
                      <a:pPr/>
                      <a:t>[PORCENTAJE]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56527857169851"/>
                      <c:h val="0.27613705374514769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'base cuentas'!$I$102:$J$102</c:f>
              <c:strCache>
                <c:ptCount val="2"/>
                <c:pt idx="0">
                  <c:v>Mujer</c:v>
                </c:pt>
                <c:pt idx="1">
                  <c:v>Varón</c:v>
                </c:pt>
              </c:strCache>
            </c:strRef>
          </c:cat>
          <c:val>
            <c:numRef>
              <c:f>'base cuentas'!$I$103:$J$103</c:f>
              <c:numCache>
                <c:formatCode>#,###</c:formatCode>
                <c:ptCount val="2"/>
                <c:pt idx="0">
                  <c:v>387381</c:v>
                </c:pt>
                <c:pt idx="1">
                  <c:v>607240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100"/>
      </a:pPr>
      <a:endParaRPr lang="es-MX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52933116439503"/>
          <c:y val="0.13987251593550806"/>
          <c:w val="0.50997535456690357"/>
          <c:h val="0.74710120694372661"/>
        </c:manualLayout>
      </c:layout>
      <c:pieChart>
        <c:varyColors val="1"/>
        <c:ser>
          <c:idx val="0"/>
          <c:order val="0"/>
          <c:tx>
            <c:strRef>
              <c:f>Hoja1!$B$2</c:f>
              <c:strCache>
                <c:ptCount val="1"/>
                <c:pt idx="0">
                  <c:v>Prestatarios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4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5.1956845174273673E-3"/>
                  <c:y val="-6.3843370929985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864593170500631E-2"/>
                  <c:y val="-7.2689427335096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4697059288218199E-4"/>
                  <c:y val="4.8176005026398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Hoja1!$A$3:$A$5</c:f>
              <c:strCache>
                <c:ptCount val="3"/>
                <c:pt idx="0">
                  <c:v>MAP-CAC</c:v>
                </c:pt>
                <c:pt idx="1">
                  <c:v>BEM</c:v>
                </c:pt>
                <c:pt idx="2">
                  <c:v>BNEM</c:v>
                </c:pt>
              </c:strCache>
            </c:strRef>
          </c:cat>
          <c:val>
            <c:numRef>
              <c:f>Hoja1!$B$3:$B$5</c:f>
              <c:numCache>
                <c:formatCode>0%</c:formatCode>
                <c:ptCount val="3"/>
                <c:pt idx="0">
                  <c:v>8.6861834756589026E-2</c:v>
                </c:pt>
                <c:pt idx="1">
                  <c:v>0.58245658062981465</c:v>
                </c:pt>
                <c:pt idx="2">
                  <c:v>0.33068158461359626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226256154713171E-2"/>
          <c:y val="0.50853394639234029"/>
          <c:w val="0.16638954567411587"/>
          <c:h val="0.43517654483334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/>
            </a:pPr>
            <a:r>
              <a:rPr lang="en-US" sz="1200" dirty="0" smtClean="0"/>
              <a:t>PERSONA NATURAL POR TIPO</a:t>
            </a:r>
            <a:r>
              <a:rPr lang="en-US" sz="1200" baseline="0" dirty="0" smtClean="0"/>
              <a:t> DE DEPÓSITOS</a:t>
            </a:r>
            <a:endParaRPr lang="en-US" sz="1200" dirty="0"/>
          </a:p>
        </c:rich>
      </c:tx>
      <c:layout>
        <c:manualLayout>
          <c:xMode val="edge"/>
          <c:yMode val="edge"/>
          <c:x val="0.11728245840388757"/>
          <c:y val="4.22762526098940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790791776027998"/>
          <c:y val="0.32255468066491683"/>
          <c:w val="0.40640660542432194"/>
          <c:h val="0.67734434237386998"/>
        </c:manualLayout>
      </c:layout>
      <c:pieChart>
        <c:varyColors val="1"/>
        <c:ser>
          <c:idx val="0"/>
          <c:order val="0"/>
          <c:tx>
            <c:strRef>
              <c:f>Sheet3!$B$12</c:f>
              <c:strCache>
                <c:ptCount val="1"/>
                <c:pt idx="0">
                  <c:v>Tipo de cuenta</c:v>
                </c:pt>
              </c:strCache>
            </c:strRef>
          </c:tx>
          <c:dPt>
            <c:idx val="1"/>
            <c:bubble3D val="0"/>
            <c:explosion val="7"/>
          </c:dPt>
          <c:dLbls>
            <c:dLbl>
              <c:idx val="0"/>
              <c:layout>
                <c:manualLayout>
                  <c:x val="9.2575678040244913E-2"/>
                  <c:y val="-2.03164187809857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91272965879265E-2"/>
                  <c:y val="-0.1601388888888888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505730533683291"/>
                  <c:y val="0.1183187518226888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447749343832021"/>
                  <c:y val="-3.16254738990959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Sheet3!$C$11:$F$11</c:f>
              <c:strCache>
                <c:ptCount val="4"/>
                <c:pt idx="0">
                  <c:v>Cuenta corriente</c:v>
                </c:pt>
                <c:pt idx="1">
                  <c:v>Caja de ahorro</c:v>
                </c:pt>
                <c:pt idx="2">
                  <c:v>A plazo fijo</c:v>
                </c:pt>
                <c:pt idx="3">
                  <c:v>Otros depósitos</c:v>
                </c:pt>
              </c:strCache>
            </c:strRef>
          </c:cat>
          <c:val>
            <c:numRef>
              <c:f>Sheet3!$C$12:$F$12</c:f>
              <c:numCache>
                <c:formatCode>0.0%</c:formatCode>
                <c:ptCount val="4"/>
                <c:pt idx="0">
                  <c:v>1.2630736738402664E-2</c:v>
                </c:pt>
                <c:pt idx="1">
                  <c:v>0.96992963071846805</c:v>
                </c:pt>
                <c:pt idx="2">
                  <c:v>1.7208524608368147E-2</c:v>
                </c:pt>
                <c:pt idx="3">
                  <c:v>2.311079347611248E-4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606837606837605E-2"/>
          <c:y val="0"/>
          <c:w val="0.90743534035398477"/>
          <c:h val="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12"/>
          </c:dPt>
          <c:dLbls>
            <c:dLbl>
              <c:idx val="0"/>
              <c:layout>
                <c:manualLayout>
                  <c:x val="-5.9228783230133857E-2"/>
                  <c:y val="-0.214469831464929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15853945355858E-3"/>
                  <c:y val="-0.286415911538663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Sheet3!$I$16:$I$17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Sheet3!$J$16:$J$17</c:f>
              <c:numCache>
                <c:formatCode>0.0%</c:formatCode>
                <c:ptCount val="2"/>
                <c:pt idx="0">
                  <c:v>0.47370601504669257</c:v>
                </c:pt>
                <c:pt idx="1">
                  <c:v>0.52629398495330737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100"/>
      </a:pPr>
      <a:endParaRPr lang="es-MX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 defTabSz="457200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lang="en-US" sz="1800" kern="1200" dirty="0" err="1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pPr>
            <a:r>
              <a:rPr lang="en-US" sz="1800" b="0" kern="1200" dirty="0" err="1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Talleres de educación financiera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'Reclamos y Consultas'!$C$19</c:f>
              <c:strCache>
                <c:ptCount val="1"/>
                <c:pt idx="0">
                  <c:v>Talleres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'Reclamos y Consultas'!$D$18:$G$18</c:f>
              <c:strCache>
                <c:ptCount val="4"/>
                <c:pt idx="0">
                  <c:v>Gestión 2013 
(Del 9/12/2013 al 31/12/2013)</c:v>
                </c:pt>
                <c:pt idx="1">
                  <c:v>Gestión 2014</c:v>
                </c:pt>
                <c:pt idx="2">
                  <c:v>Gestión 2015
(Al 30/09/2015)</c:v>
                </c:pt>
                <c:pt idx="3">
                  <c:v>TOTAL</c:v>
                </c:pt>
              </c:strCache>
            </c:strRef>
          </c:cat>
          <c:val>
            <c:numRef>
              <c:f>'Reclamos y Consultas'!$D$19:$G$19</c:f>
              <c:numCache>
                <c:formatCode>#,##0</c:formatCode>
                <c:ptCount val="4"/>
                <c:pt idx="0">
                  <c:v>171</c:v>
                </c:pt>
                <c:pt idx="1">
                  <c:v>3543</c:v>
                </c:pt>
                <c:pt idx="2">
                  <c:v>2712</c:v>
                </c:pt>
                <c:pt idx="3">
                  <c:v>6426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581320"/>
        <c:axId val="260258864"/>
      </c:barChart>
      <c:catAx>
        <c:axId val="47758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0258864"/>
        <c:crosses val="autoZero"/>
        <c:auto val="1"/>
        <c:lblAlgn val="ctr"/>
        <c:lblOffset val="100"/>
        <c:noMultiLvlLbl val="0"/>
      </c:catAx>
      <c:valAx>
        <c:axId val="26025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77581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'Reclamos y Consultas'!$K$11</c:f>
              <c:strCache>
                <c:ptCount val="1"/>
                <c:pt idx="0">
                  <c:v>2013-2015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257630816512828"/>
                  <c:y val="7.293140595988865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84469489713996"/>
                      <c:h val="0.1897390579035930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2490694345025054E-2"/>
                  <c:y val="-1.2690536324468876E-2"/>
                </c:manualLayout>
              </c:layout>
              <c:tx>
                <c:rich>
                  <a:bodyPr/>
                  <a:lstStyle/>
                  <a:p>
                    <a:fld id="{47451988-3A62-47C1-B755-6353A5A6B7ED}" type="VALUE">
                      <a:rPr lang="en-US"/>
                      <a:pPr/>
                      <a:t>[VALOR]</a:t>
                    </a:fld>
                    <a:r>
                      <a:rPr lang="en-US" baseline="0"/>
                      <a:t>,</a:t>
                    </a:r>
                  </a:p>
                  <a:p>
                    <a:r>
                      <a:rPr lang="en-US" baseline="0"/>
                      <a:t> </a:t>
                    </a:r>
                    <a:fld id="{0AEC1378-8C2E-412D-9612-4FFC27322273}" type="PERCENTAGE">
                      <a:rPr lang="en-US" baseline="0"/>
                      <a:pPr/>
                      <a:t>[PORCENTAJE]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8891314722023385E-2"/>
                  <c:y val="-3.1330989286716522E-2"/>
                </c:manualLayout>
              </c:layout>
              <c:tx>
                <c:rich>
                  <a:bodyPr/>
                  <a:lstStyle/>
                  <a:p>
                    <a:fld id="{1284AD79-AF92-47F7-A442-C794C98D74A3}" type="VALUE">
                      <a:rPr lang="en-US"/>
                      <a:pPr/>
                      <a:t>[VALOR]</a:t>
                    </a:fld>
                    <a:r>
                      <a:rPr lang="en-US" baseline="0"/>
                      <a:t>,</a:t>
                    </a:r>
                  </a:p>
                  <a:p>
                    <a:r>
                      <a:rPr lang="en-US" baseline="0"/>
                      <a:t> </a:t>
                    </a:r>
                    <a:fld id="{9D329F63-C96C-4820-BEB7-C4921231A7D0}" type="PERCENTAGE">
                      <a:rPr lang="en-US" baseline="0"/>
                      <a:pPr/>
                      <a:t>[PORCENTAJE]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5.9307683130517777E-2"/>
                  <c:y val="0.10551907426666006"/>
                </c:manualLayout>
              </c:layout>
              <c:tx>
                <c:rich>
                  <a:bodyPr/>
                  <a:lstStyle/>
                  <a:p>
                    <a:fld id="{07B4A773-17A3-4A29-95DA-60EDB56AA87F}" type="VALUE">
                      <a:rPr lang="en-US"/>
                      <a:pPr/>
                      <a:t>[VALOR]</a:t>
                    </a:fld>
                    <a:r>
                      <a:rPr lang="en-US" baseline="0"/>
                      <a:t>, </a:t>
                    </a:r>
                  </a:p>
                  <a:p>
                    <a:fld id="{D1A28F9B-21C9-4FB6-BD47-8EBBC9CC5078}" type="PERCENTAGE">
                      <a:rPr lang="en-US" baseline="0"/>
                      <a:pPr/>
                      <a:t>[PORCENTAJE]</a:t>
                    </a:fld>
                    <a:endParaRPr lang="es-MX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'Reclamos y Consultas'!$J$12:$J$15</c:f>
              <c:strCache>
                <c:ptCount val="4"/>
                <c:pt idx="0">
                  <c:v>Linea Gratuita</c:v>
                </c:pt>
                <c:pt idx="1">
                  <c:v>Gabinete</c:v>
                </c:pt>
                <c:pt idx="2">
                  <c:v>Defensoría Móvil</c:v>
                </c:pt>
                <c:pt idx="3">
                  <c:v>Ferias</c:v>
                </c:pt>
              </c:strCache>
            </c:strRef>
          </c:cat>
          <c:val>
            <c:numRef>
              <c:f>'Reclamos y Consultas'!$K$12:$K$15</c:f>
              <c:numCache>
                <c:formatCode>#,##0</c:formatCode>
                <c:ptCount val="4"/>
                <c:pt idx="0">
                  <c:v>4079</c:v>
                </c:pt>
                <c:pt idx="1">
                  <c:v>23685</c:v>
                </c:pt>
                <c:pt idx="2">
                  <c:v>5475</c:v>
                </c:pt>
                <c:pt idx="3">
                  <c:v>9038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350844429873379E-4"/>
          <c:y val="0.87038455386139002"/>
          <c:w val="0.99947298311140265"/>
          <c:h val="9.811937012807990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s-MX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'R.2'!$I$22</c:f>
              <c:strCache>
                <c:ptCount val="1"/>
                <c:pt idx="0">
                  <c:v>Tarjetas de Débito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'R.2'!$H$23:$H$25</c:f>
              <c:strCache>
                <c:ptCount val="3"/>
                <c:pt idx="0">
                  <c:v>Primaria-Secundaria</c:v>
                </c:pt>
                <c:pt idx="1">
                  <c:v>Técnico-Universitario</c:v>
                </c:pt>
                <c:pt idx="2">
                  <c:v>Licenciatura-Posgrado</c:v>
                </c:pt>
              </c:strCache>
            </c:strRef>
          </c:cat>
          <c:val>
            <c:numRef>
              <c:f>'R.2'!$I$23:$I$25</c:f>
              <c:numCache>
                <c:formatCode>0%</c:formatCode>
                <c:ptCount val="3"/>
                <c:pt idx="0">
                  <c:v>0.36801541425818884</c:v>
                </c:pt>
                <c:pt idx="1">
                  <c:v>0.58282208588957052</c:v>
                </c:pt>
                <c:pt idx="2">
                  <c:v>0.80669144981412644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0260040"/>
        <c:axId val="260260432"/>
      </c:barChart>
      <c:catAx>
        <c:axId val="260260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s-MX"/>
          </a:p>
        </c:txPr>
        <c:crossAx val="260260432"/>
        <c:crosses val="autoZero"/>
        <c:auto val="1"/>
        <c:lblAlgn val="ctr"/>
        <c:lblOffset val="100"/>
        <c:noMultiLvlLbl val="0"/>
      </c:catAx>
      <c:valAx>
        <c:axId val="260260432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="0"/>
            </a:pPr>
            <a:endParaRPr lang="es-MX"/>
          </a:p>
        </c:txPr>
        <c:crossAx val="260260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'R.2'!$I$35</c:f>
              <c:strCache>
                <c:ptCount val="1"/>
                <c:pt idx="0">
                  <c:v>Compras con Tarjetas de Débito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'R.2'!$H$36:$H$38</c:f>
              <c:strCache>
                <c:ptCount val="3"/>
                <c:pt idx="0">
                  <c:v>Primaria-Secundaria</c:v>
                </c:pt>
                <c:pt idx="1">
                  <c:v>Técnico-Universitario</c:v>
                </c:pt>
                <c:pt idx="2">
                  <c:v>Licenciatura-Posgrado</c:v>
                </c:pt>
              </c:strCache>
            </c:strRef>
          </c:cat>
          <c:val>
            <c:numRef>
              <c:f>'R.2'!$I$36:$I$38</c:f>
              <c:numCache>
                <c:formatCode>0%</c:formatCode>
                <c:ptCount val="3"/>
                <c:pt idx="0">
                  <c:v>4.8169556840077073E-2</c:v>
                </c:pt>
                <c:pt idx="1">
                  <c:v>0.17382413087934559</c:v>
                </c:pt>
                <c:pt idx="2">
                  <c:v>0.33828996282527879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9743600"/>
        <c:axId val="229743992"/>
      </c:barChart>
      <c:catAx>
        <c:axId val="229743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9743992"/>
        <c:crosses val="autoZero"/>
        <c:auto val="1"/>
        <c:lblAlgn val="ctr"/>
        <c:lblOffset val="100"/>
        <c:noMultiLvlLbl val="0"/>
      </c:catAx>
      <c:valAx>
        <c:axId val="229743992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crossAx val="229743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s-MX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46287587933612E-2"/>
          <c:y val="1.7060072799505513E-2"/>
          <c:w val="0.92608630361386457"/>
          <c:h val="0.83160249603336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'R.2'!$I$54</c:f>
              <c:strCache>
                <c:ptCount val="1"/>
                <c:pt idx="0">
                  <c:v>Banca por Internet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'R.2'!$H$55:$H$57</c:f>
              <c:strCache>
                <c:ptCount val="3"/>
                <c:pt idx="0">
                  <c:v>Primaria-Secundaria</c:v>
                </c:pt>
                <c:pt idx="1">
                  <c:v>Técnico-Universitario</c:v>
                </c:pt>
                <c:pt idx="2">
                  <c:v>Licenciatura-Posgrado</c:v>
                </c:pt>
              </c:strCache>
            </c:strRef>
          </c:cat>
          <c:val>
            <c:numRef>
              <c:f>'R.2'!$I$55:$I$57</c:f>
              <c:numCache>
                <c:formatCode>0%</c:formatCode>
                <c:ptCount val="3"/>
                <c:pt idx="0">
                  <c:v>1.7341040462427744E-2</c:v>
                </c:pt>
                <c:pt idx="1">
                  <c:v>0.12678936605316973</c:v>
                </c:pt>
                <c:pt idx="2">
                  <c:v>0.29739776951672864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9744776"/>
        <c:axId val="249666320"/>
      </c:barChart>
      <c:catAx>
        <c:axId val="229744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 b="0"/>
            </a:pPr>
            <a:endParaRPr lang="es-MX"/>
          </a:p>
        </c:txPr>
        <c:crossAx val="249666320"/>
        <c:crosses val="autoZero"/>
        <c:auto val="1"/>
        <c:lblAlgn val="ctr"/>
        <c:lblOffset val="100"/>
        <c:noMultiLvlLbl val="0"/>
      </c:catAx>
      <c:valAx>
        <c:axId val="249666320"/>
        <c:scaling>
          <c:orientation val="minMax"/>
          <c:max val="0.5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="0"/>
            </a:pPr>
            <a:endParaRPr lang="es-MX"/>
          </a:p>
        </c:txPr>
        <c:crossAx val="2297447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'R.2'!$I$68</c:f>
              <c:strCache>
                <c:ptCount val="1"/>
                <c:pt idx="0">
                  <c:v>Banca por Celular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'R.2'!$H$69:$H$71</c:f>
              <c:strCache>
                <c:ptCount val="3"/>
                <c:pt idx="0">
                  <c:v>Primaria-Secundaria</c:v>
                </c:pt>
                <c:pt idx="1">
                  <c:v>Técnico-Universitario</c:v>
                </c:pt>
                <c:pt idx="2">
                  <c:v>Licenciatura-Posgrado</c:v>
                </c:pt>
              </c:strCache>
            </c:strRef>
          </c:cat>
          <c:val>
            <c:numRef>
              <c:f>'R.2'!$I$69:$I$71</c:f>
              <c:numCache>
                <c:formatCode>0%</c:formatCode>
                <c:ptCount val="3"/>
                <c:pt idx="0">
                  <c:v>2.8901734104046242E-2</c:v>
                </c:pt>
                <c:pt idx="1">
                  <c:v>9.4069529652351741E-2</c:v>
                </c:pt>
                <c:pt idx="2">
                  <c:v>0.10408921933085502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9667104"/>
        <c:axId val="249667496"/>
      </c:barChart>
      <c:catAx>
        <c:axId val="249667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 b="0"/>
            </a:pPr>
            <a:endParaRPr lang="es-MX"/>
          </a:p>
        </c:txPr>
        <c:crossAx val="249667496"/>
        <c:crosses val="autoZero"/>
        <c:auto val="1"/>
        <c:lblAlgn val="ctr"/>
        <c:lblOffset val="100"/>
        <c:noMultiLvlLbl val="0"/>
      </c:catAx>
      <c:valAx>
        <c:axId val="249667496"/>
        <c:scaling>
          <c:orientation val="minMax"/>
          <c:max val="0.5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="0"/>
            </a:pPr>
            <a:endParaRPr lang="es-MX"/>
          </a:p>
        </c:txPr>
        <c:crossAx val="2496671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N.1!$B$25</c:f>
              <c:strCache>
                <c:ptCount val="1"/>
                <c:pt idx="0">
                  <c:v>Utiliza ATM</c:v>
                </c:pt>
              </c:strCache>
            </c:strRef>
          </c:tx>
          <c:spPr>
            <a:solidFill>
              <a:srgbClr val="5B9BD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N.1!$C$24:$E$24</c:f>
              <c:strCache>
                <c:ptCount val="3"/>
                <c:pt idx="0">
                  <c:v>Primaria-Secundaria</c:v>
                </c:pt>
                <c:pt idx="1">
                  <c:v>Técnico-Universitario</c:v>
                </c:pt>
                <c:pt idx="2">
                  <c:v>Licenciatura-Posgrado</c:v>
                </c:pt>
              </c:strCache>
            </c:strRef>
          </c:cat>
          <c:val>
            <c:numRef>
              <c:f>N.1!$C$25:$E$25</c:f>
              <c:numCache>
                <c:formatCode>0%</c:formatCode>
                <c:ptCount val="3"/>
                <c:pt idx="0">
                  <c:v>0.21556886227544911</c:v>
                </c:pt>
                <c:pt idx="1">
                  <c:v>0.37386934673366834</c:v>
                </c:pt>
                <c:pt idx="2">
                  <c:v>0.45811051693404636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8534880"/>
        <c:axId val="258535272"/>
      </c:barChart>
      <c:catAx>
        <c:axId val="258534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8535272"/>
        <c:crosses val="autoZero"/>
        <c:auto val="1"/>
        <c:lblAlgn val="ctr"/>
        <c:lblOffset val="100"/>
        <c:noMultiLvlLbl val="0"/>
      </c:catAx>
      <c:valAx>
        <c:axId val="2585352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258534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es-MX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Credito!$J$23</c:f>
              <c:strCache>
                <c:ptCount val="1"/>
                <c:pt idx="0">
                  <c:v>Credito a Mujeres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Credito!$K$22:$M$22</c:f>
              <c:strCache>
                <c:ptCount val="3"/>
                <c:pt idx="0">
                  <c:v>Menos de Bs3000</c:v>
                </c:pt>
                <c:pt idx="1">
                  <c:v>Bs3001 a Bs7000</c:v>
                </c:pt>
                <c:pt idx="2">
                  <c:v>Más de Bs7000</c:v>
                </c:pt>
              </c:strCache>
            </c:strRef>
          </c:cat>
          <c:val>
            <c:numRef>
              <c:f>Credito!$K$23:$M$23</c:f>
              <c:numCache>
                <c:formatCode>0%</c:formatCode>
                <c:ptCount val="3"/>
                <c:pt idx="0">
                  <c:v>0.40350877192982454</c:v>
                </c:pt>
                <c:pt idx="1">
                  <c:v>0.17607223476297967</c:v>
                </c:pt>
                <c:pt idx="2">
                  <c:v>9.8360655737704916E-2</c:v>
                </c:pt>
              </c:numCache>
            </c:numRef>
          </c:val>
        </c:ser>
        <c:ser>
          <c:idx val="1"/>
          <c:order val="1"/>
          <c:tx>
            <c:strRef>
              <c:f>Credito!$J$24</c:f>
              <c:strCache>
                <c:ptCount val="1"/>
                <c:pt idx="0">
                  <c:v>Credito a Varones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Credito!$K$22:$M$22</c:f>
              <c:strCache>
                <c:ptCount val="3"/>
                <c:pt idx="0">
                  <c:v>Menos de Bs3000</c:v>
                </c:pt>
                <c:pt idx="1">
                  <c:v>Bs3001 a Bs7000</c:v>
                </c:pt>
                <c:pt idx="2">
                  <c:v>Más de Bs7000</c:v>
                </c:pt>
              </c:strCache>
            </c:strRef>
          </c:cat>
          <c:val>
            <c:numRef>
              <c:f>Credito!$K$24:$M$24</c:f>
              <c:numCache>
                <c:formatCode>0%</c:formatCode>
                <c:ptCount val="3"/>
                <c:pt idx="0">
                  <c:v>0.27368421052631581</c:v>
                </c:pt>
                <c:pt idx="1">
                  <c:v>0.27313769751693001</c:v>
                </c:pt>
                <c:pt idx="2">
                  <c:v>0.33333333333333331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8536448"/>
        <c:axId val="250998024"/>
      </c:barChart>
      <c:catAx>
        <c:axId val="258536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250998024"/>
        <c:crosses val="autoZero"/>
        <c:auto val="1"/>
        <c:lblAlgn val="ctr"/>
        <c:lblOffset val="100"/>
        <c:noMultiLvlLbl val="0"/>
      </c:catAx>
      <c:valAx>
        <c:axId val="2509980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s-MX"/>
          </a:p>
        </c:txPr>
        <c:crossAx val="2585364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E0F91-F523-4DB0-BCDB-15D984DA9EB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BO"/>
        </a:p>
      </dgm:t>
    </dgm:pt>
    <dgm:pt modelId="{83368C59-A60B-4B10-8C0C-CB5902DFCEB5}">
      <dgm:prSet phldrT="[Text]" custT="1"/>
      <dgm:spPr/>
      <dgm:t>
        <a:bodyPr/>
        <a:lstStyle/>
        <a:p>
          <a:r>
            <a:rPr lang="es-BO" sz="2400" dirty="0" smtClean="0"/>
            <a:t>Educación financiera</a:t>
          </a:r>
          <a:endParaRPr lang="es-BO" sz="2400" dirty="0"/>
        </a:p>
      </dgm:t>
    </dgm:pt>
    <dgm:pt modelId="{F380127D-A5FC-4DD7-85C2-E3F973F02406}" type="parTrans" cxnId="{B78C795E-2331-44D0-B159-585184BB98F0}">
      <dgm:prSet/>
      <dgm:spPr/>
      <dgm:t>
        <a:bodyPr/>
        <a:lstStyle/>
        <a:p>
          <a:endParaRPr lang="es-BO"/>
        </a:p>
      </dgm:t>
    </dgm:pt>
    <dgm:pt modelId="{1CC8D902-4349-4D78-A2B1-DAAA84C5E85C}" type="sibTrans" cxnId="{B78C795E-2331-44D0-B159-585184BB98F0}">
      <dgm:prSet/>
      <dgm:spPr/>
      <dgm:t>
        <a:bodyPr/>
        <a:lstStyle/>
        <a:p>
          <a:endParaRPr lang="es-BO"/>
        </a:p>
      </dgm:t>
    </dgm:pt>
    <dgm:pt modelId="{C48A2A6B-77D1-4290-99FD-433CC40BD13F}">
      <dgm:prSet phldrT="[Text]"/>
      <dgm:spPr/>
      <dgm:t>
        <a:bodyPr/>
        <a:lstStyle/>
        <a:p>
          <a:r>
            <a:rPr lang="es-BO" dirty="0" smtClean="0"/>
            <a:t>Características de servicios</a:t>
          </a:r>
          <a:endParaRPr lang="es-BO" dirty="0"/>
        </a:p>
      </dgm:t>
    </dgm:pt>
    <dgm:pt modelId="{06368BDF-B573-4451-A14B-4D6A065DC73B}" type="parTrans" cxnId="{E5C9859E-7C56-4028-B447-3C472A382F67}">
      <dgm:prSet/>
      <dgm:spPr/>
      <dgm:t>
        <a:bodyPr/>
        <a:lstStyle/>
        <a:p>
          <a:endParaRPr lang="es-BO"/>
        </a:p>
      </dgm:t>
    </dgm:pt>
    <dgm:pt modelId="{6874CD8B-8052-44DC-9798-442D3515E6DB}" type="sibTrans" cxnId="{E5C9859E-7C56-4028-B447-3C472A382F67}">
      <dgm:prSet/>
      <dgm:spPr/>
      <dgm:t>
        <a:bodyPr/>
        <a:lstStyle/>
        <a:p>
          <a:endParaRPr lang="es-BO"/>
        </a:p>
      </dgm:t>
    </dgm:pt>
    <dgm:pt modelId="{F0D46B80-3A48-4B29-B310-82340D6AB223}">
      <dgm:prSet phldrT="[Text]" custT="1"/>
      <dgm:spPr/>
      <dgm:t>
        <a:bodyPr/>
        <a:lstStyle/>
        <a:p>
          <a:r>
            <a:rPr lang="es-BO" sz="1600" dirty="0" smtClean="0"/>
            <a:t>Información sobre derechos y obligaciones</a:t>
          </a:r>
          <a:endParaRPr lang="es-BO" sz="1600" dirty="0"/>
        </a:p>
      </dgm:t>
    </dgm:pt>
    <dgm:pt modelId="{9F6E2D82-9D74-44FE-8311-81E5EC30EAB6}" type="parTrans" cxnId="{F1B302E2-05E4-4B17-8996-71940DC87A3A}">
      <dgm:prSet/>
      <dgm:spPr/>
      <dgm:t>
        <a:bodyPr/>
        <a:lstStyle/>
        <a:p>
          <a:endParaRPr lang="es-BO"/>
        </a:p>
      </dgm:t>
    </dgm:pt>
    <dgm:pt modelId="{D9F2632E-B9D2-4CAD-8D57-470DCA4591A4}" type="sibTrans" cxnId="{F1B302E2-05E4-4B17-8996-71940DC87A3A}">
      <dgm:prSet/>
      <dgm:spPr/>
      <dgm:t>
        <a:bodyPr/>
        <a:lstStyle/>
        <a:p>
          <a:endParaRPr lang="es-BO"/>
        </a:p>
      </dgm:t>
    </dgm:pt>
    <dgm:pt modelId="{AFF33322-E2C0-43F3-BA08-55F276C2C873}">
      <dgm:prSet phldrT="[Text]"/>
      <dgm:spPr/>
      <dgm:t>
        <a:bodyPr/>
        <a:lstStyle/>
        <a:p>
          <a:r>
            <a:rPr lang="es-BO" dirty="0" smtClean="0"/>
            <a:t>Mecanismo de reclamo</a:t>
          </a:r>
          <a:endParaRPr lang="es-BO" dirty="0"/>
        </a:p>
      </dgm:t>
    </dgm:pt>
    <dgm:pt modelId="{68106B08-6381-41C3-90D9-F4F1E2C01822}" type="parTrans" cxnId="{E49FC3F3-6B7B-4AEA-9D14-251422D2F820}">
      <dgm:prSet/>
      <dgm:spPr/>
      <dgm:t>
        <a:bodyPr/>
        <a:lstStyle/>
        <a:p>
          <a:endParaRPr lang="es-BO"/>
        </a:p>
      </dgm:t>
    </dgm:pt>
    <dgm:pt modelId="{424ECC63-5D69-4BA9-B16B-16206B64E57B}" type="sibTrans" cxnId="{E49FC3F3-6B7B-4AEA-9D14-251422D2F820}">
      <dgm:prSet/>
      <dgm:spPr/>
      <dgm:t>
        <a:bodyPr/>
        <a:lstStyle/>
        <a:p>
          <a:endParaRPr lang="es-BO"/>
        </a:p>
      </dgm:t>
    </dgm:pt>
    <dgm:pt modelId="{18C3EE33-A91F-45C7-B59A-DB741C410354}">
      <dgm:prSet phldrT="[Text]" custT="1"/>
      <dgm:spPr/>
      <dgm:t>
        <a:bodyPr/>
        <a:lstStyle/>
        <a:p>
          <a:r>
            <a:rPr lang="es-BO" sz="1800" dirty="0" smtClean="0"/>
            <a:t>Rol de ASFI</a:t>
          </a:r>
          <a:endParaRPr lang="es-BO" sz="1800" dirty="0"/>
        </a:p>
      </dgm:t>
    </dgm:pt>
    <dgm:pt modelId="{81D5121C-0388-42EC-B2A7-3CCEC855AEE9}" type="parTrans" cxnId="{19C11ED4-6CA8-4F3D-9BB9-8F67BED7FAA8}">
      <dgm:prSet/>
      <dgm:spPr/>
      <dgm:t>
        <a:bodyPr/>
        <a:lstStyle/>
        <a:p>
          <a:endParaRPr lang="es-BO"/>
        </a:p>
      </dgm:t>
    </dgm:pt>
    <dgm:pt modelId="{5693EBFF-EF9A-4039-B689-B8E10CE7704C}" type="sibTrans" cxnId="{19C11ED4-6CA8-4F3D-9BB9-8F67BED7FAA8}">
      <dgm:prSet/>
      <dgm:spPr/>
      <dgm:t>
        <a:bodyPr/>
        <a:lstStyle/>
        <a:p>
          <a:endParaRPr lang="es-BO"/>
        </a:p>
      </dgm:t>
    </dgm:pt>
    <dgm:pt modelId="{982723AA-98AB-41EB-B2AE-3B51E591415F}" type="pres">
      <dgm:prSet presAssocID="{F31E0F91-F523-4DB0-BCDB-15D984DA9EB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BO"/>
        </a:p>
      </dgm:t>
    </dgm:pt>
    <dgm:pt modelId="{C535DC50-BC98-40D7-AA07-B76088FBF2BA}" type="pres">
      <dgm:prSet presAssocID="{F31E0F91-F523-4DB0-BCDB-15D984DA9EB6}" presName="radial" presStyleCnt="0">
        <dgm:presLayoutVars>
          <dgm:animLvl val="ctr"/>
        </dgm:presLayoutVars>
      </dgm:prSet>
      <dgm:spPr/>
    </dgm:pt>
    <dgm:pt modelId="{F70FD407-C27B-4A9A-B200-EE24391FBA1C}" type="pres">
      <dgm:prSet presAssocID="{83368C59-A60B-4B10-8C0C-CB5902DFCEB5}" presName="centerShape" presStyleLbl="vennNode1" presStyleIdx="0" presStyleCnt="5"/>
      <dgm:spPr/>
      <dgm:t>
        <a:bodyPr/>
        <a:lstStyle/>
        <a:p>
          <a:endParaRPr lang="es-BO"/>
        </a:p>
      </dgm:t>
    </dgm:pt>
    <dgm:pt modelId="{CE4E354A-6C28-4ABE-B890-368E141C4435}" type="pres">
      <dgm:prSet presAssocID="{C48A2A6B-77D1-4290-99FD-433CC40BD13F}" presName="node" presStyleLbl="vennNode1" presStyleIdx="1" presStyleCnt="5" custScaleX="147330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AD94AEA7-3D23-4586-A4FB-066BAB91D35B}" type="pres">
      <dgm:prSet presAssocID="{F0D46B80-3A48-4B29-B310-82340D6AB223}" presName="node" presStyleLbl="vennNode1" presStyleIdx="2" presStyleCnt="5" custScaleX="156791" custScaleY="131384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E9240FB0-41CC-4C2A-B041-15C1B1508CF3}" type="pres">
      <dgm:prSet presAssocID="{AFF33322-E2C0-43F3-BA08-55F276C2C873}" presName="node" presStyleLbl="vennNode1" presStyleIdx="3" presStyleCnt="5" custScaleX="141319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C9DD73F5-2BA8-404A-9F29-8ACD9A0C9DDB}" type="pres">
      <dgm:prSet presAssocID="{18C3EE33-A91F-45C7-B59A-DB741C410354}" presName="node" presStyleLbl="vennNode1" presStyleIdx="4" presStyleCnt="5" custScaleX="137522" custScaleY="135335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BD0CFD1B-C9A4-447D-9861-25115F7BDF33}" type="presOf" srcId="{83368C59-A60B-4B10-8C0C-CB5902DFCEB5}" destId="{F70FD407-C27B-4A9A-B200-EE24391FBA1C}" srcOrd="0" destOrd="0" presId="urn:microsoft.com/office/officeart/2005/8/layout/radial3"/>
    <dgm:cxn modelId="{E49FC3F3-6B7B-4AEA-9D14-251422D2F820}" srcId="{83368C59-A60B-4B10-8C0C-CB5902DFCEB5}" destId="{AFF33322-E2C0-43F3-BA08-55F276C2C873}" srcOrd="2" destOrd="0" parTransId="{68106B08-6381-41C3-90D9-F4F1E2C01822}" sibTransId="{424ECC63-5D69-4BA9-B16B-16206B64E57B}"/>
    <dgm:cxn modelId="{B78C795E-2331-44D0-B159-585184BB98F0}" srcId="{F31E0F91-F523-4DB0-BCDB-15D984DA9EB6}" destId="{83368C59-A60B-4B10-8C0C-CB5902DFCEB5}" srcOrd="0" destOrd="0" parTransId="{F380127D-A5FC-4DD7-85C2-E3F973F02406}" sibTransId="{1CC8D902-4349-4D78-A2B1-DAAA84C5E85C}"/>
    <dgm:cxn modelId="{10BC4765-F93F-4EBB-93AD-F69B6FE37F97}" type="presOf" srcId="{AFF33322-E2C0-43F3-BA08-55F276C2C873}" destId="{E9240FB0-41CC-4C2A-B041-15C1B1508CF3}" srcOrd="0" destOrd="0" presId="urn:microsoft.com/office/officeart/2005/8/layout/radial3"/>
    <dgm:cxn modelId="{E5C9859E-7C56-4028-B447-3C472A382F67}" srcId="{83368C59-A60B-4B10-8C0C-CB5902DFCEB5}" destId="{C48A2A6B-77D1-4290-99FD-433CC40BD13F}" srcOrd="0" destOrd="0" parTransId="{06368BDF-B573-4451-A14B-4D6A065DC73B}" sibTransId="{6874CD8B-8052-44DC-9798-442D3515E6DB}"/>
    <dgm:cxn modelId="{C10A75B3-5C14-48A2-9672-DD336F245625}" type="presOf" srcId="{F31E0F91-F523-4DB0-BCDB-15D984DA9EB6}" destId="{982723AA-98AB-41EB-B2AE-3B51E591415F}" srcOrd="0" destOrd="0" presId="urn:microsoft.com/office/officeart/2005/8/layout/radial3"/>
    <dgm:cxn modelId="{19C11ED4-6CA8-4F3D-9BB9-8F67BED7FAA8}" srcId="{83368C59-A60B-4B10-8C0C-CB5902DFCEB5}" destId="{18C3EE33-A91F-45C7-B59A-DB741C410354}" srcOrd="3" destOrd="0" parTransId="{81D5121C-0388-42EC-B2A7-3CCEC855AEE9}" sibTransId="{5693EBFF-EF9A-4039-B689-B8E10CE7704C}"/>
    <dgm:cxn modelId="{AFF8AED3-4DF8-4BDD-AC7E-FD7F37334351}" type="presOf" srcId="{18C3EE33-A91F-45C7-B59A-DB741C410354}" destId="{C9DD73F5-2BA8-404A-9F29-8ACD9A0C9DDB}" srcOrd="0" destOrd="0" presId="urn:microsoft.com/office/officeart/2005/8/layout/radial3"/>
    <dgm:cxn modelId="{2EDA2DE7-76F0-4698-925B-407CB746747F}" type="presOf" srcId="{C48A2A6B-77D1-4290-99FD-433CC40BD13F}" destId="{CE4E354A-6C28-4ABE-B890-368E141C4435}" srcOrd="0" destOrd="0" presId="urn:microsoft.com/office/officeart/2005/8/layout/radial3"/>
    <dgm:cxn modelId="{F1B302E2-05E4-4B17-8996-71940DC87A3A}" srcId="{83368C59-A60B-4B10-8C0C-CB5902DFCEB5}" destId="{F0D46B80-3A48-4B29-B310-82340D6AB223}" srcOrd="1" destOrd="0" parTransId="{9F6E2D82-9D74-44FE-8311-81E5EC30EAB6}" sibTransId="{D9F2632E-B9D2-4CAD-8D57-470DCA4591A4}"/>
    <dgm:cxn modelId="{986BDDE8-F3AD-4B78-938D-FC8101FFF9AD}" type="presOf" srcId="{F0D46B80-3A48-4B29-B310-82340D6AB223}" destId="{AD94AEA7-3D23-4586-A4FB-066BAB91D35B}" srcOrd="0" destOrd="0" presId="urn:microsoft.com/office/officeart/2005/8/layout/radial3"/>
    <dgm:cxn modelId="{EED81075-75FD-40A2-96A6-56F68213A955}" type="presParOf" srcId="{982723AA-98AB-41EB-B2AE-3B51E591415F}" destId="{C535DC50-BC98-40D7-AA07-B76088FBF2BA}" srcOrd="0" destOrd="0" presId="urn:microsoft.com/office/officeart/2005/8/layout/radial3"/>
    <dgm:cxn modelId="{EAB72A45-44F4-494B-B028-1BBAF055CFA6}" type="presParOf" srcId="{C535DC50-BC98-40D7-AA07-B76088FBF2BA}" destId="{F70FD407-C27B-4A9A-B200-EE24391FBA1C}" srcOrd="0" destOrd="0" presId="urn:microsoft.com/office/officeart/2005/8/layout/radial3"/>
    <dgm:cxn modelId="{6BBB3F80-5CD9-4789-AFB1-AA8506E079B5}" type="presParOf" srcId="{C535DC50-BC98-40D7-AA07-B76088FBF2BA}" destId="{CE4E354A-6C28-4ABE-B890-368E141C4435}" srcOrd="1" destOrd="0" presId="urn:microsoft.com/office/officeart/2005/8/layout/radial3"/>
    <dgm:cxn modelId="{7C66A2F2-72BE-4816-A5CE-7643C794D32C}" type="presParOf" srcId="{C535DC50-BC98-40D7-AA07-B76088FBF2BA}" destId="{AD94AEA7-3D23-4586-A4FB-066BAB91D35B}" srcOrd="2" destOrd="0" presId="urn:microsoft.com/office/officeart/2005/8/layout/radial3"/>
    <dgm:cxn modelId="{9426315F-F8D2-4559-A670-08C67163D321}" type="presParOf" srcId="{C535DC50-BC98-40D7-AA07-B76088FBF2BA}" destId="{E9240FB0-41CC-4C2A-B041-15C1B1508CF3}" srcOrd="3" destOrd="0" presId="urn:microsoft.com/office/officeart/2005/8/layout/radial3"/>
    <dgm:cxn modelId="{78213495-2D60-419E-97D0-9FE1DDE2FE2C}" type="presParOf" srcId="{C535DC50-BC98-40D7-AA07-B76088FBF2BA}" destId="{C9DD73F5-2BA8-404A-9F29-8ACD9A0C9DD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0.08966</cdr:x>
      <cdr:y>0.74677</cdr:y>
    </cdr:from>
    <cdr:to>
      <cdr:x>0.39222</cdr:x>
      <cdr:y>0.97408</cdr:y>
    </cdr:to>
    <cdr:cxnSp macro="">
      <cdr:nvCxnSpPr>
        <cdr:cNvPr id="2" name="Elbow Connector 6"/>
        <cdr:cNvCxnSpPr/>
      </cdr:nvCxnSpPr>
      <cdr:spPr>
        <a:xfrm xmlns:a="http://schemas.openxmlformats.org/drawingml/2006/main" flipV="1">
          <a:off x="545262" y="3224999"/>
          <a:ext cx="1839961" cy="981664"/>
        </a:xfrm>
        <a:prstGeom xmlns:a="http://schemas.openxmlformats.org/drawingml/2006/main" prst="bentConnector3">
          <a:avLst>
            <a:gd name="adj1" fmla="val 45073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0.78804</cdr:x>
      <cdr:y>0.58363</cdr:y>
    </cdr:from>
    <cdr:to>
      <cdr:x>1</cdr:x>
      <cdr:y>0.7896</cdr:y>
    </cdr:to>
    <cdr:cxnSp macro="">
      <cdr:nvCxnSpPr>
        <cdr:cNvPr id="5" name="Elbow Connector 6"/>
        <cdr:cNvCxnSpPr/>
      </cdr:nvCxnSpPr>
      <cdr:spPr>
        <a:xfrm xmlns:a="http://schemas.openxmlformats.org/drawingml/2006/main">
          <a:off x="4792337" y="2520450"/>
          <a:ext cx="1288974" cy="889537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392D0-69B9-40A7-A27C-887D659E7BF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B8F38-B098-4CF7-81BA-4582CC0FC930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323109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207CC2-F3DB-4548-A31E-855FEA20E0DD}" type="datetimeFigureOut">
              <a:rPr lang="es-ES" smtClean="0"/>
              <a:t>23/10/2015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C4CE1E-6177-5144-8AC4-531D5DAEE8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12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61073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83397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31974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44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ólo el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3"/>
          <p:cNvSpPr>
            <a:spLocks noGrp="1"/>
          </p:cNvSpPr>
          <p:nvPr>
            <p:ph sz="half" idx="2"/>
          </p:nvPr>
        </p:nvSpPr>
        <p:spPr>
          <a:xfrm>
            <a:off x="418465" y="1781724"/>
            <a:ext cx="3271520" cy="4483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modificar</a:t>
            </a:r>
            <a:r>
              <a:rPr lang="en-US" dirty="0" smtClean="0"/>
              <a:t> el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del </a:t>
            </a:r>
            <a:r>
              <a:rPr lang="en-US" dirty="0" err="1" smtClean="0"/>
              <a:t>patrón</a:t>
            </a:r>
            <a:endParaRPr lang="en-US" dirty="0" smtClean="0"/>
          </a:p>
          <a:p>
            <a:pPr lvl="1"/>
            <a:r>
              <a:rPr lang="en-US" dirty="0" smtClean="0"/>
              <a:t>Segundo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2"/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3"/>
            <a:r>
              <a:rPr lang="en-US" dirty="0" smtClean="0"/>
              <a:t>Cuarto </a:t>
            </a:r>
            <a:r>
              <a:rPr lang="en-US" dirty="0" err="1" smtClean="0"/>
              <a:t>nivel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endParaRPr lang="es-ES" dirty="0"/>
          </a:p>
        </p:txBody>
      </p:sp>
      <p:sp>
        <p:nvSpPr>
          <p:cNvPr id="12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18465" y="450373"/>
            <a:ext cx="6622415" cy="850107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Multicolore"/>
                <a:cs typeface="Multicolor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modificar</a:t>
            </a:r>
            <a:r>
              <a:rPr lang="en-US" dirty="0" smtClean="0"/>
              <a:t> el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del </a:t>
            </a:r>
            <a:r>
              <a:rPr lang="en-US" dirty="0" err="1" smtClean="0"/>
              <a:t>patrón</a:t>
            </a:r>
            <a:endParaRPr lang="en-US" dirty="0" smtClean="0"/>
          </a:p>
        </p:txBody>
      </p:sp>
      <p:sp>
        <p:nvSpPr>
          <p:cNvPr id="1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096385" y="4023360"/>
            <a:ext cx="4041775" cy="1189355"/>
          </a:xfrm>
        </p:spPr>
        <p:txBody>
          <a:bodyPr anchor="b"/>
          <a:lstStyle>
            <a:lvl1pPr marL="0" indent="0">
              <a:buNone/>
              <a:defRPr sz="2400" b="1">
                <a:latin typeface="Multicolore"/>
                <a:cs typeface="Multicolor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modificar</a:t>
            </a:r>
            <a:r>
              <a:rPr lang="en-US" dirty="0" smtClean="0"/>
              <a:t> el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del </a:t>
            </a:r>
            <a:r>
              <a:rPr lang="en-US" dirty="0" err="1" smtClean="0"/>
              <a:t>patrón</a:t>
            </a:r>
            <a:endParaRPr lang="en-US" dirty="0" smtClean="0"/>
          </a:p>
        </p:txBody>
      </p:sp>
      <p:sp>
        <p:nvSpPr>
          <p:cNvPr id="17" name="Marcador de texto 4"/>
          <p:cNvSpPr>
            <a:spLocks noGrp="1"/>
          </p:cNvSpPr>
          <p:nvPr>
            <p:ph type="body" sz="quarter" idx="14" hasCustomPrompt="1"/>
          </p:nvPr>
        </p:nvSpPr>
        <p:spPr>
          <a:xfrm>
            <a:off x="418465" y="1319373"/>
            <a:ext cx="7201535" cy="357027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solidFill>
                  <a:srgbClr val="8064A2"/>
                </a:solidFill>
                <a:latin typeface="Open sans"/>
                <a:cs typeface="Open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HAGA CLIC PARA MODIFICAR EL ESTILO DE TEXTO DEL PATRÓN</a:t>
            </a:r>
          </a:p>
        </p:txBody>
      </p:sp>
      <p:sp>
        <p:nvSpPr>
          <p:cNvPr id="18" name="Marcador de texto 4"/>
          <p:cNvSpPr>
            <a:spLocks noGrp="1"/>
          </p:cNvSpPr>
          <p:nvPr>
            <p:ph type="body" sz="quarter" idx="15" hasCustomPrompt="1"/>
          </p:nvPr>
        </p:nvSpPr>
        <p:spPr>
          <a:xfrm>
            <a:off x="4096385" y="5210494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rgbClr val="8064A2"/>
                </a:solidFill>
                <a:latin typeface="Open sans"/>
                <a:cs typeface="Open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HAGA CLIC PARA MODIFICAR EL ESTILO DE TEXTO DEL PATRÓN</a:t>
            </a:r>
          </a:p>
        </p:txBody>
      </p:sp>
      <p:sp>
        <p:nvSpPr>
          <p:cNvPr id="21" name="Marcador de texto 4"/>
          <p:cNvSpPr>
            <a:spLocks noGrp="1"/>
          </p:cNvSpPr>
          <p:nvPr>
            <p:ph type="body" sz="quarter" idx="16" hasCustomPrompt="1"/>
          </p:nvPr>
        </p:nvSpPr>
        <p:spPr>
          <a:xfrm>
            <a:off x="4096385" y="5850256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rgbClr val="8064A2"/>
                </a:solidFill>
                <a:latin typeface="Open sans"/>
                <a:cs typeface="Open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Haga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modificar</a:t>
            </a:r>
            <a:r>
              <a:rPr lang="en-US" dirty="0" smtClean="0"/>
              <a:t> el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dirty="0" smtClean="0"/>
              <a:t> del </a:t>
            </a:r>
            <a:r>
              <a:rPr lang="en-US" dirty="0" err="1" smtClean="0"/>
              <a:t>patrón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701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6244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4470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3834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6652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9633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31614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21942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6178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14D78-0B49-4263-9C68-87A7FE4C01EE}" type="datetimeFigureOut">
              <a:rPr lang="es-BO" smtClean="0"/>
              <a:t>23/10/2015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C682F-62DF-4461-91FF-49766E1A1F5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82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hyperlink" Target="http://www.twitter.com/asfibolivi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facebook.com/asfibolivia" TargetMode="External"/><Relationship Id="rId4" Type="http://schemas.openxmlformats.org/officeDocument/2006/relationships/hyperlink" Target="https://www.asfi.gob.b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4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86041" y="963774"/>
            <a:ext cx="6178526" cy="575016"/>
          </a:xfrm>
        </p:spPr>
        <p:txBody>
          <a:bodyPr/>
          <a:lstStyle/>
          <a:p>
            <a:pPr algn="ctr"/>
            <a:r>
              <a:rPr lang="es-BO" sz="2700" dirty="0"/>
              <a:t>Experiencia desarrollada por ASFI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976131"/>
              </p:ext>
            </p:extLst>
          </p:nvPr>
        </p:nvGraphicFramePr>
        <p:xfrm>
          <a:off x="5102586" y="2223056"/>
          <a:ext cx="3754979" cy="2583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013721"/>
              </p:ext>
            </p:extLst>
          </p:nvPr>
        </p:nvGraphicFramePr>
        <p:xfrm>
          <a:off x="225029" y="1756380"/>
          <a:ext cx="3873247" cy="177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uadroTexto 9"/>
          <p:cNvSpPr txBox="1">
            <a:spLocks noChangeArrowheads="1"/>
          </p:cNvSpPr>
          <p:nvPr/>
        </p:nvSpPr>
        <p:spPr bwMode="auto">
          <a:xfrm>
            <a:off x="1819635" y="3634255"/>
            <a:ext cx="165623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BO" sz="1350" dirty="0">
                <a:solidFill>
                  <a:schemeClr val="tx1"/>
                </a:solidFill>
              </a:rPr>
              <a:t>Consultas 2013-2015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500987"/>
              </p:ext>
            </p:extLst>
          </p:nvPr>
        </p:nvGraphicFramePr>
        <p:xfrm>
          <a:off x="625743" y="3886200"/>
          <a:ext cx="3960029" cy="18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088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045" y="2750346"/>
            <a:ext cx="7908956" cy="1418035"/>
          </a:xfrm>
        </p:spPr>
        <p:txBody>
          <a:bodyPr/>
          <a:lstStyle/>
          <a:p>
            <a:pPr>
              <a:lnSpc>
                <a:spcPts val="2625"/>
              </a:lnSpc>
              <a:defRPr/>
            </a:pPr>
            <a:r>
              <a:rPr lang="es-BO" altLang="es-BO" sz="2100" dirty="0">
                <a:cs typeface="+mn-cs"/>
              </a:rPr>
              <a:t>3. Nivel de educación y uso de servicios financieros </a:t>
            </a:r>
            <a:br>
              <a:rPr lang="es-BO" altLang="es-BO" sz="2100" dirty="0">
                <a:cs typeface="+mn-cs"/>
              </a:rPr>
            </a:br>
            <a:r>
              <a:rPr lang="es-BO" altLang="es-BO" sz="1800" dirty="0">
                <a:cs typeface="+mn-cs"/>
              </a:rPr>
              <a:t>(Encuesta nacional de servicios financieros septiembre 2015)</a:t>
            </a:r>
            <a:endParaRPr lang="es-BO" altLang="es-BO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8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29"/>
          <p:cNvSpPr txBox="1">
            <a:spLocks noChangeArrowheads="1"/>
          </p:cNvSpPr>
          <p:nvPr/>
        </p:nvSpPr>
        <p:spPr bwMode="auto">
          <a:xfrm flipH="1">
            <a:off x="382192" y="1538790"/>
            <a:ext cx="3080147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ts val="2625"/>
              </a:lnSpc>
              <a:spcBef>
                <a:spcPct val="0"/>
              </a:spcBef>
              <a:buNone/>
            </a:pPr>
            <a:r>
              <a:rPr lang="es-BO" sz="1500" dirty="0">
                <a:solidFill>
                  <a:srgbClr val="414473"/>
                </a:solidFill>
              </a:rPr>
              <a:t>Tarjetas de débito(*)</a:t>
            </a:r>
          </a:p>
        </p:txBody>
      </p:sp>
      <p:sp>
        <p:nvSpPr>
          <p:cNvPr id="7" name="1 Rectángulo"/>
          <p:cNvSpPr/>
          <p:nvPr/>
        </p:nvSpPr>
        <p:spPr>
          <a:xfrm>
            <a:off x="-743639" y="5547123"/>
            <a:ext cx="6858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BO" sz="1200" dirty="0"/>
              <a:t>Fuente: 1ra. Encuesta Nacional de Servicios Financieros</a:t>
            </a:r>
          </a:p>
        </p:txBody>
      </p:sp>
      <p:graphicFrame>
        <p:nvGraphicFramePr>
          <p:cNvPr id="8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537497"/>
              </p:ext>
            </p:extLst>
          </p:nvPr>
        </p:nvGraphicFramePr>
        <p:xfrm>
          <a:off x="203648" y="2131771"/>
          <a:ext cx="3787212" cy="2409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1 Rectángulo"/>
          <p:cNvSpPr>
            <a:spLocks noChangeArrowheads="1"/>
          </p:cNvSpPr>
          <p:nvPr/>
        </p:nvSpPr>
        <p:spPr bwMode="auto">
          <a:xfrm>
            <a:off x="464473" y="4764663"/>
            <a:ext cx="302656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BO" altLang="es-BO" sz="900" dirty="0">
                <a:solidFill>
                  <a:schemeClr val="tx1"/>
                </a:solidFill>
              </a:rPr>
              <a:t>El uso de las tarjetas de débito, en clientes que tienen ahorros en las EIF, se incrementa con el nivel de educación</a:t>
            </a:r>
            <a:r>
              <a:rPr lang="es-BO" altLang="es-BO" sz="135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0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586341"/>
              </p:ext>
            </p:extLst>
          </p:nvPr>
        </p:nvGraphicFramePr>
        <p:xfrm>
          <a:off x="4635871" y="2116671"/>
          <a:ext cx="3698476" cy="2421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29"/>
          <p:cNvSpPr txBox="1">
            <a:spLocks noChangeArrowheads="1"/>
          </p:cNvSpPr>
          <p:nvPr/>
        </p:nvSpPr>
        <p:spPr bwMode="auto">
          <a:xfrm flipH="1">
            <a:off x="4888264" y="1617601"/>
            <a:ext cx="3751739" cy="55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ts val="2625"/>
              </a:lnSpc>
              <a:spcBef>
                <a:spcPct val="0"/>
              </a:spcBef>
              <a:buNone/>
            </a:pPr>
            <a:r>
              <a:rPr lang="es-BO" sz="1500" dirty="0">
                <a:solidFill>
                  <a:srgbClr val="414473"/>
                </a:solidFill>
              </a:rPr>
              <a:t>Compras con tarjeta de débito – POS (*)</a:t>
            </a:r>
          </a:p>
        </p:txBody>
      </p:sp>
      <p:sp>
        <p:nvSpPr>
          <p:cNvPr id="12" name="Rectángulo 1"/>
          <p:cNvSpPr>
            <a:spLocks noChangeArrowheads="1"/>
          </p:cNvSpPr>
          <p:nvPr/>
        </p:nvSpPr>
        <p:spPr bwMode="auto">
          <a:xfrm>
            <a:off x="5244375" y="4787786"/>
            <a:ext cx="32694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BO" altLang="es-BO" sz="900" dirty="0">
                <a:solidFill>
                  <a:schemeClr val="tx1"/>
                </a:solidFill>
              </a:rPr>
              <a:t>El uso de tarjetas de débito para realizar compras se incrementa con el nivel de educación.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78149" y="984043"/>
            <a:ext cx="58751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500" dirty="0"/>
              <a:t>Uso de servicios financieros según nivel de educación más alto alcanzado</a:t>
            </a:r>
          </a:p>
          <a:p>
            <a:r>
              <a:rPr lang="es-BO" sz="1500" dirty="0"/>
              <a:t> por el consumidor financiero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64471" y="5365327"/>
            <a:ext cx="513954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825" dirty="0"/>
              <a:t>(*) Se refiere a consumidores financieros con cuentas de ahorro en la entidad financiera en la que fue entrevistado</a:t>
            </a:r>
          </a:p>
        </p:txBody>
      </p:sp>
    </p:spTree>
    <p:extLst>
      <p:ext uri="{BB962C8B-B14F-4D97-AF65-F5344CB8AC3E}">
        <p14:creationId xmlns:p14="http://schemas.microsoft.com/office/powerpoint/2010/main" val="30129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29"/>
          <p:cNvSpPr txBox="1">
            <a:spLocks noChangeArrowheads="1"/>
          </p:cNvSpPr>
          <p:nvPr/>
        </p:nvSpPr>
        <p:spPr bwMode="auto">
          <a:xfrm flipH="1">
            <a:off x="-156992" y="1592790"/>
            <a:ext cx="3496618" cy="52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ts val="2625"/>
              </a:lnSpc>
              <a:spcBef>
                <a:spcPct val="0"/>
              </a:spcBef>
              <a:buNone/>
            </a:pPr>
            <a:r>
              <a:rPr lang="es-BO" sz="1350" dirty="0">
                <a:solidFill>
                  <a:srgbClr val="414473"/>
                </a:solidFill>
              </a:rPr>
              <a:t>Servicios de Banca por Internet(*) </a:t>
            </a:r>
          </a:p>
        </p:txBody>
      </p:sp>
      <p:sp>
        <p:nvSpPr>
          <p:cNvPr id="7" name="1 Rectángulo"/>
          <p:cNvSpPr/>
          <p:nvPr/>
        </p:nvSpPr>
        <p:spPr>
          <a:xfrm>
            <a:off x="1221215" y="5547124"/>
            <a:ext cx="6858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BO" sz="1200" dirty="0"/>
              <a:t>Fuente: Resultados de la Primera Encuesta Nacional de Servicios Financieros</a:t>
            </a:r>
          </a:p>
        </p:txBody>
      </p:sp>
      <p:graphicFrame>
        <p:nvGraphicFramePr>
          <p:cNvPr id="8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370131"/>
              </p:ext>
            </p:extLst>
          </p:nvPr>
        </p:nvGraphicFramePr>
        <p:xfrm>
          <a:off x="182879" y="2057377"/>
          <a:ext cx="2729135" cy="2488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263717"/>
              </p:ext>
            </p:extLst>
          </p:nvPr>
        </p:nvGraphicFramePr>
        <p:xfrm>
          <a:off x="2985870" y="2040779"/>
          <a:ext cx="2975317" cy="242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ángulo 1"/>
          <p:cNvSpPr>
            <a:spLocks noChangeArrowheads="1"/>
          </p:cNvSpPr>
          <p:nvPr/>
        </p:nvSpPr>
        <p:spPr bwMode="auto">
          <a:xfrm>
            <a:off x="3437007" y="1650568"/>
            <a:ext cx="2636044" cy="42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625"/>
              </a:lnSpc>
              <a:spcBef>
                <a:spcPct val="0"/>
              </a:spcBef>
              <a:buNone/>
            </a:pPr>
            <a:r>
              <a:rPr lang="es-BO" sz="1350" dirty="0">
                <a:solidFill>
                  <a:srgbClr val="414473"/>
                </a:solidFill>
              </a:rPr>
              <a:t>Servicios de Banca por Celular (*) </a:t>
            </a:r>
          </a:p>
        </p:txBody>
      </p:sp>
      <p:sp>
        <p:nvSpPr>
          <p:cNvPr id="12" name="1 Rectángulo"/>
          <p:cNvSpPr>
            <a:spLocks noChangeArrowheads="1"/>
          </p:cNvSpPr>
          <p:nvPr/>
        </p:nvSpPr>
        <p:spPr bwMode="auto">
          <a:xfrm>
            <a:off x="578385" y="4644073"/>
            <a:ext cx="8171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BO" altLang="es-BO" sz="1200" dirty="0">
                <a:solidFill>
                  <a:schemeClr val="tx1"/>
                </a:solidFill>
              </a:rPr>
              <a:t>La utilización de la banca por internet, banca por celular y ATM en clientes que tienen ahorros en las EIF, se eleva con el nivel de educación.</a:t>
            </a:r>
          </a:p>
        </p:txBody>
      </p:sp>
      <p:graphicFrame>
        <p:nvGraphicFramePr>
          <p:cNvPr id="13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001702"/>
              </p:ext>
            </p:extLst>
          </p:nvPr>
        </p:nvGraphicFramePr>
        <p:xfrm>
          <a:off x="6003388" y="2044628"/>
          <a:ext cx="3017520" cy="241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ctángulo 1"/>
          <p:cNvSpPr>
            <a:spLocks noChangeArrowheads="1"/>
          </p:cNvSpPr>
          <p:nvPr/>
        </p:nvSpPr>
        <p:spPr bwMode="auto">
          <a:xfrm>
            <a:off x="6415746" y="1650568"/>
            <a:ext cx="2334266" cy="42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ts val="2625"/>
              </a:lnSpc>
              <a:spcBef>
                <a:spcPct val="0"/>
              </a:spcBef>
              <a:buNone/>
            </a:pPr>
            <a:r>
              <a:rPr lang="es-BO" sz="1350" dirty="0">
                <a:solidFill>
                  <a:srgbClr val="414473"/>
                </a:solidFill>
              </a:rPr>
              <a:t>Uso de ATM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867220" y="1062873"/>
            <a:ext cx="531523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350" dirty="0"/>
              <a:t>Uso de servicios financieros según nivel de educación más alto alcanzado</a:t>
            </a:r>
          </a:p>
          <a:p>
            <a:r>
              <a:rPr lang="es-BO" sz="1350" dirty="0"/>
              <a:t> por el consumidor financiero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95660" y="5350916"/>
            <a:ext cx="513954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825" dirty="0"/>
              <a:t>(*) Se refiere a consumidores financieros con cuentas de ahorro en la entidad financiera en la que fue entrevistado</a:t>
            </a:r>
          </a:p>
        </p:txBody>
      </p:sp>
    </p:spTree>
    <p:extLst>
      <p:ext uri="{BB962C8B-B14F-4D97-AF65-F5344CB8AC3E}">
        <p14:creationId xmlns:p14="http://schemas.microsoft.com/office/powerpoint/2010/main" val="329071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Rectángulo"/>
          <p:cNvSpPr/>
          <p:nvPr/>
        </p:nvSpPr>
        <p:spPr>
          <a:xfrm>
            <a:off x="886634" y="5552684"/>
            <a:ext cx="6866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BO" sz="1200" dirty="0"/>
              <a:t>Fuente: 1ra. Encuesta Nacional de Servicios Financieros</a:t>
            </a:r>
          </a:p>
        </p:txBody>
      </p:sp>
      <p:sp>
        <p:nvSpPr>
          <p:cNvPr id="7" name="TextBox 1"/>
          <p:cNvSpPr txBox="1"/>
          <p:nvPr/>
        </p:nvSpPr>
        <p:spPr>
          <a:xfrm flipH="1">
            <a:off x="351234" y="1019575"/>
            <a:ext cx="7057188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BO" sz="2100" dirty="0">
                <a:solidFill>
                  <a:schemeClr val="accent2">
                    <a:lumMod val="50000"/>
                  </a:schemeClr>
                </a:solidFill>
              </a:rPr>
              <a:t>Créditos en la EIF según nivel de ingreso y género</a:t>
            </a:r>
          </a:p>
        </p:txBody>
      </p:sp>
      <p:sp>
        <p:nvSpPr>
          <p:cNvPr id="9" name="CuadroTexto 2"/>
          <p:cNvSpPr txBox="1">
            <a:spLocks noChangeArrowheads="1"/>
          </p:cNvSpPr>
          <p:nvPr/>
        </p:nvSpPr>
        <p:spPr bwMode="auto">
          <a:xfrm>
            <a:off x="464473" y="4941649"/>
            <a:ext cx="78811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BO" sz="1350" dirty="0">
                <a:solidFill>
                  <a:schemeClr val="tx1"/>
                </a:solidFill>
              </a:rPr>
              <a:t>Crédito e ingresos tiene relación directa en varones e  inversa en mujeres</a:t>
            </a:r>
          </a:p>
        </p:txBody>
      </p:sp>
      <p:graphicFrame>
        <p:nvGraphicFramePr>
          <p:cNvPr id="10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104585"/>
              </p:ext>
            </p:extLst>
          </p:nvPr>
        </p:nvGraphicFramePr>
        <p:xfrm>
          <a:off x="1772532" y="2028807"/>
          <a:ext cx="5927729" cy="2793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753733" y="1729714"/>
            <a:ext cx="419634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1350" dirty="0"/>
              <a:t>Prestatarios de la EIF según nivel de ingresos y género (*)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64471" y="5337748"/>
            <a:ext cx="473719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BO" sz="825" dirty="0"/>
              <a:t>(*) Número de prestatarios en relación a los ahorristas de la entidad financiera en la que fue entrevistado</a:t>
            </a:r>
          </a:p>
        </p:txBody>
      </p:sp>
    </p:spTree>
    <p:extLst>
      <p:ext uri="{BB962C8B-B14F-4D97-AF65-F5344CB8AC3E}">
        <p14:creationId xmlns:p14="http://schemas.microsoft.com/office/powerpoint/2010/main" val="3638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Rectángulo"/>
          <p:cNvSpPr/>
          <p:nvPr/>
        </p:nvSpPr>
        <p:spPr>
          <a:xfrm>
            <a:off x="0" y="5518549"/>
            <a:ext cx="6858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BO" sz="1200" dirty="0"/>
              <a:t>Fuente: 1ra. Encuesta Nacional de Servicios Financieros</a:t>
            </a:r>
          </a:p>
        </p:txBody>
      </p:sp>
      <p:sp>
        <p:nvSpPr>
          <p:cNvPr id="7" name="TextBox 1"/>
          <p:cNvSpPr txBox="1"/>
          <p:nvPr/>
        </p:nvSpPr>
        <p:spPr>
          <a:xfrm flipH="1">
            <a:off x="327423" y="944166"/>
            <a:ext cx="7151578" cy="415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BO" sz="2100" dirty="0">
                <a:solidFill>
                  <a:schemeClr val="accent2">
                    <a:lumMod val="50000"/>
                  </a:schemeClr>
                </a:solidFill>
              </a:rPr>
              <a:t>Tipo de crédito según nivel de educación</a:t>
            </a:r>
          </a:p>
        </p:txBody>
      </p:sp>
      <p:graphicFrame>
        <p:nvGraphicFramePr>
          <p:cNvPr id="8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241085"/>
              </p:ext>
            </p:extLst>
          </p:nvPr>
        </p:nvGraphicFramePr>
        <p:xfrm>
          <a:off x="1718635" y="1838878"/>
          <a:ext cx="4560983" cy="3238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Elbow Connector 6"/>
          <p:cNvCxnSpPr>
            <a:stCxn id="12" idx="3"/>
          </p:cNvCxnSpPr>
          <p:nvPr/>
        </p:nvCxnSpPr>
        <p:spPr>
          <a:xfrm>
            <a:off x="2206128" y="2646856"/>
            <a:ext cx="1222872" cy="6811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56" y="3797845"/>
            <a:ext cx="1660793" cy="113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66" y="4115992"/>
            <a:ext cx="1642962" cy="113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66" y="2077140"/>
            <a:ext cx="1642962" cy="113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5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1"/>
          <p:cNvSpPr txBox="1">
            <a:spLocks noChangeArrowheads="1"/>
          </p:cNvSpPr>
          <p:nvPr/>
        </p:nvSpPr>
        <p:spPr bwMode="auto">
          <a:xfrm>
            <a:off x="829866" y="3208735"/>
            <a:ext cx="72179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s-BO" sz="2100" dirty="0"/>
              <a:t>4. Principales indicadores de inclusión financiera en Bolivia</a:t>
            </a:r>
          </a:p>
        </p:txBody>
      </p:sp>
    </p:spTree>
    <p:extLst>
      <p:ext uri="{BB962C8B-B14F-4D97-AF65-F5344CB8AC3E}">
        <p14:creationId xmlns:p14="http://schemas.microsoft.com/office/powerpoint/2010/main" val="33306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3"/>
          <p:cNvSpPr txBox="1">
            <a:spLocks noChangeArrowheads="1"/>
          </p:cNvSpPr>
          <p:nvPr/>
        </p:nvSpPr>
        <p:spPr bwMode="auto">
          <a:xfrm>
            <a:off x="4634059" y="1674246"/>
            <a:ext cx="419598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BO" sz="1350" dirty="0">
                <a:solidFill>
                  <a:schemeClr val="tx1"/>
                </a:solidFill>
              </a:rPr>
              <a:t>Países seleccionados: cartera/PIB y depósitos/PIB, 2013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BO" sz="1350" dirty="0">
                <a:solidFill>
                  <a:schemeClr val="tx1"/>
                </a:solidFill>
              </a:rPr>
              <a:t>En %</a:t>
            </a:r>
          </a:p>
        </p:txBody>
      </p:sp>
      <p:sp>
        <p:nvSpPr>
          <p:cNvPr id="7" name="CuadroTexto 5"/>
          <p:cNvSpPr txBox="1">
            <a:spLocks noChangeArrowheads="1"/>
          </p:cNvSpPr>
          <p:nvPr/>
        </p:nvSpPr>
        <p:spPr bwMode="auto">
          <a:xfrm>
            <a:off x="809124" y="1674244"/>
            <a:ext cx="312389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BO" sz="1350" dirty="0">
                <a:solidFill>
                  <a:schemeClr val="tx1"/>
                </a:solidFill>
              </a:rPr>
              <a:t>Bolivia: cartera/PIB y depósitos/PIB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BO" sz="1350" dirty="0">
                <a:solidFill>
                  <a:schemeClr val="tx1"/>
                </a:solidFill>
              </a:rPr>
              <a:t>En %</a:t>
            </a:r>
          </a:p>
        </p:txBody>
      </p:sp>
      <p:sp>
        <p:nvSpPr>
          <p:cNvPr id="8" name="CuadroTexto 3"/>
          <p:cNvSpPr txBox="1">
            <a:spLocks noChangeArrowheads="1"/>
          </p:cNvSpPr>
          <p:nvPr/>
        </p:nvSpPr>
        <p:spPr bwMode="auto">
          <a:xfrm>
            <a:off x="148250" y="5022056"/>
            <a:ext cx="409690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BO" sz="1050" dirty="0">
                <a:solidFill>
                  <a:schemeClr val="tx1"/>
                </a:solidFill>
              </a:rPr>
              <a:t>Entre 2005 y 2014 el ratio Depósitos/PIB creció 17 puntos porcentuales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BO" sz="1050" dirty="0">
                <a:solidFill>
                  <a:schemeClr val="tx1"/>
                </a:solidFill>
              </a:rPr>
              <a:t>La Cartera/PIB se incrementó 8 puntos porcentuales</a:t>
            </a:r>
          </a:p>
        </p:txBody>
      </p:sp>
      <p:sp>
        <p:nvSpPr>
          <p:cNvPr id="9" name="CuadroTexto 7"/>
          <p:cNvSpPr txBox="1">
            <a:spLocks noChangeArrowheads="1"/>
          </p:cNvSpPr>
          <p:nvPr/>
        </p:nvSpPr>
        <p:spPr bwMode="auto">
          <a:xfrm>
            <a:off x="4510041" y="5022056"/>
            <a:ext cx="43200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BO" sz="1050" dirty="0">
                <a:solidFill>
                  <a:schemeClr val="tx1"/>
                </a:solidFill>
              </a:rPr>
              <a:t>El ratio Depósitos/PIB de Bolivia es uno de los índices más altos (52%)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BO" sz="1050" dirty="0">
                <a:solidFill>
                  <a:schemeClr val="tx1"/>
                </a:solidFill>
              </a:rPr>
              <a:t>El ratio Cartera/PIB de Bolivia está por encima de varios países de la Región</a:t>
            </a:r>
          </a:p>
        </p:txBody>
      </p:sp>
      <p:graphicFrame>
        <p:nvGraphicFramePr>
          <p:cNvPr id="10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445915"/>
              </p:ext>
            </p:extLst>
          </p:nvPr>
        </p:nvGraphicFramePr>
        <p:xfrm>
          <a:off x="4510044" y="2324971"/>
          <a:ext cx="4239968" cy="2402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125440"/>
              </p:ext>
            </p:extLst>
          </p:nvPr>
        </p:nvGraphicFramePr>
        <p:xfrm>
          <a:off x="328664" y="2348830"/>
          <a:ext cx="3916495" cy="240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29"/>
          <p:cNvSpPr txBox="1">
            <a:spLocks noChangeArrowheads="1"/>
          </p:cNvSpPr>
          <p:nvPr/>
        </p:nvSpPr>
        <p:spPr bwMode="auto">
          <a:xfrm flipH="1">
            <a:off x="598591" y="815697"/>
            <a:ext cx="4768453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625"/>
              </a:lnSpc>
              <a:spcBef>
                <a:spcPct val="0"/>
              </a:spcBef>
              <a:buNone/>
            </a:pPr>
            <a:r>
              <a:rPr lang="es-BO" sz="2100" dirty="0">
                <a:solidFill>
                  <a:srgbClr val="414473"/>
                </a:solidFill>
              </a:rPr>
              <a:t>Indicadores de profundización financiera </a:t>
            </a:r>
          </a:p>
        </p:txBody>
      </p:sp>
    </p:spTree>
    <p:extLst>
      <p:ext uri="{BB962C8B-B14F-4D97-AF65-F5344CB8AC3E}">
        <p14:creationId xmlns:p14="http://schemas.microsoft.com/office/powerpoint/2010/main" val="424981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817646"/>
              </p:ext>
            </p:extLst>
          </p:nvPr>
        </p:nvGraphicFramePr>
        <p:xfrm>
          <a:off x="424577" y="2006049"/>
          <a:ext cx="4491701" cy="271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9988" y="4717272"/>
            <a:ext cx="391001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BO" altLang="es-BO" sz="750" dirty="0">
                <a:solidFill>
                  <a:schemeClr val="tx1"/>
                </a:solidFill>
              </a:rPr>
              <a:t>(*) Corresponde a agencias fija y móvil, oficina central, externa y ferial, ventanillas de cobranza, puntos promocionales, puntos de atención corresponsal financieros y no financieros.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165054"/>
              </p:ext>
            </p:extLst>
          </p:nvPr>
        </p:nvGraphicFramePr>
        <p:xfrm>
          <a:off x="6156911" y="2829159"/>
          <a:ext cx="2287688" cy="1119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584"/>
                <a:gridCol w="855552"/>
                <a:gridCol w="855552"/>
              </a:tblGrid>
              <a:tr h="521501">
                <a:tc>
                  <a:txBody>
                    <a:bodyPr/>
                    <a:lstStyle/>
                    <a:p>
                      <a:pPr algn="l" fontAlgn="b"/>
                      <a:endParaRPr lang="es-B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2" marR="7142" marT="71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100" u="none" strike="noStrike" dirty="0">
                          <a:effectLst/>
                        </a:rPr>
                        <a:t>COBERTURA DE MUNICIPIOS</a:t>
                      </a:r>
                      <a:endParaRPr lang="es-B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2" marR="7142" marT="71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100" u="none" strike="noStrike" dirty="0">
                          <a:effectLst/>
                        </a:rPr>
                        <a:t>COBERTURA DE POBLACIÓN</a:t>
                      </a:r>
                      <a:endParaRPr lang="es-B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2" marR="7142" marT="71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691">
                <a:tc>
                  <a:txBody>
                    <a:bodyPr/>
                    <a:lstStyle/>
                    <a:p>
                      <a:pPr algn="l" fontAlgn="b"/>
                      <a:r>
                        <a:rPr lang="es-BO" sz="1100" u="none" strike="noStrike" dirty="0">
                          <a:effectLst/>
                        </a:rPr>
                        <a:t>2007</a:t>
                      </a:r>
                      <a:endParaRPr lang="es-B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2" marR="7142" marT="71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7142" marR="7142" marT="71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7142" marR="7142" marT="71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051">
                <a:tc>
                  <a:txBody>
                    <a:bodyPr/>
                    <a:lstStyle/>
                    <a:p>
                      <a:pPr algn="l" fontAlgn="b"/>
                      <a:r>
                        <a:rPr lang="es-BO" sz="1100" u="none" strike="noStrike" dirty="0">
                          <a:effectLst/>
                        </a:rPr>
                        <a:t>Ago. 2015</a:t>
                      </a:r>
                      <a:endParaRPr lang="es-B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2" marR="7142" marT="71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142" marR="7142" marT="71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7142" marR="7142" marT="71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ángulo 2"/>
          <p:cNvSpPr>
            <a:spLocks noChangeArrowheads="1"/>
          </p:cNvSpPr>
          <p:nvPr/>
        </p:nvSpPr>
        <p:spPr bwMode="auto">
          <a:xfrm>
            <a:off x="531207" y="5240373"/>
            <a:ext cx="56257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BO" sz="1200" dirty="0">
                <a:solidFill>
                  <a:schemeClr val="tx1"/>
                </a:solidFill>
              </a:rPr>
              <a:t>Los últimos años cinco años, los puntos de atención crecieron priorizando al área rural</a:t>
            </a: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 flipH="1">
            <a:off x="598591" y="815697"/>
            <a:ext cx="4768453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625"/>
              </a:lnSpc>
              <a:spcBef>
                <a:spcPct val="0"/>
              </a:spcBef>
              <a:buNone/>
            </a:pPr>
            <a:r>
              <a:rPr lang="es-BO" sz="2100" dirty="0">
                <a:solidFill>
                  <a:srgbClr val="414473"/>
                </a:solidFill>
              </a:rPr>
              <a:t>Puntos de atención financiera </a:t>
            </a:r>
          </a:p>
        </p:txBody>
      </p:sp>
    </p:spTree>
    <p:extLst>
      <p:ext uri="{BB962C8B-B14F-4D97-AF65-F5344CB8AC3E}">
        <p14:creationId xmlns:p14="http://schemas.microsoft.com/office/powerpoint/2010/main" val="16880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14477" y="963774"/>
            <a:ext cx="5161360" cy="704850"/>
          </a:xfrm>
        </p:spPr>
        <p:txBody>
          <a:bodyPr/>
          <a:lstStyle/>
          <a:p>
            <a:pPr>
              <a:lnSpc>
                <a:spcPts val="2625"/>
              </a:lnSpc>
            </a:pPr>
            <a:r>
              <a:rPr lang="es-BO" altLang="es-BO" sz="2400" dirty="0"/>
              <a:t>Cobertura de servicios financieros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94256" y="5482454"/>
            <a:ext cx="6072188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BO" altLang="es-BO" sz="825" dirty="0">
                <a:solidFill>
                  <a:schemeClr val="tx1"/>
                </a:solidFill>
              </a:rPr>
              <a:t>(*) No incluye cajeros automáticos y no considera IFD ni CAC societarias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95719" y="1948138"/>
            <a:ext cx="4806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BO" sz="1200" b="1" dirty="0">
                <a:solidFill>
                  <a:schemeClr val="tx1"/>
                </a:solidFill>
              </a:rPr>
              <a:t>SUCURSALES, AGENCIAS Y OTROS (*) POR CADA 100,000 HABITANTES, SEGÚN DEPARTAMENTO</a:t>
            </a:r>
          </a:p>
        </p:txBody>
      </p:sp>
      <p:graphicFrame>
        <p:nvGraphicFramePr>
          <p:cNvPr id="9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308681"/>
              </p:ext>
            </p:extLst>
          </p:nvPr>
        </p:nvGraphicFramePr>
        <p:xfrm>
          <a:off x="1710369" y="2436869"/>
          <a:ext cx="6140880" cy="2882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59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type="body" sz="quarter" idx="3"/>
          </p:nvPr>
        </p:nvSpPr>
        <p:spPr>
          <a:xfrm>
            <a:off x="336659" y="419930"/>
            <a:ext cx="6863263" cy="133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F7F7F"/>
                </a:solidFill>
                <a:ea typeface="Calibri"/>
              </a:rPr>
              <a:t>EDUCACIÓN FINANCIERA COMO DETERMINANTE DEL NIVEL DE BANCARIZACIÓN</a:t>
            </a:r>
            <a:endParaRPr lang="en-US" sz="2400" b="1" dirty="0" smtClean="0">
              <a:solidFill>
                <a:srgbClr val="7F7F7F"/>
              </a:solidFill>
              <a:ea typeface="Calibri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4"/>
                </a:solidFill>
                <a:latin typeface="Open sans"/>
                <a:ea typeface="Calibri"/>
                <a:cs typeface="Open sans"/>
              </a:rPr>
              <a:t>BOLIVIA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Open sans"/>
              <a:cs typeface="Open san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3955371" y="4579586"/>
            <a:ext cx="4494212" cy="707849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chemeClr val="accent4"/>
                </a:solidFill>
                <a:latin typeface="Multicolore"/>
                <a:ea typeface="Calibri"/>
                <a:cs typeface="Multicolore"/>
              </a:rPr>
              <a:t>IVETTE ESPINOZA</a:t>
            </a:r>
            <a:endParaRPr lang="en-US" sz="3000" dirty="0">
              <a:solidFill>
                <a:schemeClr val="accent4"/>
              </a:solidFill>
              <a:latin typeface="Multicolore"/>
              <a:cs typeface="Multicolor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1978" y="5179976"/>
            <a:ext cx="50154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Open sans"/>
                <a:ea typeface="Calibri"/>
                <a:cs typeface="Open sans"/>
              </a:rPr>
              <a:t>DIRECTORA GENERAL</a:t>
            </a:r>
            <a:endParaRPr lang="en-US" b="1" dirty="0">
              <a:solidFill>
                <a:srgbClr val="7F7F7F"/>
              </a:solidFill>
              <a:latin typeface="Open sans"/>
              <a:ea typeface="Calibri"/>
              <a:cs typeface="Open sans"/>
            </a:endParaRPr>
          </a:p>
          <a:p>
            <a:endParaRPr lang="en-US" b="1" dirty="0" smtClean="0">
              <a:solidFill>
                <a:srgbClr val="7F7F7F"/>
              </a:solidFill>
              <a:latin typeface="Open sans"/>
              <a:ea typeface="Calibri"/>
              <a:cs typeface="Open sans"/>
            </a:endParaRPr>
          </a:p>
          <a:p>
            <a:r>
              <a:rPr lang="en-US" sz="1700" dirty="0" err="1" smtClean="0">
                <a:solidFill>
                  <a:srgbClr val="7F7F7F"/>
                </a:solidFill>
                <a:latin typeface="Open sans"/>
                <a:ea typeface="Calibri"/>
                <a:cs typeface="Open sans"/>
              </a:rPr>
              <a:t>Autoridad</a:t>
            </a:r>
            <a:r>
              <a:rPr lang="en-US" sz="1700" dirty="0" smtClean="0">
                <a:solidFill>
                  <a:srgbClr val="7F7F7F"/>
                </a:solidFill>
                <a:latin typeface="Open sans"/>
                <a:ea typeface="Calibri"/>
                <a:cs typeface="Open sans"/>
              </a:rPr>
              <a:t> de </a:t>
            </a:r>
            <a:r>
              <a:rPr lang="en-US" sz="1700" dirty="0" err="1" smtClean="0">
                <a:solidFill>
                  <a:srgbClr val="7F7F7F"/>
                </a:solidFill>
                <a:latin typeface="Open sans"/>
                <a:ea typeface="Calibri"/>
                <a:cs typeface="Open sans"/>
              </a:rPr>
              <a:t>Supervisión</a:t>
            </a:r>
            <a:r>
              <a:rPr lang="en-US" sz="1700" dirty="0" smtClean="0">
                <a:solidFill>
                  <a:srgbClr val="7F7F7F"/>
                </a:solidFill>
                <a:latin typeface="Open sans"/>
                <a:ea typeface="Calibri"/>
                <a:cs typeface="Open sans"/>
              </a:rPr>
              <a:t> del</a:t>
            </a:r>
          </a:p>
          <a:p>
            <a:r>
              <a:rPr lang="en-US" sz="1700" dirty="0" err="1" smtClean="0">
                <a:solidFill>
                  <a:srgbClr val="7F7F7F"/>
                </a:solidFill>
                <a:latin typeface="Open sans"/>
                <a:ea typeface="Calibri"/>
                <a:cs typeface="Open sans"/>
              </a:rPr>
              <a:t>Sistema</a:t>
            </a:r>
            <a:r>
              <a:rPr lang="en-US" sz="1700" dirty="0" smtClean="0">
                <a:solidFill>
                  <a:srgbClr val="7F7F7F"/>
                </a:solidFill>
                <a:latin typeface="Open sans"/>
                <a:ea typeface="Calibri"/>
                <a:cs typeface="Open sans"/>
              </a:rPr>
              <a:t> </a:t>
            </a:r>
            <a:r>
              <a:rPr lang="en-US" sz="1700" dirty="0" err="1" smtClean="0">
                <a:solidFill>
                  <a:srgbClr val="7F7F7F"/>
                </a:solidFill>
                <a:latin typeface="Open sans"/>
                <a:ea typeface="Calibri"/>
                <a:cs typeface="Open sans"/>
              </a:rPr>
              <a:t>Financiero</a:t>
            </a:r>
            <a:endParaRPr lang="en-US" sz="1700" dirty="0" smtClean="0">
              <a:solidFill>
                <a:srgbClr val="7F7F7F"/>
              </a:solidFill>
              <a:latin typeface="Open sans"/>
              <a:ea typeface="Calibri"/>
              <a:cs typeface="Open sans"/>
            </a:endParaRPr>
          </a:p>
        </p:txBody>
      </p:sp>
      <p:pic>
        <p:nvPicPr>
          <p:cNvPr id="19" name="Content Placeholder 18" descr="ivette espinoza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5" r="123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53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03648" y="5413774"/>
            <a:ext cx="6072188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BO" altLang="es-BO" sz="750">
                <a:solidFill>
                  <a:schemeClr val="tx1"/>
                </a:solidFill>
              </a:rPr>
              <a:t>(*) Considera el número de prestatarios únicos por entidad de intermediación financiera.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076357"/>
              </p:ext>
            </p:extLst>
          </p:nvPr>
        </p:nvGraphicFramePr>
        <p:xfrm>
          <a:off x="5163565" y="2914194"/>
          <a:ext cx="3024725" cy="1928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953507" y="2474810"/>
            <a:ext cx="27217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BO" sz="1200" b="1">
                <a:solidFill>
                  <a:schemeClr val="tx1"/>
                </a:solidFill>
              </a:rPr>
              <a:t>PRESTATARIOS (*) SEGÚN GÉNERO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BO" sz="1200" b="1">
                <a:solidFill>
                  <a:schemeClr val="tx1"/>
                </a:solidFill>
              </a:rPr>
              <a:t>(AL 31 DE AGOSTO DE 2015)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BO" sz="1200" b="1">
                <a:solidFill>
                  <a:schemeClr val="tx1"/>
                </a:solidFill>
              </a:rPr>
              <a:t>En %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65523" y="1835945"/>
            <a:ext cx="41293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BO" sz="1200" b="1" dirty="0">
                <a:solidFill>
                  <a:schemeClr val="tx1"/>
                </a:solidFill>
              </a:rPr>
              <a:t>PRESTATARIOS(*) SEGÚN TIPO DE ENTIDAD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BO" sz="1200" b="1" dirty="0">
                <a:solidFill>
                  <a:schemeClr val="tx1"/>
                </a:solidFill>
              </a:rPr>
              <a:t>(AL 31 DE AGOSTO DE 2015)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BO" sz="1200" b="1" dirty="0">
                <a:solidFill>
                  <a:schemeClr val="tx1"/>
                </a:solidFill>
              </a:rPr>
              <a:t>En %</a:t>
            </a:r>
          </a:p>
        </p:txBody>
      </p:sp>
      <p:sp>
        <p:nvSpPr>
          <p:cNvPr id="10" name="CuadroTexto 1"/>
          <p:cNvSpPr txBox="1">
            <a:spLocks noChangeArrowheads="1"/>
          </p:cNvSpPr>
          <p:nvPr/>
        </p:nvSpPr>
        <p:spPr bwMode="auto">
          <a:xfrm>
            <a:off x="491728" y="4842274"/>
            <a:ext cx="223644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BO" sz="1350"/>
              <a:t>Numero de prestatarios en el</a:t>
            </a:r>
          </a:p>
          <a:p>
            <a:r>
              <a:rPr lang="es-BO" sz="1350"/>
              <a:t> sistema: 1.299.017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048190"/>
              </p:ext>
            </p:extLst>
          </p:nvPr>
        </p:nvGraphicFramePr>
        <p:xfrm>
          <a:off x="0" y="2642485"/>
          <a:ext cx="4681104" cy="219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41711" y="911043"/>
            <a:ext cx="5161359" cy="704850"/>
          </a:xfrm>
        </p:spPr>
        <p:txBody>
          <a:bodyPr/>
          <a:lstStyle/>
          <a:p>
            <a:pPr>
              <a:lnSpc>
                <a:spcPts val="2625"/>
              </a:lnSpc>
            </a:pPr>
            <a:r>
              <a:rPr lang="es-BO" altLang="es-BO" sz="2400" dirty="0"/>
              <a:t>Acceso y uso</a:t>
            </a:r>
          </a:p>
        </p:txBody>
      </p:sp>
    </p:spTree>
    <p:extLst>
      <p:ext uri="{BB962C8B-B14F-4D97-AF65-F5344CB8AC3E}">
        <p14:creationId xmlns:p14="http://schemas.microsoft.com/office/powerpoint/2010/main" val="32283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245270" y="2365772"/>
            <a:ext cx="3243263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414473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414473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414473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414473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414473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414473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414473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414473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414473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s-BO" altLang="es-BO" sz="1050" b="1" dirty="0">
                <a:solidFill>
                  <a:schemeClr val="tx1"/>
                </a:solidFill>
              </a:rPr>
              <a:t>NÚMERO DE DEPOSITANTES EN EL SISTEMA DE INTERMEDIACIÓN FINANCIERA</a:t>
            </a:r>
            <a:r>
              <a:rPr lang="es-BO" altLang="es-BO" sz="1200" dirty="0">
                <a:solidFill>
                  <a:schemeClr val="tx1"/>
                </a:solidFill>
              </a:rPr>
              <a:t/>
            </a:r>
            <a:br>
              <a:rPr lang="es-BO" altLang="es-BO" sz="1200" dirty="0">
                <a:solidFill>
                  <a:schemeClr val="tx1"/>
                </a:solidFill>
              </a:rPr>
            </a:br>
            <a:r>
              <a:rPr lang="es-BO" altLang="es-BO" sz="1200" dirty="0">
                <a:solidFill>
                  <a:schemeClr val="tx1"/>
                </a:solidFill>
              </a:rPr>
              <a:t> </a:t>
            </a:r>
            <a:r>
              <a:rPr lang="es-BO" altLang="es-BO" sz="788" dirty="0">
                <a:solidFill>
                  <a:schemeClr val="tx1"/>
                </a:solidFill>
              </a:rPr>
              <a:t>(Al 31 de agosto de 2015)</a:t>
            </a:r>
            <a:endParaRPr lang="es-BO" altLang="es-BO" sz="12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084782"/>
              </p:ext>
            </p:extLst>
          </p:nvPr>
        </p:nvGraphicFramePr>
        <p:xfrm>
          <a:off x="584360" y="3197110"/>
          <a:ext cx="2904171" cy="72270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19706"/>
                <a:gridCol w="984465"/>
              </a:tblGrid>
              <a:tr h="180677">
                <a:tc>
                  <a:txBody>
                    <a:bodyPr/>
                    <a:lstStyle/>
                    <a:p>
                      <a:pPr algn="l" fontAlgn="b"/>
                      <a:r>
                        <a:rPr lang="es-BO" sz="9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TIPO DE PERSONA</a:t>
                      </a:r>
                      <a:endParaRPr lang="es-B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145" marR="7145" marT="7146" marB="0" anchor="b">
                    <a:solidFill>
                      <a:srgbClr val="4144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BO" sz="9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CANTIDAD</a:t>
                      </a:r>
                      <a:endParaRPr lang="es-BO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145" marR="7145" marT="7146" marB="0" anchor="b">
                    <a:solidFill>
                      <a:srgbClr val="414473"/>
                    </a:solidFill>
                  </a:tcPr>
                </a:tc>
              </a:tr>
              <a:tr h="180677">
                <a:tc>
                  <a:txBody>
                    <a:bodyPr/>
                    <a:lstStyle/>
                    <a:p>
                      <a:pPr algn="l" fontAlgn="b"/>
                      <a:r>
                        <a:rPr lang="es-BO" sz="900" u="none" strike="noStrike" dirty="0">
                          <a:effectLst/>
                        </a:rPr>
                        <a:t>Persona natural</a:t>
                      </a:r>
                      <a:endParaRPr lang="es-B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5" marR="7145" marT="714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900" u="none" strike="noStrike" dirty="0" smtClean="0">
                          <a:effectLst/>
                        </a:rPr>
                        <a:t>     4,076,930</a:t>
                      </a:r>
                      <a:endParaRPr lang="es-B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5" marR="7145" marT="7146" marB="0" anchor="ctr"/>
                </a:tc>
              </a:tr>
              <a:tr h="180677">
                <a:tc>
                  <a:txBody>
                    <a:bodyPr/>
                    <a:lstStyle/>
                    <a:p>
                      <a:pPr algn="l" fontAlgn="b"/>
                      <a:r>
                        <a:rPr lang="es-BO" sz="900" u="none" strike="noStrike">
                          <a:effectLst/>
                        </a:rPr>
                        <a:t>Persona jurídica</a:t>
                      </a:r>
                      <a:endParaRPr lang="es-BO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5" marR="7145" marT="714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BO" sz="900" u="none" strike="noStrike" dirty="0">
                          <a:effectLst/>
                        </a:rPr>
                        <a:t>           </a:t>
                      </a:r>
                      <a:r>
                        <a:rPr lang="es-BO" sz="900" u="none" strike="noStrike" dirty="0" smtClean="0">
                          <a:effectLst/>
                        </a:rPr>
                        <a:t>39,483</a:t>
                      </a:r>
                      <a:endParaRPr lang="es-B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5" marR="7145" marT="7146" marB="0" anchor="ctr"/>
                </a:tc>
              </a:tr>
              <a:tr h="180677">
                <a:tc>
                  <a:txBody>
                    <a:bodyPr/>
                    <a:lstStyle/>
                    <a:p>
                      <a:pPr algn="l" fontAlgn="b"/>
                      <a:r>
                        <a:rPr lang="es-BO" sz="900" u="none" strike="noStrike" dirty="0">
                          <a:effectLst/>
                        </a:rPr>
                        <a:t>Total</a:t>
                      </a:r>
                      <a:endParaRPr lang="es-B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5" marR="7145" marT="71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BO" sz="900" u="none" strike="noStrike" dirty="0">
                          <a:effectLst/>
                        </a:rPr>
                        <a:t>      4,116,413 </a:t>
                      </a:r>
                      <a:endParaRPr lang="es-B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45" marR="7145" marT="7146" marB="0" anchor="b"/>
                </a:tc>
              </a:tr>
            </a:tbl>
          </a:graphicData>
        </a:graphic>
      </p:graphicFrame>
      <p:graphicFrame>
        <p:nvGraphicFramePr>
          <p:cNvPr id="8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930497"/>
              </p:ext>
            </p:extLst>
          </p:nvPr>
        </p:nvGraphicFramePr>
        <p:xfrm>
          <a:off x="4990644" y="1773761"/>
          <a:ext cx="3974335" cy="2558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upo 1"/>
          <p:cNvGrpSpPr>
            <a:grpSpLocks/>
          </p:cNvGrpSpPr>
          <p:nvPr/>
        </p:nvGrpSpPr>
        <p:grpSpPr bwMode="auto">
          <a:xfrm>
            <a:off x="2907325" y="3884123"/>
            <a:ext cx="2825354" cy="2434828"/>
            <a:chOff x="4265871" y="2368197"/>
            <a:chExt cx="4765240" cy="3397836"/>
          </a:xfrm>
        </p:grpSpPr>
        <p:graphicFrame>
          <p:nvGraphicFramePr>
            <p:cNvPr id="10" name="Chart 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57569527"/>
                </p:ext>
              </p:extLst>
            </p:nvPr>
          </p:nvGraphicFramePr>
          <p:xfrm>
            <a:off x="4265871" y="2504688"/>
            <a:ext cx="4765240" cy="32613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4822825" y="2368197"/>
              <a:ext cx="3730095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rgbClr val="4076BD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rgbClr val="4076BD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4076BD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4076BD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rgbClr val="4076BD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76BD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76BD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76BD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rgbClr val="4076BD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ts val="2625"/>
                </a:lnSpc>
                <a:spcBef>
                  <a:spcPct val="0"/>
                </a:spcBef>
                <a:buNone/>
              </a:pPr>
              <a:r>
                <a:rPr lang="es-BO" altLang="es-BO" sz="1200" b="1">
                  <a:solidFill>
                    <a:schemeClr val="tx1"/>
                  </a:solidFill>
                </a:rPr>
                <a:t>DEPOSITANTES SEGÚN GÉNERO</a:t>
              </a: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341711" y="911043"/>
            <a:ext cx="5161359" cy="7048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625"/>
              </a:lnSpc>
            </a:pPr>
            <a:r>
              <a:rPr lang="es-BO" altLang="es-BO" sz="2400"/>
              <a:t>Acceso y uso</a:t>
            </a:r>
            <a:endParaRPr lang="es-BO" altLang="es-BO" sz="2400" dirty="0"/>
          </a:p>
        </p:txBody>
      </p:sp>
    </p:spTree>
    <p:extLst>
      <p:ext uri="{BB962C8B-B14F-4D97-AF65-F5344CB8AC3E}">
        <p14:creationId xmlns:p14="http://schemas.microsoft.com/office/powerpoint/2010/main" val="19165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73091" y="2538696"/>
            <a:ext cx="5325666" cy="1143774"/>
          </a:xfrm>
        </p:spPr>
        <p:txBody>
          <a:bodyPr>
            <a:normAutofit/>
          </a:bodyPr>
          <a:lstStyle/>
          <a:p>
            <a:pPr algn="ctr">
              <a:lnSpc>
                <a:spcPts val="2625"/>
              </a:lnSpc>
            </a:pPr>
            <a:r>
              <a:rPr lang="es-BO" altLang="es-BO" dirty="0" smtClean="0"/>
              <a:t> </a:t>
            </a:r>
            <a:r>
              <a:rPr lang="es-BO" altLang="es-BO" sz="4050" dirty="0"/>
              <a:t>Gracias</a:t>
            </a:r>
            <a:endParaRPr lang="es-BO" altLang="es-BO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27230"/>
            <a:ext cx="1669055" cy="946545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2727483" y="4832962"/>
            <a:ext cx="273462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350" dirty="0">
                <a:solidFill>
                  <a:prstClr val="black"/>
                </a:solidFill>
              </a:rPr>
              <a:t>Sitio web de ASFI – </a:t>
            </a:r>
            <a:r>
              <a:rPr lang="es-BO" sz="1350" dirty="0">
                <a:solidFill>
                  <a:prstClr val="black"/>
                </a:solidFill>
                <a:hlinkClick r:id="rId4"/>
              </a:rPr>
              <a:t>www.asfi.gob.bo</a:t>
            </a:r>
            <a:r>
              <a:rPr lang="es-BO" sz="1350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9" name="Picture 5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238" y="4787913"/>
            <a:ext cx="367100" cy="367100"/>
          </a:xfrm>
          <a:prstGeom prst="rect">
            <a:avLst/>
          </a:prstGeom>
        </p:spPr>
      </p:pic>
      <p:pic>
        <p:nvPicPr>
          <p:cNvPr id="10" name="Picture 6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085" y="4779339"/>
            <a:ext cx="375672" cy="375672"/>
          </a:xfrm>
          <a:prstGeom prst="rect">
            <a:avLst/>
          </a:prstGeom>
        </p:spPr>
      </p:pic>
      <p:sp>
        <p:nvSpPr>
          <p:cNvPr id="11" name="Rectangle 9"/>
          <p:cNvSpPr/>
          <p:nvPr/>
        </p:nvSpPr>
        <p:spPr>
          <a:xfrm>
            <a:off x="2018120" y="5203097"/>
            <a:ext cx="212205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BO" sz="1350" b="1" dirty="0"/>
              <a:t>Línea gratuita:</a:t>
            </a:r>
            <a:r>
              <a:rPr lang="es-BO" sz="1350" dirty="0"/>
              <a:t> 800 103 103</a:t>
            </a:r>
          </a:p>
        </p:txBody>
      </p:sp>
      <p:sp>
        <p:nvSpPr>
          <p:cNvPr id="12" name="Rectangle 10"/>
          <p:cNvSpPr/>
          <p:nvPr/>
        </p:nvSpPr>
        <p:spPr>
          <a:xfrm>
            <a:off x="4182198" y="5203097"/>
            <a:ext cx="187974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BO" sz="1350" b="1" dirty="0"/>
              <a:t>Email</a:t>
            </a:r>
            <a:r>
              <a:rPr lang="es-BO" sz="1350" dirty="0"/>
              <a:t>: asfi@asfi.gob.bo </a:t>
            </a:r>
          </a:p>
        </p:txBody>
      </p:sp>
    </p:spTree>
    <p:extLst>
      <p:ext uri="{BB962C8B-B14F-4D97-AF65-F5344CB8AC3E}">
        <p14:creationId xmlns:p14="http://schemas.microsoft.com/office/powerpoint/2010/main" val="30503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649700" y="2044176"/>
            <a:ext cx="5829300" cy="172878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BO" sz="2700" b="1" dirty="0">
                <a:solidFill>
                  <a:schemeClr val="accent2">
                    <a:lumMod val="50000"/>
                  </a:schemeClr>
                </a:solidFill>
              </a:rPr>
              <a:t>LA EDUCACIÓN FINANCIERA COMO DETERMINANTE DE LA BANCARIZACIÓN E INCLUSIÓN FINANCIERA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617222" y="3755435"/>
            <a:ext cx="5791200" cy="1472804"/>
          </a:xfrm>
          <a:prstGeom prst="rect">
            <a:avLst/>
          </a:prstGeom>
        </p:spPr>
        <p:txBody>
          <a:bodyPr vert="horz" lIns="68580" tIns="34290" rIns="68580" bIns="3429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BO" sz="3000" dirty="0"/>
              <a:t>Ivette Espinoza Vásquez</a:t>
            </a:r>
          </a:p>
          <a:p>
            <a:pPr marL="0" indent="0" algn="ctr">
              <a:buNone/>
              <a:defRPr/>
            </a:pPr>
            <a:r>
              <a:rPr lang="es-BO" sz="3000" dirty="0"/>
              <a:t>Autoridad de Supervisión del Sistema Financiero</a:t>
            </a:r>
          </a:p>
          <a:p>
            <a:pPr marL="0" indent="0" algn="ctr">
              <a:buNone/>
              <a:defRPr/>
            </a:pPr>
            <a:endParaRPr lang="es-BO" sz="3000" dirty="0"/>
          </a:p>
          <a:p>
            <a:pPr marL="0" indent="0" algn="ctr">
              <a:buNone/>
              <a:defRPr/>
            </a:pPr>
            <a:r>
              <a:rPr lang="es-BO" sz="3075" dirty="0"/>
              <a:t>Santa Cruz de la Sierra</a:t>
            </a:r>
          </a:p>
          <a:p>
            <a:pPr marL="0" indent="0" algn="ctr">
              <a:buNone/>
              <a:defRPr/>
            </a:pPr>
            <a:r>
              <a:rPr lang="es-BO" sz="3075" dirty="0"/>
              <a:t>Octubre 2015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2669"/>
            <a:ext cx="2128838" cy="120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5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5395" y="963775"/>
            <a:ext cx="6272676" cy="85029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BO" dirty="0" smtClean="0">
                <a:solidFill>
                  <a:schemeClr val="accent2">
                    <a:lumMod val="50000"/>
                  </a:schemeClr>
                </a:solidFill>
              </a:rPr>
              <a:t>Contenido</a:t>
            </a: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645700" y="2382454"/>
            <a:ext cx="7523330" cy="3123641"/>
          </a:xfrm>
        </p:spPr>
        <p:txBody>
          <a:bodyPr>
            <a:normAutofit/>
          </a:bodyPr>
          <a:lstStyle/>
          <a:p>
            <a:pPr marL="557199" indent="-557199" algn="just">
              <a:buFont typeface="+mj-lt"/>
              <a:buAutoNum type="arabicPeriod"/>
              <a:defRPr/>
            </a:pPr>
            <a:r>
              <a:rPr lang="es-BO" sz="2700" dirty="0"/>
              <a:t>Importancia de la educación financiera</a:t>
            </a:r>
          </a:p>
          <a:p>
            <a:pPr marL="557199" indent="-557199" algn="just">
              <a:buFont typeface="+mj-lt"/>
              <a:buAutoNum type="arabicPeriod"/>
              <a:defRPr/>
            </a:pPr>
            <a:r>
              <a:rPr lang="es-BO" altLang="es-BO" sz="2700" dirty="0"/>
              <a:t>Educación financiera como parte del desafío del sistema financiero y de ASFI </a:t>
            </a:r>
          </a:p>
          <a:p>
            <a:pPr marL="557199" indent="-557199" algn="just">
              <a:buFont typeface="+mj-lt"/>
              <a:buAutoNum type="arabicPeriod"/>
              <a:defRPr/>
            </a:pPr>
            <a:r>
              <a:rPr lang="es-BO" sz="2700" dirty="0"/>
              <a:t>Nivel de educación y uso de servicios financieros (1ra. Encuesta nacional de servicios financieros) </a:t>
            </a:r>
          </a:p>
          <a:p>
            <a:pPr marL="557199" indent="-557199" algn="just">
              <a:buFont typeface="+mj-lt"/>
              <a:buAutoNum type="arabicPeriod"/>
              <a:defRPr/>
            </a:pPr>
            <a:r>
              <a:rPr lang="es-BO" sz="2700" dirty="0"/>
              <a:t>Principales indicadores de inclusión financiera</a:t>
            </a:r>
          </a:p>
        </p:txBody>
      </p:sp>
    </p:spTree>
    <p:extLst>
      <p:ext uri="{BB962C8B-B14F-4D97-AF65-F5344CB8AC3E}">
        <p14:creationId xmlns:p14="http://schemas.microsoft.com/office/powerpoint/2010/main" val="26990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29128" y="2799923"/>
            <a:ext cx="5325666" cy="1418035"/>
          </a:xfrm>
        </p:spPr>
        <p:txBody>
          <a:bodyPr/>
          <a:lstStyle/>
          <a:p>
            <a:pPr>
              <a:lnSpc>
                <a:spcPts val="2625"/>
              </a:lnSpc>
              <a:defRPr/>
            </a:pPr>
            <a:r>
              <a:rPr lang="es-BO" altLang="es-BO" sz="2100" dirty="0">
                <a:cs typeface="+mn-cs"/>
              </a:rPr>
              <a:t>1.	Importancia de la educación financiera</a:t>
            </a:r>
          </a:p>
        </p:txBody>
      </p:sp>
    </p:spTree>
    <p:extLst>
      <p:ext uri="{BB962C8B-B14F-4D97-AF65-F5344CB8AC3E}">
        <p14:creationId xmlns:p14="http://schemas.microsoft.com/office/powerpoint/2010/main" val="206695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86362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499805" y="2973150"/>
            <a:ext cx="1433752" cy="847301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BO" dirty="0"/>
              <a:t>Educación financiera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3139676" y="2434844"/>
            <a:ext cx="1566174" cy="747327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BO" sz="1350" dirty="0"/>
              <a:t>Consumidores financieros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132813" y="4032608"/>
            <a:ext cx="1566174" cy="77127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BO" sz="1350" dirty="0"/>
              <a:t>Población no </a:t>
            </a:r>
            <a:r>
              <a:rPr lang="es-BO" sz="1350" dirty="0" err="1"/>
              <a:t>bancarizada</a:t>
            </a:r>
            <a:endParaRPr lang="es-BO" sz="1350" dirty="0"/>
          </a:p>
        </p:txBody>
      </p:sp>
      <p:sp>
        <p:nvSpPr>
          <p:cNvPr id="9" name="8 Rectángulo redondeado"/>
          <p:cNvSpPr/>
          <p:nvPr/>
        </p:nvSpPr>
        <p:spPr>
          <a:xfrm>
            <a:off x="6123072" y="2447040"/>
            <a:ext cx="1770719" cy="49801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BO" sz="1200" dirty="0"/>
              <a:t>Proteger al consumidor financiero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6107512" y="3131099"/>
            <a:ext cx="1726785" cy="90920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BO" sz="1200" dirty="0"/>
              <a:t>Mayor uso de  productos financieros y uso de nuevos instrumentos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6123070" y="4238426"/>
            <a:ext cx="1711227" cy="79900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BO" sz="1200" dirty="0"/>
              <a:t>Reducir barreras para la bancarización  e inclusión financiera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99805" y="4356390"/>
            <a:ext cx="1635919" cy="6322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14308" indent="-214308">
              <a:buFontTx/>
              <a:buChar char="-"/>
              <a:defRPr/>
            </a:pPr>
            <a:r>
              <a:rPr lang="es-BO" sz="1050" dirty="0">
                <a:solidFill>
                  <a:schemeClr val="tx1"/>
                </a:solidFill>
              </a:rPr>
              <a:t>Complementar  la regulación  y supervisión</a:t>
            </a:r>
          </a:p>
          <a:p>
            <a:pPr marL="214308" indent="-214308">
              <a:buFontTx/>
              <a:buChar char="-"/>
              <a:defRPr/>
            </a:pPr>
            <a:r>
              <a:rPr lang="es-BO" sz="1050" dirty="0">
                <a:solidFill>
                  <a:schemeClr val="tx1"/>
                </a:solidFill>
              </a:rPr>
              <a:t>Apoyar a las políticas públicas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160359" y="4927055"/>
            <a:ext cx="1653779" cy="388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BO" sz="1050" dirty="0">
                <a:solidFill>
                  <a:schemeClr val="tx1"/>
                </a:solidFill>
              </a:rPr>
              <a:t>Alfabetización y desarrollo de capacidades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265542" y="3306368"/>
            <a:ext cx="1334690" cy="5560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BO" sz="1050" dirty="0">
                <a:solidFill>
                  <a:schemeClr val="tx1"/>
                </a:solidFill>
              </a:rPr>
              <a:t>Aumentar conocimientos y  generar habilidades</a:t>
            </a:r>
          </a:p>
        </p:txBody>
      </p:sp>
      <p:sp>
        <p:nvSpPr>
          <p:cNvPr id="15" name="14 Abrir llave"/>
          <p:cNvSpPr/>
          <p:nvPr/>
        </p:nvSpPr>
        <p:spPr>
          <a:xfrm>
            <a:off x="2377605" y="2743202"/>
            <a:ext cx="258366" cy="1568054"/>
          </a:xfrm>
          <a:prstGeom prst="leftBrac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BO" sz="1350"/>
          </a:p>
        </p:txBody>
      </p:sp>
      <p:sp>
        <p:nvSpPr>
          <p:cNvPr id="16" name="15 Abrir llave"/>
          <p:cNvSpPr/>
          <p:nvPr/>
        </p:nvSpPr>
        <p:spPr>
          <a:xfrm>
            <a:off x="4734774" y="2653906"/>
            <a:ext cx="250031" cy="987028"/>
          </a:xfrm>
          <a:prstGeom prst="leftBrace">
            <a:avLst>
              <a:gd name="adj1" fmla="val 8333"/>
              <a:gd name="adj2" fmla="val 30989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BO" sz="1350"/>
          </a:p>
        </p:txBody>
      </p:sp>
      <p:sp>
        <p:nvSpPr>
          <p:cNvPr id="17" name="17 Rectángulo redondeado"/>
          <p:cNvSpPr/>
          <p:nvPr/>
        </p:nvSpPr>
        <p:spPr>
          <a:xfrm>
            <a:off x="2200168" y="5455579"/>
            <a:ext cx="4239671" cy="2541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BO" sz="1600" dirty="0">
                <a:solidFill>
                  <a:schemeClr val="tx1"/>
                </a:solidFill>
              </a:rPr>
              <a:t>Inclusión, confianza y estabilidad  financiera</a:t>
            </a:r>
          </a:p>
        </p:txBody>
      </p:sp>
      <p:sp>
        <p:nvSpPr>
          <p:cNvPr id="18" name="TextBox 29"/>
          <p:cNvSpPr txBox="1">
            <a:spLocks noChangeArrowheads="1"/>
          </p:cNvSpPr>
          <p:nvPr/>
        </p:nvSpPr>
        <p:spPr bwMode="auto">
          <a:xfrm flipH="1">
            <a:off x="398789" y="1094694"/>
            <a:ext cx="634353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4076BD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BO" sz="2400" dirty="0">
                <a:solidFill>
                  <a:srgbClr val="414473"/>
                </a:solidFill>
              </a:rPr>
              <a:t>¿Por qué es importante la Educación financiera?</a:t>
            </a:r>
            <a:r>
              <a:rPr lang="es-BO" sz="2400" b="1" dirty="0">
                <a:solidFill>
                  <a:srgbClr val="414473"/>
                </a:solidFill>
              </a:rPr>
              <a:t> </a:t>
            </a:r>
          </a:p>
        </p:txBody>
      </p:sp>
      <p:sp>
        <p:nvSpPr>
          <p:cNvPr id="19" name="Right Arrow 4"/>
          <p:cNvSpPr/>
          <p:nvPr/>
        </p:nvSpPr>
        <p:spPr>
          <a:xfrm>
            <a:off x="4706198" y="4396981"/>
            <a:ext cx="369094" cy="353615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BO" sz="1350"/>
          </a:p>
        </p:txBody>
      </p:sp>
      <p:sp>
        <p:nvSpPr>
          <p:cNvPr id="20" name="Rectángulo redondeado 19"/>
          <p:cNvSpPr/>
          <p:nvPr/>
        </p:nvSpPr>
        <p:spPr>
          <a:xfrm>
            <a:off x="591653" y="2075931"/>
            <a:ext cx="1169194" cy="2119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BO" sz="1350" dirty="0"/>
              <a:t>Objetivos</a:t>
            </a:r>
          </a:p>
        </p:txBody>
      </p:sp>
      <p:sp>
        <p:nvSpPr>
          <p:cNvPr id="21" name="Rectángulo redondeado 20"/>
          <p:cNvSpPr/>
          <p:nvPr/>
        </p:nvSpPr>
        <p:spPr>
          <a:xfrm>
            <a:off x="3265541" y="2013841"/>
            <a:ext cx="1169194" cy="2119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BO" sz="1350" dirty="0"/>
              <a:t>Grupos meta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6532287" y="2010304"/>
            <a:ext cx="1169194" cy="2119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BO" sz="1350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30641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044" y="2750345"/>
            <a:ext cx="7349828" cy="1418035"/>
          </a:xfrm>
        </p:spPr>
        <p:txBody>
          <a:bodyPr/>
          <a:lstStyle/>
          <a:p>
            <a:pPr marL="669114" indent="-669114">
              <a:lnSpc>
                <a:spcPts val="2625"/>
              </a:lnSpc>
              <a:defRPr/>
            </a:pPr>
            <a:r>
              <a:rPr lang="es-BO" altLang="es-BO" sz="2100" dirty="0">
                <a:cs typeface="+mn-cs"/>
              </a:rPr>
              <a:t>2.	Educación financiera como parte del desafío del sistema financiero y de ASFI </a:t>
            </a:r>
          </a:p>
        </p:txBody>
      </p:sp>
    </p:spTree>
    <p:extLst>
      <p:ext uri="{BB962C8B-B14F-4D97-AF65-F5344CB8AC3E}">
        <p14:creationId xmlns:p14="http://schemas.microsoft.com/office/powerpoint/2010/main" val="17306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39842" y="963774"/>
            <a:ext cx="5741252" cy="629016"/>
          </a:xfrm>
        </p:spPr>
        <p:txBody>
          <a:bodyPr>
            <a:normAutofit fontScale="90000"/>
          </a:bodyPr>
          <a:lstStyle/>
          <a:p>
            <a:pPr algn="ctr"/>
            <a:r>
              <a:rPr lang="es-BO" dirty="0" smtClean="0"/>
              <a:t>Marco regulatorio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52866"/>
              </p:ext>
            </p:extLst>
          </p:nvPr>
        </p:nvGraphicFramePr>
        <p:xfrm>
          <a:off x="2822917" y="1898347"/>
          <a:ext cx="5595186" cy="3570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5"/>
          <p:cNvSpPr/>
          <p:nvPr/>
        </p:nvSpPr>
        <p:spPr>
          <a:xfrm>
            <a:off x="844726" y="2275844"/>
            <a:ext cx="1978190" cy="2593181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BO" sz="1500" dirty="0"/>
              <a:t>LEY N° 393</a:t>
            </a:r>
          </a:p>
          <a:p>
            <a:pPr algn="ctr">
              <a:defRPr/>
            </a:pPr>
            <a:endParaRPr lang="es-BO" sz="1500" dirty="0"/>
          </a:p>
          <a:p>
            <a:pPr algn="ctr">
              <a:defRPr/>
            </a:pPr>
            <a:r>
              <a:rPr lang="es-BO" sz="1500" dirty="0"/>
              <a:t>Es obligación y responsabilidad de las entidades diseñar, organizar y ejecutar programas de educación financieras</a:t>
            </a:r>
          </a:p>
        </p:txBody>
      </p:sp>
    </p:spTree>
    <p:extLst>
      <p:ext uri="{BB962C8B-B14F-4D97-AF65-F5344CB8AC3E}">
        <p14:creationId xmlns:p14="http://schemas.microsoft.com/office/powerpoint/2010/main" val="22133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772150"/>
            <a:ext cx="8640000" cy="5715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sp>
        <p:nvSpPr>
          <p:cNvPr id="4" name="Rectangle 3"/>
          <p:cNvSpPr/>
          <p:nvPr/>
        </p:nvSpPr>
        <p:spPr>
          <a:xfrm>
            <a:off x="0" y="1538790"/>
            <a:ext cx="7479000" cy="54000"/>
          </a:xfrm>
          <a:prstGeom prst="rect">
            <a:avLst/>
          </a:prstGeom>
          <a:solidFill>
            <a:srgbClr val="582A4E"/>
          </a:solidFill>
          <a:ln>
            <a:solidFill>
              <a:srgbClr val="582A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 sz="1350"/>
          </a:p>
        </p:txBody>
      </p:sp>
      <p:pic>
        <p:nvPicPr>
          <p:cNvPr id="5" name="Picture 2" descr="D:\PSORIA\PAGINA WEB\LOGO ASF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26" y="963774"/>
            <a:ext cx="1341587" cy="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33975" y="1054174"/>
            <a:ext cx="4972050" cy="424787"/>
          </a:xfrm>
        </p:spPr>
        <p:txBody>
          <a:bodyPr>
            <a:normAutofit fontScale="90000"/>
          </a:bodyPr>
          <a:lstStyle/>
          <a:p>
            <a:pPr algn="l"/>
            <a:r>
              <a:rPr lang="es-BO" sz="2700" dirty="0"/>
              <a:t>Experiencia desarrollada por ASFI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0356" y="2113807"/>
            <a:ext cx="6768067" cy="3023497"/>
          </a:xfrm>
        </p:spPr>
        <p:txBody>
          <a:bodyPr>
            <a:normAutofit fontScale="92500"/>
          </a:bodyPr>
          <a:lstStyle/>
          <a:p>
            <a:r>
              <a:rPr lang="es-BO" dirty="0"/>
              <a:t>Programa de educación financiera dirigido a diferentes grupos sociales.</a:t>
            </a:r>
          </a:p>
          <a:p>
            <a:r>
              <a:rPr lang="es-BO" dirty="0"/>
              <a:t>La Defensoría Móvil:  mecanismo de acercamiento a la población.</a:t>
            </a:r>
          </a:p>
          <a:p>
            <a:r>
              <a:rPr lang="es-BO" dirty="0"/>
              <a:t>Aplicación para dispositivos móviles: envío de reclamos.</a:t>
            </a:r>
          </a:p>
          <a:p>
            <a:r>
              <a:rPr lang="es-BO" dirty="0"/>
              <a:t>Coordinación con otras instituciones del estado</a:t>
            </a:r>
          </a:p>
        </p:txBody>
      </p:sp>
    </p:spTree>
    <p:extLst>
      <p:ext uri="{BB962C8B-B14F-4D97-AF65-F5344CB8AC3E}">
        <p14:creationId xmlns:p14="http://schemas.microsoft.com/office/powerpoint/2010/main" val="41884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</TotalTime>
  <Words>836</Words>
  <Application>Microsoft Office PowerPoint</Application>
  <PresentationFormat>Presentación en pantalla (4:3)</PresentationFormat>
  <Paragraphs>139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MS PGothic</vt:lpstr>
      <vt:lpstr>Arial</vt:lpstr>
      <vt:lpstr>Calibri</vt:lpstr>
      <vt:lpstr>Calibri Light</vt:lpstr>
      <vt:lpstr>Multicolore</vt:lpstr>
      <vt:lpstr>Open sans</vt:lpstr>
      <vt:lpstr>Office Theme</vt:lpstr>
      <vt:lpstr>Presentación de PowerPoint</vt:lpstr>
      <vt:lpstr>IVETTE ESPINOZA</vt:lpstr>
      <vt:lpstr>Presentación de PowerPoint</vt:lpstr>
      <vt:lpstr>Contenido</vt:lpstr>
      <vt:lpstr>1. Importancia de la educación financiera</vt:lpstr>
      <vt:lpstr>Presentación de PowerPoint</vt:lpstr>
      <vt:lpstr>2. Educación financiera como parte del desafío del sistema financiero y de ASFI </vt:lpstr>
      <vt:lpstr>Marco regulatorio</vt:lpstr>
      <vt:lpstr>Experiencia desarrollada por ASFI</vt:lpstr>
      <vt:lpstr>Experiencia desarrollada por ASFI</vt:lpstr>
      <vt:lpstr>3. Nivel de educación y uso de servicios financieros  (Encuesta nacional de servicios financieros septiembre 2015)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Cobertura de servicios financieros</vt:lpstr>
      <vt:lpstr>Acceso y uso</vt:lpstr>
      <vt:lpstr>Presentación de PowerPoint</vt:lpstr>
      <vt:lpstr> Gracias</vt:lpstr>
    </vt:vector>
  </TitlesOfParts>
  <Company>ASFI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MARTIN ASTURIZAGA SAGARNAGA</dc:creator>
  <cp:lastModifiedBy>L740-06</cp:lastModifiedBy>
  <cp:revision>109</cp:revision>
  <cp:lastPrinted>2015-10-12T22:40:44Z</cp:lastPrinted>
  <dcterms:created xsi:type="dcterms:W3CDTF">2015-08-06T16:40:26Z</dcterms:created>
  <dcterms:modified xsi:type="dcterms:W3CDTF">2015-10-23T11:49:19Z</dcterms:modified>
</cp:coreProperties>
</file>