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95" r:id="rId6"/>
    <p:sldId id="267" r:id="rId7"/>
    <p:sldId id="302" r:id="rId8"/>
    <p:sldId id="296" r:id="rId9"/>
    <p:sldId id="297" r:id="rId10"/>
    <p:sldId id="301" r:id="rId11"/>
    <p:sldId id="298" r:id="rId12"/>
    <p:sldId id="303" r:id="rId13"/>
    <p:sldId id="299" r:id="rId14"/>
    <p:sldId id="304" r:id="rId15"/>
    <p:sldId id="300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AFB4"/>
    <a:srgbClr val="9A9B9C"/>
    <a:srgbClr val="D7D3C7"/>
    <a:srgbClr val="E7D8AC"/>
    <a:srgbClr val="003C69"/>
    <a:srgbClr val="E05206"/>
    <a:srgbClr val="006778"/>
    <a:srgbClr val="EEAF00"/>
    <a:srgbClr val="B42E34"/>
    <a:srgbClr val="387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5" d="100"/>
          <a:sy n="65" d="100"/>
        </p:scale>
        <p:origin x="-1452" y="-102"/>
      </p:cViewPr>
      <p:guideLst>
        <p:guide orient="horz" pos="1247"/>
        <p:guide orient="horz" pos="4019"/>
        <p:guide orient="horz" pos="724"/>
        <p:guide pos="431"/>
        <p:guide pos="2880"/>
        <p:guide pos="8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roll_divider_artwork_v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8" y="-1"/>
            <a:ext cx="9162288" cy="6867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174" y="1700784"/>
            <a:ext cx="6972554" cy="12435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9698" y="5029200"/>
            <a:ext cx="6982080" cy="3931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rgbClr val="003C6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Name</a:t>
            </a:r>
            <a:endParaRPr lang="en-US" dirty="0"/>
          </a:p>
        </p:txBody>
      </p:sp>
      <p:sp>
        <p:nvSpPr>
          <p:cNvPr id="8" name="Text Placeholder 9"/>
          <p:cNvSpPr txBox="1">
            <a:spLocks/>
          </p:cNvSpPr>
          <p:nvPr userDrawn="1"/>
        </p:nvSpPr>
        <p:spPr>
          <a:xfrm>
            <a:off x="1409698" y="6488112"/>
            <a:ext cx="4152901" cy="152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i="1" kern="1200">
                <a:solidFill>
                  <a:srgbClr val="675C5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75C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Kroll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675C5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09698" y="5504688"/>
            <a:ext cx="6823076" cy="3937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tx2"/>
                </a:solidFill>
              </a:defRPr>
            </a:lvl1pPr>
            <a:lvl2pPr marL="460375" indent="0">
              <a:buFontTx/>
              <a:buNone/>
              <a:defRPr sz="1600" b="1">
                <a:solidFill>
                  <a:schemeClr val="tx2"/>
                </a:solidFill>
              </a:defRPr>
            </a:lvl2pPr>
            <a:lvl3pPr marL="911225" indent="0">
              <a:buFontTx/>
              <a:buNone/>
              <a:defRPr sz="1600" b="1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600" b="1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Month 00, 0000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399032" y="2999232"/>
            <a:ext cx="6976872" cy="42976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3C69"/>
                </a:solidFill>
              </a:defRPr>
            </a:lvl1pPr>
            <a:lvl2pPr marL="460375" indent="0">
              <a:buFontTx/>
              <a:buNone/>
              <a:defRPr/>
            </a:lvl2pPr>
            <a:lvl3pPr marL="911225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8876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435632" y="4530142"/>
            <a:ext cx="2708368" cy="159284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336" y="347472"/>
            <a:ext cx="8357616" cy="484631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336" y="1444753"/>
            <a:ext cx="8229600" cy="2895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Level One Bullet</a:t>
            </a:r>
          </a:p>
          <a:p>
            <a:pPr lvl="1"/>
            <a:r>
              <a:rPr lang="en-US" dirty="0" smtClean="0"/>
              <a:t>Level Two Bullet</a:t>
            </a:r>
          </a:p>
          <a:p>
            <a:pPr lvl="2"/>
            <a:r>
              <a:rPr lang="en-US" dirty="0" smtClean="0"/>
              <a:t>Level Three Bullet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8463" y="889000"/>
            <a:ext cx="8357616" cy="355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 marL="460375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1225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530142"/>
            <a:ext cx="4558966" cy="1581912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63226" y="4530142"/>
            <a:ext cx="1668145" cy="1581912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710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470648" y="4530142"/>
            <a:ext cx="1673352" cy="159284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336" y="347472"/>
            <a:ext cx="8357616" cy="484631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336" y="1444753"/>
            <a:ext cx="8229600" cy="2895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Level One Bullet</a:t>
            </a:r>
          </a:p>
          <a:p>
            <a:pPr lvl="1"/>
            <a:r>
              <a:rPr lang="en-US" dirty="0" smtClean="0"/>
              <a:t>Level Two Bullet</a:t>
            </a:r>
          </a:p>
          <a:p>
            <a:pPr lvl="2"/>
            <a:r>
              <a:rPr lang="en-US" dirty="0" smtClean="0"/>
              <a:t>Level Three Bullet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8463" y="889000"/>
            <a:ext cx="8357616" cy="355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 marL="460375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1225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530142"/>
            <a:ext cx="4558966" cy="1581912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56923" y="4530142"/>
            <a:ext cx="2715768" cy="1581912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2614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662488" y="4530142"/>
            <a:ext cx="1668462" cy="159150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435632" y="4530142"/>
            <a:ext cx="2708368" cy="159284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336" y="347472"/>
            <a:ext cx="8357616" cy="484631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336" y="1444753"/>
            <a:ext cx="8229600" cy="2895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Level One Bullet</a:t>
            </a:r>
          </a:p>
          <a:p>
            <a:pPr lvl="1"/>
            <a:r>
              <a:rPr lang="en-US" dirty="0" smtClean="0"/>
              <a:t>Level Two Bullet</a:t>
            </a:r>
          </a:p>
          <a:p>
            <a:pPr lvl="2"/>
            <a:r>
              <a:rPr lang="en-US" dirty="0" smtClean="0"/>
              <a:t>Level Three Bullet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8463" y="889000"/>
            <a:ext cx="8357616" cy="355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 marL="460375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1225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530142"/>
            <a:ext cx="4558966" cy="1581912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1920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336" y="347472"/>
            <a:ext cx="8357616" cy="484631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336" y="1444753"/>
            <a:ext cx="8229600" cy="2895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Level One Bullet</a:t>
            </a:r>
          </a:p>
          <a:p>
            <a:pPr lvl="1"/>
            <a:r>
              <a:rPr lang="en-US" dirty="0" smtClean="0"/>
              <a:t>Level Two Bullet</a:t>
            </a:r>
          </a:p>
          <a:p>
            <a:pPr lvl="2"/>
            <a:r>
              <a:rPr lang="en-US" dirty="0" smtClean="0"/>
              <a:t>Level Three Bullet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8463" y="889000"/>
            <a:ext cx="8357616" cy="355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 marL="460375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1225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816162" y="4530142"/>
            <a:ext cx="1668145" cy="1581912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84700" y="4530142"/>
            <a:ext cx="4559300" cy="159150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530142"/>
            <a:ext cx="2715768" cy="1581912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2870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336" y="347472"/>
            <a:ext cx="8357616" cy="484631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2336" y="144475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Level One Bullet</a:t>
            </a:r>
          </a:p>
          <a:p>
            <a:pPr lvl="1"/>
            <a:r>
              <a:rPr lang="en-US" dirty="0" smtClean="0"/>
              <a:t>Level Two Bullet</a:t>
            </a:r>
          </a:p>
          <a:p>
            <a:pPr lvl="2"/>
            <a:r>
              <a:rPr lang="en-US" dirty="0" smtClean="0"/>
              <a:t>Level Three Bullet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90288" y="1444752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Level One Bullet</a:t>
            </a:r>
          </a:p>
          <a:p>
            <a:pPr lvl="1"/>
            <a:r>
              <a:rPr lang="en-US" dirty="0" smtClean="0"/>
              <a:t>Level Two Bullet</a:t>
            </a:r>
          </a:p>
          <a:p>
            <a:pPr lvl="2"/>
            <a:r>
              <a:rPr lang="en-US" dirty="0" smtClean="0"/>
              <a:t>Level Three Bullet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8463" y="889000"/>
            <a:ext cx="8357616" cy="355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 marL="460375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1225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51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336" y="347472"/>
            <a:ext cx="8357616" cy="484631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2336" y="144475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Level One Bullet</a:t>
            </a:r>
          </a:p>
          <a:p>
            <a:pPr lvl="1"/>
            <a:r>
              <a:rPr lang="en-US" dirty="0" smtClean="0"/>
              <a:t>Level Two Bullet</a:t>
            </a:r>
          </a:p>
          <a:p>
            <a:pPr lvl="2"/>
            <a:r>
              <a:rPr lang="en-US" dirty="0" smtClean="0"/>
              <a:t>Level Three Bullet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90288" y="1444752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Level One Bullet</a:t>
            </a:r>
          </a:p>
          <a:p>
            <a:pPr lvl="1"/>
            <a:r>
              <a:rPr lang="en-US" dirty="0" smtClean="0"/>
              <a:t>Level Two Bullet</a:t>
            </a:r>
          </a:p>
          <a:p>
            <a:pPr lvl="2"/>
            <a:r>
              <a:rPr lang="en-US" dirty="0" smtClean="0"/>
              <a:t>Level Three Bullet</a:t>
            </a:r>
          </a:p>
        </p:txBody>
      </p:sp>
    </p:spTree>
    <p:extLst>
      <p:ext uri="{BB962C8B-B14F-4D97-AF65-F5344CB8AC3E}">
        <p14:creationId xmlns:p14="http://schemas.microsoft.com/office/powerpoint/2010/main" val="2699556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336" y="347472"/>
            <a:ext cx="8357616" cy="484631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443038"/>
            <a:ext cx="40401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2336" y="2082800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Level One Bullet</a:t>
            </a:r>
          </a:p>
          <a:p>
            <a:pPr lvl="1"/>
            <a:r>
              <a:rPr lang="en-US" dirty="0" smtClean="0"/>
              <a:t>Level Two Bullet</a:t>
            </a:r>
          </a:p>
          <a:p>
            <a:pPr lvl="2"/>
            <a:r>
              <a:rPr lang="en-US" dirty="0" smtClean="0"/>
              <a:t>Level Three Bullet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0288" y="1443038"/>
            <a:ext cx="4041775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90288" y="2082800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Level One Bullet</a:t>
            </a:r>
          </a:p>
          <a:p>
            <a:pPr lvl="1"/>
            <a:r>
              <a:rPr lang="en-US" dirty="0" smtClean="0"/>
              <a:t>Level Two Bullet</a:t>
            </a:r>
          </a:p>
          <a:p>
            <a:pPr lvl="2"/>
            <a:r>
              <a:rPr lang="en-US" dirty="0" smtClean="0"/>
              <a:t>Level Three Bullet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8463" y="889000"/>
            <a:ext cx="8357616" cy="355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 marL="460375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1225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81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221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roll_divider_artwork_v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43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8176" y="4379976"/>
            <a:ext cx="2203704" cy="1920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312"/>
              </a:spcBef>
              <a:buNone/>
              <a:defRPr sz="1200" b="0">
                <a:solidFill>
                  <a:srgbClr val="003C6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Presenter’s Contact Info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749167" y="4379913"/>
            <a:ext cx="2203450" cy="1920875"/>
          </a:xfrm>
        </p:spPr>
        <p:txBody>
          <a:bodyPr>
            <a:normAutofit/>
          </a:bodyPr>
          <a:lstStyle>
            <a:lvl1pPr marL="0" indent="0">
              <a:spcBef>
                <a:spcPts val="312"/>
              </a:spcBef>
              <a:buNone/>
              <a:defRPr sz="1200">
                <a:solidFill>
                  <a:srgbClr val="003C69"/>
                </a:solidFill>
              </a:defRPr>
            </a:lvl1pPr>
            <a:lvl2pPr marL="460375" indent="0">
              <a:buNone/>
              <a:defRPr sz="1300"/>
            </a:lvl2pPr>
            <a:lvl3pPr marL="911225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 smtClean="0"/>
              <a:t>Click to Add Presenter’s Contact Info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89904" y="4379913"/>
            <a:ext cx="2203450" cy="1920875"/>
          </a:xfrm>
        </p:spPr>
        <p:txBody>
          <a:bodyPr>
            <a:normAutofit/>
          </a:bodyPr>
          <a:lstStyle>
            <a:lvl1pPr marL="0" indent="0">
              <a:spcBef>
                <a:spcPts val="312"/>
              </a:spcBef>
              <a:buNone/>
              <a:defRPr sz="1200">
                <a:solidFill>
                  <a:srgbClr val="003C69"/>
                </a:solidFill>
              </a:defRPr>
            </a:lvl1pPr>
            <a:lvl2pPr marL="460375" indent="0">
              <a:buNone/>
              <a:defRPr sz="1300"/>
            </a:lvl2pPr>
            <a:lvl3pPr marL="911225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 smtClean="0"/>
              <a:t>Click to Add Presenter’s Contact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98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336" y="347472"/>
            <a:ext cx="8229600" cy="484631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8463" y="889000"/>
            <a:ext cx="8357616" cy="355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 marL="460375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1225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02336" y="2888554"/>
            <a:ext cx="1668462" cy="15915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129720" y="2888554"/>
            <a:ext cx="1668462" cy="15915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857104" y="2888554"/>
            <a:ext cx="1668462" cy="15915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584488" y="2888554"/>
            <a:ext cx="1668462" cy="15915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02336" y="4530143"/>
            <a:ext cx="1668462" cy="15915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2129720" y="4530143"/>
            <a:ext cx="1668462" cy="15915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3857104" y="4530143"/>
            <a:ext cx="1668462" cy="15915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5584488" y="4530143"/>
            <a:ext cx="1668462" cy="15915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402336" y="1249656"/>
            <a:ext cx="1668462" cy="15915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5"/>
          </p:nvPr>
        </p:nvSpPr>
        <p:spPr>
          <a:xfrm>
            <a:off x="2129720" y="1249656"/>
            <a:ext cx="1668462" cy="15915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3857104" y="1249656"/>
            <a:ext cx="1668462" cy="15915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5584488" y="1249656"/>
            <a:ext cx="1668462" cy="15915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39"/>
          </p:nvPr>
        </p:nvSpPr>
        <p:spPr>
          <a:xfrm>
            <a:off x="7311872" y="2888554"/>
            <a:ext cx="1668462" cy="15915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41"/>
          </p:nvPr>
        </p:nvSpPr>
        <p:spPr>
          <a:xfrm>
            <a:off x="7311872" y="4530143"/>
            <a:ext cx="1668462" cy="15915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43"/>
          </p:nvPr>
        </p:nvSpPr>
        <p:spPr>
          <a:xfrm>
            <a:off x="7311872" y="1249656"/>
            <a:ext cx="1668462" cy="15915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3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028847"/>
            <a:ext cx="9144000" cy="2829153"/>
          </a:xfrm>
          <a:prstGeom prst="rect">
            <a:avLst/>
          </a:prstGeom>
          <a:solidFill>
            <a:srgbClr val="EBE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10" descr="Kroll_divider_artwork_v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04" b="40894"/>
          <a:stretch/>
        </p:blipFill>
        <p:spPr>
          <a:xfrm>
            <a:off x="0" y="3516073"/>
            <a:ext cx="9144000" cy="534719"/>
          </a:xfrm>
          <a:prstGeom prst="rect">
            <a:avLst/>
          </a:prstGeom>
        </p:spPr>
      </p:pic>
      <p:pic>
        <p:nvPicPr>
          <p:cNvPr id="9" name="Picture 8" descr="Kroll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6259196"/>
            <a:ext cx="1177925" cy="422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4494" y="1947672"/>
            <a:ext cx="6172200" cy="12435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defRPr sz="3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74494" y="3557016"/>
            <a:ext cx="6172200" cy="4937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0" y="1938528"/>
            <a:ext cx="1225296" cy="1380744"/>
          </a:xfrm>
        </p:spPr>
        <p:txBody>
          <a:bodyPr anchor="b">
            <a:normAutofit/>
          </a:bodyPr>
          <a:lstStyle>
            <a:lvl1pPr marL="0" indent="0" algn="r">
              <a:buNone/>
              <a:defRPr sz="8100">
                <a:solidFill>
                  <a:schemeClr val="accent3"/>
                </a:solidFill>
                <a:latin typeface="Arial Black"/>
                <a:cs typeface="Arial Black"/>
              </a:defRPr>
            </a:lvl1pPr>
            <a:lvl2pPr marL="460375" indent="0">
              <a:buNone/>
              <a:defRPr/>
            </a:lvl2pPr>
            <a:lvl3pPr marL="91122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 Placeholder 9"/>
          <p:cNvSpPr txBox="1">
            <a:spLocks/>
          </p:cNvSpPr>
          <p:nvPr userDrawn="1"/>
        </p:nvSpPr>
        <p:spPr>
          <a:xfrm>
            <a:off x="1408176" y="6488112"/>
            <a:ext cx="4701116" cy="152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i="1" kern="1200">
                <a:solidFill>
                  <a:srgbClr val="675C5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A9B9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Kroll</a:t>
            </a: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9A9B9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408176" y="6279383"/>
            <a:ext cx="56456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9B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Corrupción y Fraude: Cómo impacta al Sector Financiero de Latinoamérica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9B9C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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9B9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9B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Brian Weihs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9A9B9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835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336" y="347472"/>
            <a:ext cx="8229600" cy="484631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8463" y="889000"/>
            <a:ext cx="8357616" cy="355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 marL="460375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1225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98463" y="2888554"/>
            <a:ext cx="2708368" cy="159284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3223087" y="2888554"/>
            <a:ext cx="2708368" cy="159284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6047711" y="2888554"/>
            <a:ext cx="2708368" cy="159284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398463" y="4528798"/>
            <a:ext cx="2708368" cy="159284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3223087" y="4528798"/>
            <a:ext cx="2708368" cy="159284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6047711" y="4528798"/>
            <a:ext cx="2708368" cy="159284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398463" y="1248311"/>
            <a:ext cx="2708368" cy="159284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3223087" y="1248311"/>
            <a:ext cx="2708368" cy="159284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6047711" y="1248311"/>
            <a:ext cx="2708368" cy="159284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32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336" y="347472"/>
            <a:ext cx="8229600" cy="484631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8463" y="889000"/>
            <a:ext cx="8357616" cy="355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 marL="460375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1225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84700" y="4530142"/>
            <a:ext cx="4559300" cy="15915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4530142"/>
            <a:ext cx="4559300" cy="15915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4584700" y="2889227"/>
            <a:ext cx="4559300" cy="15915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0" y="2889227"/>
            <a:ext cx="4559300" cy="15915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584700" y="1248311"/>
            <a:ext cx="4559300" cy="15915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0" y="1248311"/>
            <a:ext cx="4559300" cy="15915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6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336" y="347472"/>
            <a:ext cx="8357616" cy="484631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336" y="144475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Level One Bullet</a:t>
            </a:r>
          </a:p>
          <a:p>
            <a:pPr lvl="1"/>
            <a:r>
              <a:rPr lang="en-US" dirty="0" smtClean="0"/>
              <a:t>Level Two Bullet</a:t>
            </a:r>
          </a:p>
          <a:p>
            <a:pPr lvl="2"/>
            <a:r>
              <a:rPr lang="en-US" dirty="0" smtClean="0"/>
              <a:t>Level Three Bullet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8463" y="889000"/>
            <a:ext cx="8357616" cy="355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 marL="460375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1225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7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336" y="347472"/>
            <a:ext cx="8357616" cy="484631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336" y="144475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Level One Bullet</a:t>
            </a:r>
          </a:p>
          <a:p>
            <a:pPr lvl="1"/>
            <a:r>
              <a:rPr lang="en-US" dirty="0" smtClean="0"/>
              <a:t>Level Two Bullet</a:t>
            </a:r>
          </a:p>
          <a:p>
            <a:pPr lvl="2"/>
            <a:r>
              <a:rPr lang="en-US" dirty="0" smtClean="0"/>
              <a:t>Level Three Bullet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6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336" y="347472"/>
            <a:ext cx="8229600" cy="484631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8463" y="889000"/>
            <a:ext cx="8357616" cy="355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 marL="460375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1225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7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336" y="347472"/>
            <a:ext cx="8229600" cy="484631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1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02336" y="347471"/>
            <a:ext cx="1277239" cy="15080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17076" y="347472"/>
            <a:ext cx="6942875" cy="484631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335" y="2559538"/>
            <a:ext cx="8357615" cy="3381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aseline="0"/>
            </a:lvl1pPr>
            <a:lvl2pPr marL="460375" indent="0">
              <a:buFontTx/>
              <a:buNone/>
              <a:defRPr sz="1400"/>
            </a:lvl2pPr>
            <a:lvl3pPr marL="911225" indent="0">
              <a:buFontTx/>
              <a:buNone/>
              <a:defRPr sz="1400"/>
            </a:lvl3pPr>
          </a:lstStyle>
          <a:p>
            <a:pPr lvl="0"/>
            <a:r>
              <a:rPr lang="en-US" dirty="0" smtClean="0"/>
              <a:t>Click to add bio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17076" y="889001"/>
            <a:ext cx="6939002" cy="467804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460375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1225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817077" y="1819656"/>
            <a:ext cx="1690078" cy="630237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300"/>
            </a:lvl1pPr>
            <a:lvl2pPr marL="460375" indent="0">
              <a:buFontTx/>
              <a:buNone/>
              <a:defRPr sz="1600"/>
            </a:lvl2pPr>
            <a:lvl3pPr marL="911225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643298" y="1819656"/>
            <a:ext cx="5112780" cy="630237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300"/>
            </a:lvl1pPr>
            <a:lvl2pPr marL="460375" indent="0">
              <a:buFontTx/>
              <a:buNone/>
              <a:defRPr sz="1600"/>
            </a:lvl2pPr>
            <a:lvl3pPr marL="911225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02336" y="1856232"/>
            <a:ext cx="1277239" cy="54864"/>
          </a:xfrm>
          <a:prstGeom prst="rect">
            <a:avLst/>
          </a:prstGeom>
          <a:solidFill>
            <a:srgbClr val="D7D3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1817076" y="1444752"/>
            <a:ext cx="3219405" cy="293133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300"/>
            </a:lvl1pPr>
            <a:lvl2pPr marL="460375" indent="0">
              <a:buFontTx/>
              <a:buNone/>
              <a:defRPr sz="1400"/>
            </a:lvl2pPr>
            <a:lvl3pPr marL="911225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853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76071" y="1190298"/>
            <a:ext cx="7249181" cy="752838"/>
          </a:xfrm>
          <a:prstGeom prst="rect">
            <a:avLst/>
          </a:prstGeom>
          <a:solidFill>
            <a:srgbClr val="003C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5"/>
          <p:cNvSpPr txBox="1">
            <a:spLocks/>
          </p:cNvSpPr>
          <p:nvPr userDrawn="1"/>
        </p:nvSpPr>
        <p:spPr>
          <a:xfrm>
            <a:off x="402335" y="1190298"/>
            <a:ext cx="988013" cy="752838"/>
          </a:xfrm>
          <a:prstGeom prst="rect">
            <a:avLst/>
          </a:prstGeom>
          <a:solidFill>
            <a:srgbClr val="D7D3C7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91440" rIns="91440" bIns="0" rtlCol="0" anchor="t">
            <a:normAutofit/>
          </a:bodyPr>
          <a:lstStyle>
            <a:lvl1pPr marR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 sz="1200">
                <a:solidFill>
                  <a:srgbClr val="000000"/>
                </a:solidFill>
              </a:defRPr>
            </a:lvl1pPr>
            <a:lvl2pPr marL="285750" marR="0" lvl="1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200">
                <a:solidFill>
                  <a:srgbClr val="000000"/>
                </a:solidFill>
              </a:defRPr>
            </a:lvl2pPr>
            <a:lvl3pPr marL="1141413" marR="0" indent="-2301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A9B9C"/>
              </a:buClr>
              <a:buSzTx/>
              <a:buFont typeface="Wingdings" charset="2"/>
              <a:buChar char="§"/>
              <a:tabLst/>
              <a:defRPr sz="1400"/>
            </a:lvl3pPr>
            <a:lvl4pPr marL="17145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600"/>
            </a:lvl4pPr>
            <a:lvl5pPr marL="21717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6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83382" y="1300163"/>
            <a:ext cx="834073" cy="5334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US" dirty="0" smtClean="0"/>
              <a:t>Add Icon – resize to fit placeholder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02334" y="2030726"/>
            <a:ext cx="8322919" cy="3109913"/>
          </a:xfrm>
          <a:prstGeom prst="rect">
            <a:avLst/>
          </a:prstGeom>
          <a:solidFill>
            <a:srgbClr val="D7D3C7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336" y="347472"/>
            <a:ext cx="8357616" cy="484631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4422" y="2103958"/>
            <a:ext cx="8012740" cy="296638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Bef>
                <a:spcPts val="600"/>
              </a:spcBef>
              <a:buClr>
                <a:schemeClr val="tx1"/>
              </a:buClr>
              <a:buFont typeface="Wingdings" charset="2"/>
              <a:buChar char="§"/>
              <a:defRPr sz="1400"/>
            </a:lvl1pPr>
            <a:lvl2pPr marL="460375" indent="0">
              <a:buFontTx/>
              <a:buNone/>
              <a:defRPr sz="1400"/>
            </a:lvl2pPr>
            <a:lvl3pPr marL="911225" indent="0">
              <a:buFontTx/>
              <a:buNone/>
              <a:defRPr sz="1400"/>
            </a:lvl3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82738" y="1300163"/>
            <a:ext cx="7004424" cy="5334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60375" indent="0">
              <a:buFontTx/>
              <a:buNone/>
              <a:defRPr sz="1800" b="1">
                <a:solidFill>
                  <a:schemeClr val="bg1"/>
                </a:solidFill>
              </a:defRPr>
            </a:lvl2pPr>
            <a:lvl3pPr marL="911225" indent="0">
              <a:buFontTx/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1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2009775"/>
            <a:ext cx="9144000" cy="41132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336" y="347472"/>
            <a:ext cx="8357616" cy="484631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336" y="949926"/>
            <a:ext cx="8229600" cy="981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60375" indent="0">
              <a:buFontTx/>
              <a:buNone/>
              <a:defRPr sz="1600"/>
            </a:lvl2pPr>
            <a:lvl3pPr marL="911225" indent="0">
              <a:buFontTx/>
              <a:buNone/>
              <a:defRPr sz="1600"/>
            </a:lvl3pPr>
          </a:lstStyle>
          <a:p>
            <a:pPr lvl="0"/>
            <a:r>
              <a:rPr lang="en-US" dirty="0" smtClean="0"/>
              <a:t>Level One Bullet</a:t>
            </a:r>
          </a:p>
        </p:txBody>
      </p:sp>
    </p:spTree>
    <p:extLst>
      <p:ext uri="{BB962C8B-B14F-4D97-AF65-F5344CB8AC3E}">
        <p14:creationId xmlns:p14="http://schemas.microsoft.com/office/powerpoint/2010/main" val="21660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138330"/>
            <a:ext cx="9144000" cy="0"/>
          </a:xfrm>
          <a:prstGeom prst="line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Kroll_logo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6259196"/>
            <a:ext cx="1177925" cy="422656"/>
          </a:xfrm>
          <a:prstGeom prst="rect">
            <a:avLst/>
          </a:prstGeom>
        </p:spPr>
      </p:pic>
      <p:sp>
        <p:nvSpPr>
          <p:cNvPr id="12" name="Text Placeholder 9"/>
          <p:cNvSpPr txBox="1">
            <a:spLocks/>
          </p:cNvSpPr>
          <p:nvPr/>
        </p:nvSpPr>
        <p:spPr>
          <a:xfrm>
            <a:off x="700786" y="6488112"/>
            <a:ext cx="4701116" cy="152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i="1" kern="1200">
                <a:solidFill>
                  <a:srgbClr val="675C5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A9B9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Kroll</a:t>
            </a: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9A9B9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6233793"/>
            <a:ext cx="448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B622331-E5A4-9D49-B604-31ADC7E2AB8B}" type="slidenum">
              <a:rPr lang="en-US" sz="800">
                <a:solidFill>
                  <a:srgbClr val="9A9B9C"/>
                </a:solidFill>
                <a:latin typeface="Arial"/>
                <a:ea typeface="+mn-ea"/>
                <a:cs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srgbClr val="9A9B9C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786" y="6279383"/>
            <a:ext cx="56456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9B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Corrupción y Fraude: Cómo impacta al Sector Financiero de Latinoamérica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9B9C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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9B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9B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Brian Weihs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9A9B9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Placeholder 16"/>
          <p:cNvSpPr>
            <a:spLocks noGrp="1"/>
          </p:cNvSpPr>
          <p:nvPr>
            <p:ph type="title"/>
          </p:nvPr>
        </p:nvSpPr>
        <p:spPr>
          <a:xfrm>
            <a:off x="402336" y="347472"/>
            <a:ext cx="8357616" cy="4846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402336" y="1444752"/>
            <a:ext cx="8229600" cy="43851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Level One Bullet</a:t>
            </a:r>
          </a:p>
          <a:p>
            <a:pPr lvl="1"/>
            <a:r>
              <a:rPr lang="en-US" dirty="0" smtClean="0"/>
              <a:t>Level Two Bullet</a:t>
            </a:r>
          </a:p>
          <a:p>
            <a:pPr lvl="2"/>
            <a:r>
              <a:rPr lang="en-US" dirty="0" smtClean="0"/>
              <a:t>Level Three Bullet</a:t>
            </a:r>
          </a:p>
        </p:txBody>
      </p:sp>
    </p:spTree>
    <p:extLst>
      <p:ext uri="{BB962C8B-B14F-4D97-AF65-F5344CB8AC3E}">
        <p14:creationId xmlns:p14="http://schemas.microsoft.com/office/powerpoint/2010/main" val="272370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8" r:id="rId4"/>
    <p:sldLayoutId id="2147483654" r:id="rId5"/>
    <p:sldLayoutId id="2147483659" r:id="rId6"/>
    <p:sldLayoutId id="2147483668" r:id="rId7"/>
    <p:sldLayoutId id="2147483669" r:id="rId8"/>
    <p:sldLayoutId id="2147483660" r:id="rId9"/>
    <p:sldLayoutId id="2147483664" r:id="rId10"/>
    <p:sldLayoutId id="2147483663" r:id="rId11"/>
    <p:sldLayoutId id="2147483661" r:id="rId12"/>
    <p:sldLayoutId id="2147483662" r:id="rId13"/>
    <p:sldLayoutId id="2147483652" r:id="rId14"/>
    <p:sldLayoutId id="2147483657" r:id="rId15"/>
    <p:sldLayoutId id="2147483653" r:id="rId16"/>
    <p:sldLayoutId id="2147483655" r:id="rId17"/>
    <p:sldLayoutId id="2147483656" r:id="rId18"/>
    <p:sldLayoutId id="2147483665" r:id="rId19"/>
    <p:sldLayoutId id="2147483666" r:id="rId20"/>
    <p:sldLayoutId id="2147483667" r:id="rId21"/>
  </p:sldLayoutIdLst>
  <p:txStyles>
    <p:title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2800" b="1" kern="1200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290513" marR="0" indent="-290513" algn="l" defTabSz="4572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2"/>
        </a:buClr>
        <a:buSzTx/>
        <a:buFont typeface="Wingdings" charset="2"/>
        <a:buChar char="§"/>
        <a:tabLst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1363" marR="0" indent="-280988" algn="l" defTabSz="4572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Tx/>
        <a:buFont typeface="Wingdings" charset="2"/>
        <a:buChar char="§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1413" marR="0" indent="-230188" algn="l" defTabSz="4572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9A9B9C"/>
        </a:buClr>
        <a:buSzTx/>
        <a:buFont typeface="Wingdings" charset="2"/>
        <a:buChar char="§"/>
        <a:tabLst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7145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2"/>
        </a:buClr>
        <a:buSzTx/>
        <a:buFont typeface="Wingdings" charset="2"/>
        <a:buChar char="§"/>
        <a:tabLst/>
        <a:defRPr sz="1600" kern="1200">
          <a:solidFill>
            <a:srgbClr val="675C53"/>
          </a:solidFill>
          <a:latin typeface="Arial"/>
          <a:ea typeface="+mn-ea"/>
          <a:cs typeface="Arial"/>
        </a:defRPr>
      </a:lvl4pPr>
      <a:lvl5pPr marL="21717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2"/>
        </a:buClr>
        <a:buSzTx/>
        <a:buFont typeface="Wingdings" charset="2"/>
        <a:buChar char="§"/>
        <a:tabLst/>
        <a:defRPr sz="1600" kern="1200">
          <a:solidFill>
            <a:srgbClr val="675C5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Corrupción y Fraude: Cómo impacta al Sector Financiero de Latinoamérica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Brian Weihs – Managing Director, Kroll México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 smtClean="0"/>
              <a:t>15 de octubre del 2015</a:t>
            </a:r>
            <a:endParaRPr lang="es-MX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 smtClean="0"/>
              <a:t>XXX Congreso Latinoamericano de Seguridad Bancaria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07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58984"/>
            <a:ext cx="8357616" cy="484631"/>
          </a:xfrm>
        </p:spPr>
        <p:txBody>
          <a:bodyPr>
            <a:normAutofit fontScale="90000"/>
          </a:bodyPr>
          <a:lstStyle/>
          <a:p>
            <a:pPr lvl="0"/>
            <a:r>
              <a:rPr lang="es-MX" dirty="0"/>
              <a:t>¿Qué podemos esperar en los próximos años?</a:t>
            </a: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285378" y="914400"/>
            <a:ext cx="8470701" cy="510294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MX" b="1" dirty="0" smtClean="0"/>
              <a:t>Más casos importantes de fraude y corrupción en el sector</a:t>
            </a:r>
          </a:p>
          <a:p>
            <a:pPr marL="633413" lvl="1" indent="-279400">
              <a:spcAft>
                <a:spcPts val="1200"/>
              </a:spcAft>
            </a:pPr>
            <a:r>
              <a:rPr lang="es-MX" sz="1800" dirty="0" smtClean="0"/>
              <a:t>Estudio en 2015 de 1,200 profesionales en el sector financiero en EUA y RU: 47% creen que sus competidores han actuado de manera </a:t>
            </a:r>
            <a:r>
              <a:rPr lang="es-MX" sz="1800" dirty="0" smtClean="0"/>
              <a:t>no-ética </a:t>
            </a:r>
            <a:r>
              <a:rPr lang="es-MX" sz="1800" dirty="0" smtClean="0"/>
              <a:t>o ilegal (51% de los </a:t>
            </a:r>
            <a:r>
              <a:rPr lang="es-MX" sz="1800" dirty="0"/>
              <a:t> </a:t>
            </a:r>
            <a:r>
              <a:rPr lang="es-MX" sz="1800" dirty="0" smtClean="0"/>
              <a:t>más seniors)</a:t>
            </a:r>
          </a:p>
          <a:p>
            <a:pPr marL="633413" lvl="1" indent="-279400">
              <a:spcAft>
                <a:spcPts val="1200"/>
              </a:spcAft>
            </a:pPr>
            <a:r>
              <a:rPr lang="es-MX" sz="1800" dirty="0" smtClean="0"/>
              <a:t>34% de los seniors han visto o saben de mala conducta</a:t>
            </a:r>
          </a:p>
          <a:p>
            <a:pPr marL="182563" indent="-279400">
              <a:spcAft>
                <a:spcPts val="1200"/>
              </a:spcAft>
            </a:pPr>
            <a:r>
              <a:rPr lang="es-MX" sz="2000" b="1" dirty="0" smtClean="0"/>
              <a:t>Autoridades</a:t>
            </a:r>
            <a:r>
              <a:rPr lang="es-MX" sz="2000" dirty="0" smtClean="0"/>
              <a:t>: </a:t>
            </a:r>
          </a:p>
          <a:p>
            <a:pPr marL="633413" lvl="1" indent="-279400">
              <a:spcAft>
                <a:spcPts val="1200"/>
              </a:spcAft>
            </a:pPr>
            <a:r>
              <a:rPr lang="es-MX" sz="1800" dirty="0" smtClean="0"/>
              <a:t>Supervisión inadecuada</a:t>
            </a:r>
          </a:p>
          <a:p>
            <a:pPr marL="633413" lvl="1" indent="-279400">
              <a:spcAft>
                <a:spcPts val="1200"/>
              </a:spcAft>
            </a:pPr>
            <a:r>
              <a:rPr lang="es-MX" sz="1800" dirty="0" smtClean="0"/>
              <a:t>(pero) Investigadores con más recursos y nuevas leyes (sobre corrupción, y competencia económica)</a:t>
            </a:r>
          </a:p>
          <a:p>
            <a:pPr marL="633413" lvl="1" indent="-279400">
              <a:spcAft>
                <a:spcPts val="1200"/>
              </a:spcAft>
            </a:pPr>
            <a:r>
              <a:rPr lang="es-MX" sz="1800" dirty="0" smtClean="0"/>
              <a:t>Nuevas fiscalías especializadas</a:t>
            </a:r>
          </a:p>
          <a:p>
            <a:pPr marL="633413" lvl="1" indent="-279400">
              <a:spcAft>
                <a:spcPts val="1200"/>
              </a:spcAft>
            </a:pPr>
            <a:r>
              <a:rPr lang="es-MX" sz="1800" dirty="0" smtClean="0"/>
              <a:t>Presión del público</a:t>
            </a:r>
          </a:p>
          <a:p>
            <a:pPr marL="633413" lvl="1" indent="-279400">
              <a:spcAft>
                <a:spcPts val="1200"/>
              </a:spcAft>
            </a:pPr>
            <a:endParaRPr lang="es-MX" sz="1800" dirty="0" smtClean="0"/>
          </a:p>
          <a:p>
            <a:pPr>
              <a:spcAft>
                <a:spcPts val="1200"/>
              </a:spcAft>
            </a:pPr>
            <a:endParaRPr lang="es-MX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84688" y="2871808"/>
            <a:ext cx="494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lvl="0" indent="-290513">
              <a:spcBef>
                <a:spcPts val="1200"/>
              </a:spcBef>
              <a:buClr>
                <a:schemeClr val="accent2"/>
              </a:buClr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58984"/>
            <a:ext cx="8357616" cy="484631"/>
          </a:xfrm>
        </p:spPr>
        <p:txBody>
          <a:bodyPr>
            <a:normAutofit fontScale="90000"/>
          </a:bodyPr>
          <a:lstStyle/>
          <a:p>
            <a:pPr lvl="0"/>
            <a:r>
              <a:rPr lang="es-MX" dirty="0"/>
              <a:t>¿Qué podemos esperar en los próximos años?</a:t>
            </a: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4688" y="3084705"/>
            <a:ext cx="49433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spcBef>
                <a:spcPts val="1200"/>
              </a:spcBef>
              <a:buClr>
                <a:schemeClr val="accent2"/>
              </a:buClr>
              <a:buFont typeface="Wingdings" charset="2"/>
              <a:buChar char="§"/>
            </a:pPr>
            <a:r>
              <a:rPr lang="es-MX" dirty="0" smtClean="0">
                <a:latin typeface="Arial"/>
                <a:cs typeface="Arial"/>
              </a:rPr>
              <a:t>Revelaciones como </a:t>
            </a:r>
            <a:r>
              <a:rPr lang="es-MX" dirty="0" err="1">
                <a:latin typeface="Arial"/>
                <a:cs typeface="Arial"/>
              </a:rPr>
              <a:t>Swissleaks</a:t>
            </a:r>
            <a:r>
              <a:rPr lang="es-MX" dirty="0">
                <a:latin typeface="Arial"/>
                <a:cs typeface="Arial"/>
              </a:rPr>
              <a:t> </a:t>
            </a:r>
            <a:endParaRPr lang="es-MX" dirty="0" smtClean="0">
              <a:latin typeface="Arial"/>
              <a:cs typeface="Arial"/>
            </a:endParaRP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r>
              <a:rPr lang="es-MX" dirty="0" smtClean="0">
                <a:latin typeface="Arial"/>
                <a:cs typeface="Arial"/>
              </a:rPr>
              <a:t>(</a:t>
            </a:r>
            <a:r>
              <a:rPr lang="es-MX" dirty="0">
                <a:latin typeface="Arial"/>
                <a:cs typeface="Arial"/>
              </a:rPr>
              <a:t>imagen de http://www.icij.org</a:t>
            </a:r>
            <a:r>
              <a:rPr lang="es-MX" dirty="0" smtClean="0">
                <a:latin typeface="Arial"/>
                <a:cs typeface="Arial"/>
              </a:rPr>
              <a:t>/)</a:t>
            </a:r>
            <a:endParaRPr lang="es-MX" dirty="0">
              <a:latin typeface="Arial"/>
              <a:cs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71" y="2742515"/>
            <a:ext cx="3915929" cy="218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165122"/>
            <a:ext cx="8229600" cy="1904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Más denuncias externas</a:t>
            </a:r>
          </a:p>
          <a:p>
            <a:r>
              <a:rPr lang="es-ES" dirty="0"/>
              <a:t>Protección por ley de denunciantes</a:t>
            </a:r>
          </a:p>
          <a:p>
            <a:r>
              <a:rPr lang="es-ES" dirty="0"/>
              <a:t>Estimulación: SEC ha pagado más </a:t>
            </a:r>
            <a:r>
              <a:rPr lang="es-ES" dirty="0" smtClean="0"/>
              <a:t>de $50M </a:t>
            </a:r>
            <a:r>
              <a:rPr lang="es-ES" dirty="0"/>
              <a:t>a 18 denunciantes bajo su programa de </a:t>
            </a:r>
            <a:r>
              <a:rPr lang="es-ES" dirty="0" smtClean="0"/>
              <a:t>denunciantes</a:t>
            </a:r>
          </a:p>
          <a:p>
            <a:r>
              <a:rPr lang="es-ES" dirty="0" smtClean="0"/>
              <a:t>Frustración </a:t>
            </a:r>
            <a:r>
              <a:rPr lang="es-ES" dirty="0"/>
              <a:t>del </a:t>
            </a:r>
            <a:r>
              <a:rPr lang="es-ES" dirty="0" smtClean="0"/>
              <a:t>público</a:t>
            </a:r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284686" y="5282210"/>
            <a:ext cx="8092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 algn="ctr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MX" sz="2400" b="1" dirty="0" smtClean="0">
                <a:latin typeface="Arial"/>
                <a:cs typeface="Arial"/>
              </a:rPr>
              <a:t>Menos oportunidad de </a:t>
            </a:r>
            <a:r>
              <a:rPr lang="es-MX" sz="2400" b="1" dirty="0" smtClean="0">
                <a:latin typeface="Arial"/>
                <a:cs typeface="Arial"/>
              </a:rPr>
              <a:t>investigar internamente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11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MX" dirty="0"/>
              <a:t>¿Qué pueden hacer las </a:t>
            </a:r>
            <a:r>
              <a:rPr lang="es-MX" dirty="0" smtClean="0"/>
              <a:t>instituciones?</a:t>
            </a:r>
            <a:endParaRPr lang="en-CA" dirty="0"/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285378" y="1414130"/>
            <a:ext cx="8470701" cy="4556586"/>
          </a:xfrm>
        </p:spPr>
        <p:txBody>
          <a:bodyPr>
            <a:normAutofit/>
          </a:bodyPr>
          <a:lstStyle/>
          <a:p>
            <a:r>
              <a:rPr lang="es-MX" b="1" dirty="0" smtClean="0"/>
              <a:t>Enfocar </a:t>
            </a:r>
            <a:r>
              <a:rPr lang="es-MX" b="1" dirty="0"/>
              <a:t>en áreas de </a:t>
            </a:r>
            <a:r>
              <a:rPr lang="es-MX" b="1" dirty="0" smtClean="0"/>
              <a:t>riesgo</a:t>
            </a:r>
          </a:p>
          <a:p>
            <a:pPr lvl="1"/>
            <a:r>
              <a:rPr lang="es-MX" sz="1800" dirty="0" smtClean="0"/>
              <a:t>Transacciones grandes, activos inmuebles, áreas de supervisión inadecuada</a:t>
            </a:r>
          </a:p>
          <a:p>
            <a:pPr lvl="1"/>
            <a:r>
              <a:rPr lang="es-MX" sz="1800" dirty="0" smtClean="0"/>
              <a:t>Esquemas de corrupción – menos común, pero más dañosas</a:t>
            </a:r>
          </a:p>
          <a:p>
            <a:pPr lvl="1"/>
            <a:r>
              <a:rPr lang="es-MX" sz="1800" dirty="0" smtClean="0"/>
              <a:t>Evaluación y monitoreo de efectividad de controles con respecto a los riesgos más importantes</a:t>
            </a:r>
            <a:endParaRPr lang="en-CA" sz="1800" dirty="0"/>
          </a:p>
          <a:p>
            <a:r>
              <a:rPr lang="es-MX" b="1" dirty="0"/>
              <a:t>Mejorar la detección </a:t>
            </a:r>
            <a:r>
              <a:rPr lang="es-MX" b="1" dirty="0" smtClean="0"/>
              <a:t>temprana e investigar</a:t>
            </a:r>
            <a:endParaRPr lang="en-CA" dirty="0"/>
          </a:p>
          <a:p>
            <a:pPr lvl="1"/>
            <a:r>
              <a:rPr lang="es-MX" sz="1800" dirty="0"/>
              <a:t>Capacitación de </a:t>
            </a:r>
            <a:r>
              <a:rPr lang="es-MX" sz="1800" dirty="0" smtClean="0"/>
              <a:t>personal – especialista y general</a:t>
            </a:r>
            <a:endParaRPr lang="en-CA" sz="1800" dirty="0"/>
          </a:p>
          <a:p>
            <a:pPr lvl="1"/>
            <a:r>
              <a:rPr lang="es-MX" sz="1800" dirty="0"/>
              <a:t>Canales seguros de </a:t>
            </a:r>
            <a:r>
              <a:rPr lang="es-MX" sz="1800" dirty="0" smtClean="0"/>
              <a:t>denuncia</a:t>
            </a:r>
          </a:p>
          <a:p>
            <a:pPr lvl="1"/>
            <a:r>
              <a:rPr lang="es-MX" sz="1800" dirty="0" smtClean="0"/>
              <a:t>Preparación - Investigación </a:t>
            </a:r>
            <a:r>
              <a:rPr lang="es-MX" sz="1800" dirty="0"/>
              <a:t>rápida y eficaz </a:t>
            </a:r>
            <a:r>
              <a:rPr lang="es-MX" sz="1800"/>
              <a:t>de </a:t>
            </a:r>
            <a:r>
              <a:rPr lang="es-MX" sz="1800" smtClean="0"/>
              <a:t>denuncias</a:t>
            </a:r>
            <a:endParaRPr lang="es-MX" sz="1800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98463" y="889000"/>
            <a:ext cx="8357616" cy="355600"/>
          </a:xfrm>
        </p:spPr>
        <p:txBody>
          <a:bodyPr/>
          <a:lstStyle/>
          <a:p>
            <a:r>
              <a:rPr lang="es-MX" dirty="0"/>
              <a:t>(y más específicamente </a:t>
            </a:r>
            <a:r>
              <a:rPr lang="es-MX" dirty="0" smtClean="0"/>
              <a:t>¿los </a:t>
            </a:r>
            <a:r>
              <a:rPr lang="es-MX" dirty="0"/>
              <a:t>departamentos de </a:t>
            </a:r>
            <a:r>
              <a:rPr lang="es-MX" dirty="0" smtClean="0"/>
              <a:t>seguridad?)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1408175" y="4379976"/>
            <a:ext cx="3961267" cy="1920239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Brian Weihs</a:t>
            </a:r>
          </a:p>
          <a:p>
            <a:r>
              <a:rPr lang="en-US" sz="1400" dirty="0" smtClean="0"/>
              <a:t>Managing Director &amp; Head of Office - Mexico</a:t>
            </a:r>
          </a:p>
          <a:p>
            <a:r>
              <a:rPr lang="en-US" sz="1400" dirty="0" smtClean="0"/>
              <a:t>Investigations &amp; disputes</a:t>
            </a:r>
          </a:p>
          <a:p>
            <a:r>
              <a:rPr lang="en-US" sz="1400" dirty="0" smtClean="0"/>
              <a:t>bweihs@kroll.com</a:t>
            </a:r>
          </a:p>
          <a:p>
            <a:r>
              <a:rPr lang="en-US" sz="1400" dirty="0" smtClean="0"/>
              <a:t>T +52 55 5279 7250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7115" y="1945758"/>
            <a:ext cx="3593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¿Dudas? </a:t>
            </a:r>
          </a:p>
          <a:p>
            <a:endParaRPr lang="es-MX" sz="2000" b="1" dirty="0" smtClean="0"/>
          </a:p>
          <a:p>
            <a:r>
              <a:rPr lang="es-MX" sz="2000" b="1" dirty="0" smtClean="0"/>
              <a:t>			¿Comentarios?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9137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02336" y="485701"/>
            <a:ext cx="8229600" cy="484631"/>
          </a:xfrm>
        </p:spPr>
        <p:txBody>
          <a:bodyPr/>
          <a:lstStyle/>
          <a:p>
            <a:r>
              <a:rPr lang="es-MX" dirty="0" smtClean="0"/>
              <a:t>Kroll – cuarenta años de gestión de riesgos</a:t>
            </a:r>
            <a:endParaRPr lang="es-MX" dirty="0"/>
          </a:p>
        </p:txBody>
      </p:sp>
      <p:sp>
        <p:nvSpPr>
          <p:cNvPr id="14" name="TextBox 13"/>
          <p:cNvSpPr txBox="1"/>
          <p:nvPr/>
        </p:nvSpPr>
        <p:spPr>
          <a:xfrm>
            <a:off x="398462" y="1175025"/>
            <a:ext cx="827770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1752" indent="-301752">
              <a:spcBef>
                <a:spcPts val="1800"/>
              </a:spcBef>
              <a:buClr>
                <a:srgbClr val="00A5E6"/>
              </a:buClr>
              <a:buSzPct val="60000"/>
              <a:buBlip>
                <a:blip r:embed="rId2"/>
              </a:buBlip>
            </a:pPr>
            <a:r>
              <a:rPr lang="es-MX" sz="1400" b="1" i="1" dirty="0" smtClean="0"/>
              <a:t>Kroll es el líder en la provisión de soluciones contra riesgos. Por más de 40 años, Kroll ha </a:t>
            </a:r>
            <a:r>
              <a:rPr lang="es-ES" sz="1400" b="1" i="1" dirty="0"/>
              <a:t>aportado confianza a sus clientes en la toma de decisiones de gestión de riesgos </a:t>
            </a:r>
            <a:r>
              <a:rPr lang="es-MX" sz="1400" b="1" i="1" dirty="0" smtClean="0"/>
              <a:t>con </a:t>
            </a:r>
            <a:r>
              <a:rPr lang="es-MX" sz="1400" b="1" i="1" dirty="0" smtClean="0"/>
              <a:t>respecto a su personal, sus activos, sus operaciones y su </a:t>
            </a:r>
            <a:r>
              <a:rPr lang="es-MX" sz="1400" b="1" i="1" dirty="0" smtClean="0"/>
              <a:t>seguridad</a:t>
            </a:r>
            <a:r>
              <a:rPr lang="es-MX" sz="1400" b="1" i="1" dirty="0"/>
              <a:t>. Todo esto </a:t>
            </a:r>
            <a:r>
              <a:rPr lang="es-MX" sz="1400" b="1" i="1" dirty="0" smtClean="0"/>
              <a:t>a </a:t>
            </a:r>
            <a:r>
              <a:rPr lang="es-MX" sz="1400" b="1" i="1" dirty="0" smtClean="0"/>
              <a:t>través de una oferta amplia de servicios de investigación, seguridad cibernética, debida diligencia y cumplimiento, seguridad física y operacional, y gestión de datos e información.</a:t>
            </a:r>
          </a:p>
          <a:p>
            <a:pPr marL="301752" indent="-301752">
              <a:spcBef>
                <a:spcPts val="1800"/>
              </a:spcBef>
              <a:buClr>
                <a:srgbClr val="00A5E6"/>
              </a:buClr>
              <a:buSzPct val="60000"/>
              <a:buBlip>
                <a:blip r:embed="rId2"/>
              </a:buBlip>
            </a:pPr>
            <a:r>
              <a:rPr lang="es-MX" dirty="0" smtClean="0"/>
              <a:t>Nombrado </a:t>
            </a:r>
            <a:r>
              <a:rPr lang="es-MX" b="1" dirty="0" smtClean="0">
                <a:solidFill>
                  <a:schemeClr val="accent3"/>
                </a:solidFill>
              </a:rPr>
              <a:t>empresa #1 </a:t>
            </a:r>
            <a:r>
              <a:rPr lang="es-MX" b="1" dirty="0" smtClean="0">
                <a:solidFill>
                  <a:schemeClr val="accent3"/>
                </a:solidFill>
              </a:rPr>
              <a:t>global de riesgos e investigaciones </a:t>
            </a:r>
            <a:r>
              <a:rPr lang="es-MX" dirty="0" smtClean="0"/>
              <a:t>por varios años </a:t>
            </a:r>
            <a:r>
              <a:rPr lang="es-MX" dirty="0" smtClean="0"/>
              <a:t>seguidos </a:t>
            </a:r>
            <a:r>
              <a:rPr lang="es-MX" dirty="0" smtClean="0"/>
              <a:t>por </a:t>
            </a:r>
            <a:r>
              <a:rPr lang="es-MX" b="1" i="1" dirty="0" err="1" smtClean="0"/>
              <a:t>The</a:t>
            </a:r>
            <a:r>
              <a:rPr lang="es-MX" dirty="0" smtClean="0"/>
              <a:t> </a:t>
            </a:r>
            <a:r>
              <a:rPr lang="es-MX" b="1" i="1" dirty="0" err="1" smtClean="0"/>
              <a:t>National</a:t>
            </a:r>
            <a:r>
              <a:rPr lang="es-MX" b="1" i="1" dirty="0" smtClean="0"/>
              <a:t> </a:t>
            </a:r>
            <a:r>
              <a:rPr lang="es-MX" b="1" i="1" dirty="0" err="1" smtClean="0"/>
              <a:t>Law</a:t>
            </a:r>
            <a:r>
              <a:rPr lang="es-MX" b="1" i="1" dirty="0" smtClean="0"/>
              <a:t> </a:t>
            </a:r>
            <a:r>
              <a:rPr lang="es-MX" b="1" i="1" dirty="0" err="1" smtClean="0"/>
              <a:t>Journal</a:t>
            </a:r>
            <a:endParaRPr lang="es-MX" b="1" i="1" dirty="0" smtClean="0"/>
          </a:p>
          <a:p>
            <a:pPr marL="301752" indent="-301752">
              <a:spcBef>
                <a:spcPts val="1800"/>
              </a:spcBef>
              <a:buClr>
                <a:srgbClr val="00A5E6"/>
              </a:buClr>
              <a:buSzPct val="60000"/>
              <a:buBlip>
                <a:blip r:embed="rId2"/>
              </a:buBlip>
            </a:pPr>
            <a:r>
              <a:rPr lang="es-MX" dirty="0" smtClean="0"/>
              <a:t>Apoya globalmente a clientes de “</a:t>
            </a:r>
            <a:r>
              <a:rPr lang="es-MX" dirty="0" err="1" smtClean="0"/>
              <a:t>Fortune</a:t>
            </a:r>
            <a:r>
              <a:rPr lang="es-MX" dirty="0" smtClean="0"/>
              <a:t> 500”, </a:t>
            </a:r>
            <a:r>
              <a:rPr lang="es-MX" b="1" dirty="0" smtClean="0"/>
              <a:t>instituciones financieras</a:t>
            </a:r>
            <a:r>
              <a:rPr lang="es-MX" dirty="0" smtClean="0"/>
              <a:t>, servicios jurídicos, corporativos, </a:t>
            </a:r>
            <a:r>
              <a:rPr lang="es-MX" dirty="0" err="1" smtClean="0"/>
              <a:t>ONG’s</a:t>
            </a:r>
            <a:r>
              <a:rPr lang="es-MX" dirty="0" smtClean="0"/>
              <a:t>, agencias gubernamentales e individuos.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16" name="Picture Placeholder 15" descr="122360267_s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1" b="37857"/>
          <a:stretch/>
        </p:blipFill>
        <p:spPr>
          <a:xfrm>
            <a:off x="4584700" y="4530142"/>
            <a:ext cx="4559300" cy="159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Corrupción y fraude en el sector </a:t>
            </a:r>
            <a:r>
              <a:rPr lang="es-ES" dirty="0" smtClean="0"/>
              <a:t>financiero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MX" dirty="0" smtClean="0"/>
              <a:t>¿De qué se trata? ¿Por qué es tan importante? </a:t>
            </a:r>
          </a:p>
          <a:p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2000" dirty="0" smtClean="0"/>
              <a:t>¿Qué </a:t>
            </a:r>
            <a:r>
              <a:rPr lang="es-MX" sz="2000" dirty="0" smtClean="0"/>
              <a:t>tipo </a:t>
            </a:r>
            <a:r>
              <a:rPr lang="es-MX" sz="2000" dirty="0" smtClean="0"/>
              <a:t>de </a:t>
            </a:r>
            <a:r>
              <a:rPr lang="es-MX" sz="2000" dirty="0" smtClean="0"/>
              <a:t>fraude es? </a:t>
            </a:r>
            <a:r>
              <a:rPr lang="es-MX" sz="2000" dirty="0" smtClean="0"/>
              <a:t>- Interno e interno/externo, masivo</a:t>
            </a:r>
          </a:p>
          <a:p>
            <a:r>
              <a:rPr lang="es-MX" sz="2000" dirty="0" smtClean="0"/>
              <a:t>¿Por qué? - Es uno de los mayores riesgos para instituciones financieras – en América Latina y en el mundo</a:t>
            </a:r>
          </a:p>
          <a:p>
            <a:r>
              <a:rPr lang="es-MX" sz="2000" dirty="0" smtClean="0"/>
              <a:t>Tiene la capacidad de acabar con una institución, y de dañar el sistema financiero de un país</a:t>
            </a:r>
          </a:p>
          <a:p>
            <a:r>
              <a:rPr lang="es-MX" sz="2000" dirty="0" smtClean="0"/>
              <a:t>No es fenómeno reciente, pero sí </a:t>
            </a:r>
            <a:r>
              <a:rPr lang="es-MX" sz="2000" dirty="0" smtClean="0"/>
              <a:t>se está </a:t>
            </a:r>
            <a:r>
              <a:rPr lang="es-MX" sz="2000" dirty="0" smtClean="0"/>
              <a:t>acelerando y desarrollando</a:t>
            </a:r>
          </a:p>
          <a:p>
            <a:r>
              <a:rPr lang="es-MX" sz="2000" dirty="0"/>
              <a:t>Tampoco es un fenómeno estrictamente </a:t>
            </a:r>
            <a:r>
              <a:rPr lang="es-MX" sz="2000" dirty="0" smtClean="0"/>
              <a:t>latinoamericano</a:t>
            </a:r>
            <a:endParaRPr lang="es-MX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4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Algunos casos de ejemplo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285378" y="1392866"/>
            <a:ext cx="8273831" cy="4577850"/>
          </a:xfrm>
        </p:spPr>
        <p:txBody>
          <a:bodyPr/>
          <a:lstStyle/>
          <a:p>
            <a:pPr marL="290513" lvl="1" indent="-290513">
              <a:spcBef>
                <a:spcPts val="1200"/>
              </a:spcBef>
              <a:buClr>
                <a:schemeClr val="accent2"/>
              </a:buClr>
            </a:pPr>
            <a:r>
              <a:rPr lang="es-MX" b="1" dirty="0" err="1" smtClean="0"/>
              <a:t>Barings</a:t>
            </a:r>
            <a:r>
              <a:rPr lang="es-MX" dirty="0" smtClean="0"/>
              <a:t>, el banco comercial mas antiguo, fundado </a:t>
            </a:r>
            <a:r>
              <a:rPr lang="es-MX" dirty="0"/>
              <a:t>en Londres en 1762, se derrumbó en </a:t>
            </a:r>
            <a:r>
              <a:rPr lang="es-MX" dirty="0" smtClean="0"/>
              <a:t>1995, después de que Nick </a:t>
            </a:r>
            <a:r>
              <a:rPr lang="es-MX" dirty="0" err="1" smtClean="0"/>
              <a:t>Leeson</a:t>
            </a:r>
            <a:r>
              <a:rPr lang="es-MX" dirty="0" smtClean="0"/>
              <a:t> </a:t>
            </a:r>
            <a:r>
              <a:rPr lang="es-MX" dirty="0"/>
              <a:t>perdió </a:t>
            </a:r>
            <a:r>
              <a:rPr lang="es-MX" dirty="0" smtClean="0"/>
              <a:t>GB 827 </a:t>
            </a:r>
            <a:r>
              <a:rPr lang="es-MX" dirty="0"/>
              <a:t>millones </a:t>
            </a:r>
            <a:r>
              <a:rPr lang="es-MX" dirty="0" smtClean="0"/>
              <a:t>con apuestas especulativas y fraudulentas, sin </a:t>
            </a:r>
            <a:r>
              <a:rPr lang="es-MX" dirty="0"/>
              <a:t>capacidad para cubrirlas</a:t>
            </a:r>
            <a:r>
              <a:rPr lang="es-MX" dirty="0" smtClean="0"/>
              <a:t>.</a:t>
            </a:r>
          </a:p>
          <a:p>
            <a:pPr marL="290513" lvl="1" indent="-290513">
              <a:spcBef>
                <a:spcPts val="1200"/>
              </a:spcBef>
              <a:buClr>
                <a:schemeClr val="accent2"/>
              </a:buClr>
            </a:pPr>
            <a:r>
              <a:rPr lang="es-MX" b="1" dirty="0" err="1"/>
              <a:t>Bernie</a:t>
            </a:r>
            <a:r>
              <a:rPr lang="es-MX" b="1" dirty="0"/>
              <a:t> </a:t>
            </a:r>
            <a:r>
              <a:rPr lang="es-MX" b="1" dirty="0" err="1"/>
              <a:t>Madoff</a:t>
            </a:r>
            <a:r>
              <a:rPr lang="es-MX" dirty="0"/>
              <a:t>, </a:t>
            </a:r>
            <a:r>
              <a:rPr lang="es-MX" dirty="0" smtClean="0"/>
              <a:t>fundador </a:t>
            </a:r>
            <a:r>
              <a:rPr lang="es-MX" dirty="0"/>
              <a:t>de su propia firma de inversiones en 1960, </a:t>
            </a:r>
            <a:r>
              <a:rPr lang="es-MX" dirty="0" smtClean="0"/>
              <a:t>admitió en 2008 que </a:t>
            </a:r>
            <a:r>
              <a:rPr lang="es-MX" dirty="0"/>
              <a:t>la firma era </a:t>
            </a:r>
            <a:r>
              <a:rPr lang="es-MX" dirty="0" smtClean="0"/>
              <a:t>un gran </a:t>
            </a:r>
            <a:r>
              <a:rPr lang="es-MX" dirty="0"/>
              <a:t>esquema </a:t>
            </a:r>
            <a:r>
              <a:rPr lang="es-MX" dirty="0" err="1" smtClean="0"/>
              <a:t>Ponzi</a:t>
            </a:r>
            <a:r>
              <a:rPr lang="es-MX" dirty="0"/>
              <a:t>. Se estimó que el fraude </a:t>
            </a:r>
            <a:r>
              <a:rPr lang="es-MX" dirty="0" smtClean="0"/>
              <a:t>costó casi </a:t>
            </a:r>
            <a:r>
              <a:rPr lang="es-MX" dirty="0"/>
              <a:t>$65B</a:t>
            </a:r>
            <a:r>
              <a:rPr lang="es-MX" dirty="0" smtClean="0"/>
              <a:t>.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98463" y="931532"/>
            <a:ext cx="8357616" cy="355600"/>
          </a:xfrm>
        </p:spPr>
        <p:txBody>
          <a:bodyPr/>
          <a:lstStyle/>
          <a:p>
            <a:r>
              <a:rPr lang="es-MX" dirty="0" smtClean="0"/>
              <a:t>Casos claves en el mundo anglosajón</a:t>
            </a:r>
            <a:endParaRPr lang="es-MX" dirty="0"/>
          </a:p>
        </p:txBody>
      </p:sp>
      <p:pic>
        <p:nvPicPr>
          <p:cNvPr id="4098" name="Picture 2" descr="https://pbs.twimg.com/media/CADTydtWQAAMRJ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" y="3083446"/>
            <a:ext cx="4589766" cy="29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iliketotellstories.com/uploaded_images/Madoff_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709" y="2904802"/>
            <a:ext cx="2551445" cy="356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1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Algunos casos de ejemplo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285379" y="1386348"/>
            <a:ext cx="5126594" cy="4584367"/>
          </a:xfrm>
        </p:spPr>
        <p:txBody>
          <a:bodyPr>
            <a:normAutofit lnSpcReduction="10000"/>
          </a:bodyPr>
          <a:lstStyle/>
          <a:p>
            <a:pPr marL="290513" lvl="1" indent="-290513">
              <a:spcBef>
                <a:spcPts val="1200"/>
              </a:spcBef>
              <a:buClr>
                <a:schemeClr val="accent2"/>
              </a:buClr>
            </a:pPr>
            <a:r>
              <a:rPr lang="es-MX" sz="1800" b="1" dirty="0" smtClean="0"/>
              <a:t>El escándalo Libor</a:t>
            </a:r>
          </a:p>
          <a:p>
            <a:pPr marL="290513" lvl="1" indent="-290513">
              <a:spcBef>
                <a:spcPts val="1200"/>
              </a:spcBef>
              <a:buClr>
                <a:schemeClr val="accent2"/>
              </a:buClr>
            </a:pPr>
            <a:r>
              <a:rPr lang="es-MX" sz="1800" dirty="0" smtClean="0"/>
              <a:t>Grandes bancos </a:t>
            </a:r>
            <a:r>
              <a:rPr lang="es-MX" sz="1800" dirty="0"/>
              <a:t>de </a:t>
            </a:r>
            <a:r>
              <a:rPr lang="es-MX" sz="1800" dirty="0" smtClean="0"/>
              <a:t>Londres involucrados en manipulación del Libor para mejorar posiciones</a:t>
            </a:r>
          </a:p>
          <a:p>
            <a:pPr marL="290513" lvl="1" indent="-290513">
              <a:spcBef>
                <a:spcPts val="1200"/>
              </a:spcBef>
              <a:buClr>
                <a:schemeClr val="accent2"/>
              </a:buClr>
            </a:pPr>
            <a:r>
              <a:rPr lang="es-MX" sz="1800" dirty="0" smtClean="0"/>
              <a:t>Investigados en Reino Unido, EUA, Canadá y otros </a:t>
            </a:r>
            <a:r>
              <a:rPr lang="es-MX" sz="1800" dirty="0" smtClean="0"/>
              <a:t>países.</a:t>
            </a:r>
            <a:endParaRPr lang="es-MX" sz="1800" dirty="0" smtClean="0"/>
          </a:p>
          <a:p>
            <a:pPr marL="290513" lvl="1" indent="-290513">
              <a:spcBef>
                <a:spcPts val="1200"/>
              </a:spcBef>
              <a:buClr>
                <a:schemeClr val="accent2"/>
              </a:buClr>
            </a:pPr>
            <a:r>
              <a:rPr lang="es-MX" sz="1800" dirty="0" smtClean="0"/>
              <a:t>Algunas multas: Barclays &gt;$500M, UBS $1.5B, </a:t>
            </a:r>
            <a:r>
              <a:rPr lang="es-MX" sz="1800" dirty="0" err="1" smtClean="0"/>
              <a:t>DeutscheBank</a:t>
            </a:r>
            <a:r>
              <a:rPr lang="es-MX" sz="1800" dirty="0" smtClean="0"/>
              <a:t> $2.5B. Investigaciones siguiendo.</a:t>
            </a:r>
          </a:p>
          <a:p>
            <a:pPr marL="290513" lvl="1" indent="-290513">
              <a:spcBef>
                <a:spcPts val="1200"/>
              </a:spcBef>
              <a:buClr>
                <a:schemeClr val="accent2"/>
              </a:buClr>
            </a:pPr>
            <a:r>
              <a:rPr lang="es-MX" sz="1800" dirty="0" smtClean="0"/>
              <a:t>Relacionado - Cinco </a:t>
            </a:r>
            <a:r>
              <a:rPr lang="es-MX" sz="1800" dirty="0"/>
              <a:t>de los bancos más grandes del mundo </a:t>
            </a:r>
            <a:r>
              <a:rPr lang="es-MX" sz="1800" dirty="0" smtClean="0"/>
              <a:t>admitieron recientemente culpabilidad en una esquema de manipulación </a:t>
            </a:r>
            <a:r>
              <a:rPr lang="es-MX" sz="1800" dirty="0" smtClean="0"/>
              <a:t>de tasas </a:t>
            </a:r>
            <a:r>
              <a:rPr lang="es-MX" sz="1800" dirty="0" smtClean="0"/>
              <a:t>de cambio, </a:t>
            </a:r>
            <a:r>
              <a:rPr lang="es-MX" sz="1800" dirty="0"/>
              <a:t>diariamente </a:t>
            </a:r>
            <a:r>
              <a:rPr lang="es-MX" sz="1800" dirty="0" smtClean="0"/>
              <a:t>y por </a:t>
            </a:r>
            <a:r>
              <a:rPr lang="es-MX" sz="1800" dirty="0"/>
              <a:t>varios años</a:t>
            </a:r>
            <a:r>
              <a:rPr lang="es-MX" sz="1800" dirty="0" smtClean="0"/>
              <a:t>. Aceptaron </a:t>
            </a:r>
            <a:r>
              <a:rPr lang="es-MX" sz="1800" dirty="0"/>
              <a:t>pagar mas de </a:t>
            </a:r>
            <a:r>
              <a:rPr lang="es-MX" sz="1800" dirty="0" smtClean="0"/>
              <a:t>US$5B </a:t>
            </a:r>
            <a:r>
              <a:rPr lang="es-MX" sz="1800" dirty="0"/>
              <a:t>en multas para resolver </a:t>
            </a:r>
            <a:r>
              <a:rPr lang="es-MX" sz="1800" dirty="0" smtClean="0"/>
              <a:t>las acusaciones </a:t>
            </a:r>
            <a:r>
              <a:rPr lang="es-MX" sz="1800" dirty="0"/>
              <a:t>del </a:t>
            </a:r>
            <a:r>
              <a:rPr lang="es-MX" sz="1800" dirty="0" smtClean="0"/>
              <a:t>Departamento </a:t>
            </a:r>
            <a:r>
              <a:rPr lang="es-MX" sz="1800" dirty="0"/>
              <a:t>de </a:t>
            </a:r>
            <a:r>
              <a:rPr lang="es-MX" sz="1800" dirty="0" smtClean="0"/>
              <a:t>Justicia de los EUA.</a:t>
            </a:r>
          </a:p>
          <a:p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98463" y="894497"/>
            <a:ext cx="8357616" cy="355600"/>
          </a:xfrm>
        </p:spPr>
        <p:txBody>
          <a:bodyPr/>
          <a:lstStyle/>
          <a:p>
            <a:r>
              <a:rPr lang="es-MX" dirty="0" smtClean="0"/>
              <a:t>Casos claves en el mundo anglosajón (2)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482" y="1679943"/>
            <a:ext cx="3251397" cy="427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0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52" y="347472"/>
            <a:ext cx="8357616" cy="484631"/>
          </a:xfrm>
        </p:spPr>
        <p:txBody>
          <a:bodyPr>
            <a:normAutofit/>
          </a:bodyPr>
          <a:lstStyle/>
          <a:p>
            <a:r>
              <a:rPr lang="es-ES" dirty="0" smtClean="0"/>
              <a:t>Algunos casos de ejemplo – América Latina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285379" y="1002891"/>
            <a:ext cx="6159666" cy="4362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MX" b="1" dirty="0"/>
              <a:t>República </a:t>
            </a:r>
            <a:r>
              <a:rPr lang="es-MX" b="1" dirty="0" smtClean="0"/>
              <a:t>Dominicana</a:t>
            </a:r>
            <a:r>
              <a:rPr lang="es-MX" b="1" dirty="0"/>
              <a:t>, </a:t>
            </a:r>
            <a:r>
              <a:rPr lang="es-MX" b="1" dirty="0" smtClean="0"/>
              <a:t>2003 - Banco Intercontinental</a:t>
            </a:r>
          </a:p>
          <a:p>
            <a:r>
              <a:rPr lang="es-MX" dirty="0" smtClean="0"/>
              <a:t>Dueño detenido </a:t>
            </a:r>
            <a:r>
              <a:rPr lang="es-MX" dirty="0"/>
              <a:t>en 2003 por </a:t>
            </a:r>
            <a:r>
              <a:rPr lang="es-MX" dirty="0" smtClean="0"/>
              <a:t>fraude bancario, </a:t>
            </a:r>
            <a:r>
              <a:rPr lang="es-MX" dirty="0"/>
              <a:t>blanqueo de dinero y ocultar la información al </a:t>
            </a:r>
            <a:r>
              <a:rPr lang="es-MX" dirty="0" smtClean="0"/>
              <a:t>Gobierno</a:t>
            </a:r>
          </a:p>
          <a:p>
            <a:r>
              <a:rPr lang="es-MX" dirty="0"/>
              <a:t>F</a:t>
            </a:r>
            <a:r>
              <a:rPr lang="es-MX" dirty="0" smtClean="0"/>
              <a:t>raude </a:t>
            </a:r>
            <a:r>
              <a:rPr lang="es-MX" dirty="0" smtClean="0"/>
              <a:t>de </a:t>
            </a:r>
            <a:r>
              <a:rPr lang="es-MX" dirty="0"/>
              <a:t>US $</a:t>
            </a:r>
            <a:r>
              <a:rPr lang="es-MX" dirty="0" smtClean="0"/>
              <a:t>2.2 B - 2/3 del </a:t>
            </a:r>
            <a:r>
              <a:rPr lang="es-MX" dirty="0"/>
              <a:t>presupuesto nacional de la economía dominicana. </a:t>
            </a:r>
            <a:endParaRPr lang="es-MX" dirty="0" smtClean="0"/>
          </a:p>
          <a:p>
            <a:r>
              <a:rPr lang="es-MX" dirty="0" smtClean="0"/>
              <a:t>Los </a:t>
            </a:r>
            <a:r>
              <a:rPr lang="es-MX" dirty="0"/>
              <a:t>rescates bancarios impulsaron  la inflación en el país al </a:t>
            </a:r>
            <a:r>
              <a:rPr lang="es-MX" dirty="0" smtClean="0"/>
              <a:t>30%, </a:t>
            </a:r>
            <a:r>
              <a:rPr lang="es-MX" dirty="0"/>
              <a:t>y la devaluación del peso provocó el fracaso de otros dos bancos nacionales.  </a:t>
            </a:r>
            <a:endParaRPr lang="es-MX" dirty="0" smtClean="0"/>
          </a:p>
          <a:p>
            <a:pPr lvl="0">
              <a:buClr>
                <a:srgbClr val="00A5E6"/>
              </a:buClr>
            </a:pPr>
            <a:r>
              <a:rPr lang="es-MX" b="1" dirty="0">
                <a:solidFill>
                  <a:prstClr val="black"/>
                </a:solidFill>
              </a:rPr>
              <a:t>México, 2014-2015 – </a:t>
            </a:r>
            <a:r>
              <a:rPr lang="es-MX" b="1" dirty="0" err="1">
                <a:solidFill>
                  <a:prstClr val="black"/>
                </a:solidFill>
              </a:rPr>
              <a:t>Ficrea</a:t>
            </a:r>
            <a:endParaRPr lang="es-MX" b="1" dirty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00A5E6"/>
              </a:buClr>
              <a:buFont typeface="Wingdings" panose="05000000000000000000" pitchFamily="2" charset="2"/>
              <a:buChar char="§"/>
            </a:pPr>
            <a:r>
              <a:rPr lang="es-MX" dirty="0">
                <a:solidFill>
                  <a:prstClr val="black"/>
                </a:solidFill>
              </a:rPr>
              <a:t>Servicios financieros básicos - productos de inversión, ahorro y créditos desde el 2008. Supervisada por la Comisión Nacional Bancaria y de Valores (CNBV). </a:t>
            </a:r>
          </a:p>
          <a:p>
            <a:endParaRPr lang="es-MX" dirty="0" smtClean="0"/>
          </a:p>
        </p:txBody>
      </p:sp>
      <p:pic>
        <p:nvPicPr>
          <p:cNvPr id="8194" name="Picture 2" descr="http://3.bp.blogspot.com/_AxaqtAfvLSc/TIF_Dvz59CI/AAAAAAAASEE/lenvwBxm8qY/s400/Baninter+-+TVX_logo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539" y="1268290"/>
            <a:ext cx="2650247" cy="101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143" y="5232558"/>
            <a:ext cx="7614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Clr>
                <a:srgbClr val="00A5E6"/>
              </a:buClr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prstClr val="black"/>
                </a:solidFill>
                <a:cs typeface="Arial"/>
              </a:rPr>
              <a:t>Una </a:t>
            </a:r>
            <a:r>
              <a:rPr lang="es-MX" dirty="0">
                <a:solidFill>
                  <a:prstClr val="black"/>
                </a:solidFill>
                <a:cs typeface="Arial"/>
              </a:rPr>
              <a:t>presunta triangulación </a:t>
            </a:r>
            <a:r>
              <a:rPr lang="es-MX" dirty="0" smtClean="0">
                <a:solidFill>
                  <a:prstClr val="black"/>
                </a:solidFill>
                <a:cs typeface="Arial"/>
              </a:rPr>
              <a:t>poco transparente para </a:t>
            </a:r>
            <a:r>
              <a:rPr lang="es-MX" dirty="0">
                <a:solidFill>
                  <a:prstClr val="black"/>
                </a:solidFill>
                <a:cs typeface="Arial"/>
              </a:rPr>
              <a:t>transferir recursos a los acreditados de </a:t>
            </a:r>
            <a:r>
              <a:rPr lang="es-MX" dirty="0" err="1">
                <a:solidFill>
                  <a:prstClr val="black"/>
                </a:solidFill>
                <a:cs typeface="Arial"/>
              </a:rPr>
              <a:t>Ficrea</a:t>
            </a:r>
            <a:r>
              <a:rPr lang="es-MX" dirty="0">
                <a:solidFill>
                  <a:prstClr val="black"/>
                </a:solidFill>
                <a:cs typeface="Arial"/>
              </a:rPr>
              <a:t>, según la CNBV. </a:t>
            </a:r>
          </a:p>
          <a:p>
            <a:endParaRPr lang="en-US" dirty="0"/>
          </a:p>
        </p:txBody>
      </p:sp>
      <p:pic>
        <p:nvPicPr>
          <p:cNvPr id="8196" name="Picture 4" descr="http://ficrea.mx/imagenes/ficrea-2%20intervenc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573" y="3889511"/>
            <a:ext cx="2836653" cy="12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2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Algunos casos de ejemplo – América Latina (2)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285378" y="1106129"/>
            <a:ext cx="8470701" cy="486458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s-MX" b="1" dirty="0" smtClean="0"/>
              <a:t>Paraguay</a:t>
            </a:r>
            <a:r>
              <a:rPr lang="es-MX" b="1" dirty="0"/>
              <a:t>, </a:t>
            </a:r>
            <a:r>
              <a:rPr lang="es-MX" b="1" dirty="0" smtClean="0"/>
              <a:t>2015 - Ara </a:t>
            </a:r>
            <a:r>
              <a:rPr lang="es-MX" b="1" dirty="0"/>
              <a:t>S.A. de </a:t>
            </a:r>
            <a:r>
              <a:rPr lang="es-MX" b="1" dirty="0" smtClean="0"/>
              <a:t>Finanzas</a:t>
            </a:r>
          </a:p>
          <a:p>
            <a:pPr lvl="0"/>
            <a:r>
              <a:rPr lang="es-MX" dirty="0" smtClean="0"/>
              <a:t>La </a:t>
            </a:r>
            <a:r>
              <a:rPr lang="es-MX" dirty="0"/>
              <a:t>Superintendencia de Bancos (SIB) del Banco Central del Paraguay </a:t>
            </a:r>
            <a:r>
              <a:rPr lang="es-MX" dirty="0" smtClean="0"/>
              <a:t>(</a:t>
            </a:r>
            <a:r>
              <a:rPr lang="es-MX" dirty="0"/>
              <a:t>BCP) </a:t>
            </a:r>
            <a:r>
              <a:rPr lang="es-MX" dirty="0" smtClean="0"/>
              <a:t>detectó en abril 2015 un </a:t>
            </a:r>
            <a:r>
              <a:rPr lang="es-MX" dirty="0"/>
              <a:t>faltante de </a:t>
            </a:r>
            <a:r>
              <a:rPr lang="es-MX" dirty="0" smtClean="0"/>
              <a:t>aproximadamente US$14.3 m. </a:t>
            </a:r>
          </a:p>
          <a:p>
            <a:pPr lvl="0"/>
            <a:r>
              <a:rPr lang="es-MX" dirty="0" smtClean="0"/>
              <a:t>El </a:t>
            </a:r>
            <a:r>
              <a:rPr lang="es-MX" dirty="0"/>
              <a:t>BCP inició el proceso de liquidación ya que los activos de la financiera no </a:t>
            </a:r>
            <a:r>
              <a:rPr lang="es-MX" dirty="0" smtClean="0"/>
              <a:t>eran </a:t>
            </a:r>
            <a:r>
              <a:rPr lang="es-MX" dirty="0"/>
              <a:t>suficientes para cubrir </a:t>
            </a:r>
            <a:r>
              <a:rPr lang="es-MX" dirty="0" smtClean="0"/>
              <a:t>los depósitos de </a:t>
            </a:r>
            <a:r>
              <a:rPr lang="es-MX" dirty="0"/>
              <a:t>los </a:t>
            </a:r>
            <a:r>
              <a:rPr lang="es-MX" dirty="0"/>
              <a:t>ahorradores. </a:t>
            </a:r>
            <a:endParaRPr lang="es-MX" dirty="0" smtClean="0"/>
          </a:p>
          <a:p>
            <a:pPr marL="0" lvl="0" indent="0">
              <a:buNone/>
            </a:pPr>
            <a:r>
              <a:rPr lang="en-US" b="1" dirty="0"/>
              <a:t>México, </a:t>
            </a:r>
            <a:r>
              <a:rPr lang="en-US" b="1" dirty="0" smtClean="0"/>
              <a:t>2014 - </a:t>
            </a:r>
            <a:r>
              <a:rPr lang="en-US" b="1" dirty="0" err="1" smtClean="0"/>
              <a:t>Banamex</a:t>
            </a:r>
            <a:r>
              <a:rPr lang="en-US" b="1" dirty="0" smtClean="0"/>
              <a:t>/</a:t>
            </a:r>
            <a:r>
              <a:rPr lang="en-US" b="1" dirty="0" err="1" smtClean="0"/>
              <a:t>Oceanografía</a:t>
            </a:r>
            <a:r>
              <a:rPr lang="en-US" b="1" dirty="0" smtClean="0"/>
              <a:t>: </a:t>
            </a:r>
          </a:p>
          <a:p>
            <a:pPr lvl="0"/>
            <a:r>
              <a:rPr lang="es-MX" dirty="0"/>
              <a:t>Citigroup </a:t>
            </a:r>
            <a:r>
              <a:rPr lang="es-MX" dirty="0" smtClean="0"/>
              <a:t>reveló </a:t>
            </a:r>
            <a:r>
              <a:rPr lang="es-MX" dirty="0"/>
              <a:t>en febrero de 2014 que descubrió un fraude en contra de su filial mexicana Banamex relacionado de unos US$400M</a:t>
            </a:r>
            <a:r>
              <a:rPr lang="es-MX" dirty="0" smtClean="0"/>
              <a:t>.</a:t>
            </a:r>
          </a:p>
          <a:p>
            <a:r>
              <a:rPr lang="es-MX" dirty="0" smtClean="0"/>
              <a:t>Relacionado </a:t>
            </a:r>
            <a:r>
              <a:rPr lang="es-MX" dirty="0"/>
              <a:t>con un crédito a corto plazo de US$ 585 M a la firma de servicios petroleros Oceanografía, proveedor de la petrolera estatal mexicana </a:t>
            </a:r>
            <a:r>
              <a:rPr lang="es-MX" dirty="0" smtClean="0"/>
              <a:t>Pemex</a:t>
            </a:r>
          </a:p>
          <a:p>
            <a:r>
              <a:rPr lang="es-ES" dirty="0"/>
              <a:t>Pemex informó a Banamex el 20 de febrero de 2014 que una porción significativa de las cuentas por cobrar a Pemex registradas por Banamex eran </a:t>
            </a:r>
            <a:r>
              <a:rPr lang="es-ES" dirty="0" smtClean="0"/>
              <a:t>fraudulentas </a:t>
            </a:r>
            <a:r>
              <a:rPr lang="es-MX" dirty="0" smtClean="0"/>
              <a:t>y </a:t>
            </a:r>
            <a:r>
              <a:rPr lang="es-MX" dirty="0"/>
              <a:t>que </a:t>
            </a:r>
            <a:r>
              <a:rPr lang="es-MX" dirty="0" smtClean="0"/>
              <a:t>Oceanografía fue </a:t>
            </a:r>
            <a:r>
              <a:rPr lang="es-MX" dirty="0"/>
              <a:t>inhabilitada </a:t>
            </a:r>
            <a:r>
              <a:rPr lang="es-MX" dirty="0" smtClean="0"/>
              <a:t>por el </a:t>
            </a:r>
            <a:r>
              <a:rPr lang="es-MX" dirty="0"/>
              <a:t>Gobierno</a:t>
            </a:r>
            <a:r>
              <a:rPr lang="es-MX" dirty="0" smtClean="0"/>
              <a:t>.</a:t>
            </a:r>
          </a:p>
          <a:p>
            <a:r>
              <a:rPr lang="es-MX" sz="2000" dirty="0" smtClean="0"/>
              <a:t>Multas de la CNBV y quejas de accionistas de Citibank en EUA</a:t>
            </a:r>
            <a:endParaRPr lang="en-US" sz="2000" dirty="0"/>
          </a:p>
        </p:txBody>
      </p:sp>
      <p:sp>
        <p:nvSpPr>
          <p:cNvPr id="3" name="AutoShape 2" descr="http://438424cd093f86f0c7e0-2cd4f1b3b970cf6c05d6a60490c230b4.r88.cf2.rackcdn.com/oceanografia_100314_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MX" dirty="0"/>
              <a:t>Algunos elementos que se </a:t>
            </a:r>
            <a:r>
              <a:rPr lang="es-MX" dirty="0" smtClean="0"/>
              <a:t>observan</a:t>
            </a:r>
            <a:endParaRPr lang="en-CA" dirty="0"/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02336" y="1010093"/>
            <a:ext cx="8353743" cy="496062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s-ES" sz="2000" b="1" dirty="0" smtClean="0"/>
              <a:t>Efectos desastrosos</a:t>
            </a:r>
          </a:p>
          <a:p>
            <a:pPr>
              <a:spcAft>
                <a:spcPts val="600"/>
              </a:spcAft>
            </a:pPr>
            <a:r>
              <a:rPr lang="es-ES" sz="2000" dirty="0" smtClean="0"/>
              <a:t>En muchos casos, son desastrosos para la institución, y a veces tienen </a:t>
            </a:r>
            <a:r>
              <a:rPr lang="es-ES" sz="2000" dirty="0"/>
              <a:t>efectos negativos importantes para </a:t>
            </a:r>
            <a:r>
              <a:rPr lang="es-ES" sz="2000" dirty="0" smtClean="0"/>
              <a:t>el mercado nacional</a:t>
            </a:r>
          </a:p>
          <a:p>
            <a:pPr>
              <a:spcAft>
                <a:spcPts val="600"/>
              </a:spcAft>
            </a:pPr>
            <a:r>
              <a:rPr lang="es-ES" sz="2000" dirty="0" smtClean="0"/>
              <a:t>Aún </a:t>
            </a:r>
            <a:r>
              <a:rPr lang="es-ES" sz="2000" dirty="0"/>
              <a:t>cuando </a:t>
            </a:r>
            <a:r>
              <a:rPr lang="es-ES" sz="2000" dirty="0"/>
              <a:t>no provocan el colapso de una institución, </a:t>
            </a:r>
            <a:r>
              <a:rPr lang="es-ES" sz="2000" dirty="0"/>
              <a:t>afectan gravemente a la reputación y la capacidad de </a:t>
            </a:r>
            <a:r>
              <a:rPr lang="es-ES" sz="2000" dirty="0"/>
              <a:t>continuar con los negocios</a:t>
            </a:r>
            <a:endParaRPr lang="es-ES" sz="2000" dirty="0"/>
          </a:p>
          <a:p>
            <a:pPr marL="0" lvl="0" indent="0">
              <a:spcAft>
                <a:spcPts val="600"/>
              </a:spcAft>
              <a:buClr>
                <a:srgbClr val="00A5E6"/>
              </a:buClr>
              <a:buNone/>
            </a:pPr>
            <a:endParaRPr lang="es-MX" sz="2000" b="1" dirty="0" smtClean="0">
              <a:solidFill>
                <a:srgbClr val="E05206"/>
              </a:solidFill>
            </a:endParaRPr>
          </a:p>
          <a:p>
            <a:pPr marL="0" lvl="0" indent="0">
              <a:spcAft>
                <a:spcPts val="600"/>
              </a:spcAft>
              <a:buClr>
                <a:srgbClr val="00A5E6"/>
              </a:buClr>
              <a:buNone/>
            </a:pPr>
            <a:r>
              <a:rPr lang="es-MX" sz="2400" b="1" dirty="0" smtClean="0">
                <a:solidFill>
                  <a:srgbClr val="E05206"/>
                </a:solidFill>
              </a:rPr>
              <a:t>¿Y la supervisión?</a:t>
            </a:r>
            <a:endParaRPr lang="es-MX" sz="2400" b="1" dirty="0">
              <a:solidFill>
                <a:srgbClr val="E05206"/>
              </a:solidFill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es-ES" sz="2000" b="1" dirty="0" smtClean="0"/>
              <a:t>Auditoría externa</a:t>
            </a:r>
          </a:p>
          <a:p>
            <a:pPr>
              <a:spcAft>
                <a:spcPts val="600"/>
              </a:spcAft>
            </a:pPr>
            <a:r>
              <a:rPr lang="es-ES" sz="2000" dirty="0" smtClean="0"/>
              <a:t>En </a:t>
            </a:r>
            <a:r>
              <a:rPr lang="es-ES" sz="2000" dirty="0"/>
              <a:t>la mayoría de los casos, seguían a pesar de auditoría externa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s-ES" sz="2000" b="1" dirty="0" smtClean="0"/>
              <a:t>Supervisión regulatoria</a:t>
            </a:r>
          </a:p>
          <a:p>
            <a:pPr>
              <a:spcAft>
                <a:spcPts val="600"/>
              </a:spcAft>
            </a:pPr>
            <a:r>
              <a:rPr lang="es-ES" sz="2000" dirty="0" smtClean="0"/>
              <a:t>En </a:t>
            </a:r>
            <a:r>
              <a:rPr lang="es-ES" sz="2000" dirty="0"/>
              <a:t>la mayoría de los casos, seguían bajo la supervisión de las autoridades </a:t>
            </a:r>
            <a:r>
              <a:rPr lang="es-ES" sz="2000" dirty="0" smtClean="0"/>
              <a:t>regulatorias </a:t>
            </a:r>
            <a:r>
              <a:rPr lang="es-ES" sz="2000" dirty="0"/>
              <a:t>por varios años</a:t>
            </a:r>
          </a:p>
          <a:p>
            <a:pPr lv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35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MX" dirty="0"/>
              <a:t>Algunos elementos que se </a:t>
            </a:r>
            <a:r>
              <a:rPr lang="es-MX" dirty="0" smtClean="0"/>
              <a:t>observan</a:t>
            </a:r>
            <a:endParaRPr lang="en-CA" dirty="0"/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285378" y="1401097"/>
            <a:ext cx="8470701" cy="456961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s-ES" sz="2000" b="1" dirty="0" smtClean="0"/>
              <a:t>Niveles de complicación</a:t>
            </a:r>
          </a:p>
          <a:p>
            <a:pPr lvl="0">
              <a:spcAft>
                <a:spcPts val="600"/>
              </a:spcAft>
            </a:pPr>
            <a:r>
              <a:rPr lang="es-ES" sz="2000" dirty="0" smtClean="0"/>
              <a:t>Algunos esquemas fueron </a:t>
            </a:r>
            <a:r>
              <a:rPr lang="es-ES" sz="2000" dirty="0" smtClean="0"/>
              <a:t>complicados </a:t>
            </a:r>
            <a:r>
              <a:rPr lang="es-ES" sz="2000" dirty="0" smtClean="0"/>
              <a:t>– </a:t>
            </a:r>
            <a:r>
              <a:rPr lang="es-ES" sz="2000" dirty="0" smtClean="0"/>
              <a:t>otros </a:t>
            </a:r>
            <a:r>
              <a:rPr lang="es-ES" sz="2000" dirty="0" smtClean="0"/>
              <a:t>no tanto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s-ES" sz="2000" b="1" dirty="0" smtClean="0"/>
              <a:t>Autores</a:t>
            </a:r>
            <a:endParaRPr lang="es-ES" sz="2000" b="1" dirty="0" smtClean="0"/>
          </a:p>
          <a:p>
            <a:pPr lvl="0">
              <a:spcAft>
                <a:spcPts val="600"/>
              </a:spcAft>
            </a:pPr>
            <a:r>
              <a:rPr lang="es-ES" sz="2000" dirty="0" smtClean="0"/>
              <a:t>En varios casos, fueron </a:t>
            </a:r>
            <a:r>
              <a:rPr lang="es-ES" sz="2000" dirty="0" smtClean="0"/>
              <a:t>llevados </a:t>
            </a:r>
            <a:r>
              <a:rPr lang="es-ES" sz="2000" dirty="0" smtClean="0"/>
              <a:t>a cabo </a:t>
            </a:r>
            <a:r>
              <a:rPr lang="es-ES" sz="2000" dirty="0" smtClean="0"/>
              <a:t>por la propia </a:t>
            </a:r>
            <a:r>
              <a:rPr lang="es-ES" sz="2000" dirty="0" smtClean="0"/>
              <a:t>administración con el poder de evitar los </a:t>
            </a:r>
            <a:r>
              <a:rPr lang="es-ES" sz="2000" dirty="0" smtClean="0"/>
              <a:t>controles</a:t>
            </a:r>
          </a:p>
          <a:p>
            <a:pPr>
              <a:spcAft>
                <a:spcPts val="600"/>
              </a:spcAft>
            </a:pPr>
            <a:r>
              <a:rPr lang="es-ES" sz="2000" dirty="0"/>
              <a:t>Riesgos de los externos - bancos expuestos a riesgos de otros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s-ES" sz="2000" b="1" dirty="0" smtClean="0"/>
              <a:t>Indicios </a:t>
            </a:r>
            <a:r>
              <a:rPr lang="es-ES" sz="2000" b="1" dirty="0" smtClean="0"/>
              <a:t>tempranos</a:t>
            </a:r>
          </a:p>
          <a:p>
            <a:pPr lvl="0">
              <a:spcAft>
                <a:spcPts val="600"/>
              </a:spcAft>
            </a:pPr>
            <a:r>
              <a:rPr lang="es-ES" sz="2000" dirty="0" smtClean="0"/>
              <a:t>En varios casos, hubo sospechas o denuncias que no fueron bien investigadas</a:t>
            </a:r>
          </a:p>
          <a:p>
            <a:pPr lvl="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800" b="1" dirty="0" smtClean="0"/>
              <a:t>Importancia de </a:t>
            </a:r>
            <a:r>
              <a:rPr lang="es-ES" sz="2800" b="1" dirty="0" smtClean="0"/>
              <a:t>detección y </a:t>
            </a:r>
            <a:r>
              <a:rPr lang="es-ES" sz="2800" b="1" dirty="0" smtClean="0"/>
              <a:t>de investigación </a:t>
            </a:r>
          </a:p>
          <a:p>
            <a:pPr lvl="0"/>
            <a:endParaRPr lang="en-US" sz="200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98463" y="889000"/>
            <a:ext cx="8357616" cy="355600"/>
          </a:xfrm>
        </p:spPr>
        <p:txBody>
          <a:bodyPr/>
          <a:lstStyle/>
          <a:p>
            <a:r>
              <a:rPr lang="es-MX" dirty="0" smtClean="0"/>
              <a:t>¿Cómo eran los Fraudes?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oll Global PPT Template - External - Dec 2014">
  <a:themeElements>
    <a:clrScheme name="Custom 2">
      <a:dk1>
        <a:sysClr val="windowText" lastClr="000000"/>
      </a:dk1>
      <a:lt1>
        <a:sysClr val="window" lastClr="FFFFFF"/>
      </a:lt1>
      <a:dk2>
        <a:srgbClr val="003C69"/>
      </a:dk2>
      <a:lt2>
        <a:srgbClr val="D7D3C7"/>
      </a:lt2>
      <a:accent1>
        <a:srgbClr val="003C69"/>
      </a:accent1>
      <a:accent2>
        <a:srgbClr val="00A5E6"/>
      </a:accent2>
      <a:accent3>
        <a:srgbClr val="E05206"/>
      </a:accent3>
      <a:accent4>
        <a:srgbClr val="B2BB1E"/>
      </a:accent4>
      <a:accent5>
        <a:srgbClr val="EEAF00"/>
      </a:accent5>
      <a:accent6>
        <a:srgbClr val="006778"/>
      </a:accent6>
      <a:hlink>
        <a:srgbClr val="003C69"/>
      </a:hlink>
      <a:folHlink>
        <a:srgbClr val="00A5E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F29FCB37CED34099FF7A2403F9A52D" ma:contentTypeVersion="10" ma:contentTypeDescription="Create a new document." ma:contentTypeScope="" ma:versionID="0965a50e445e3fc6307c5a23e42be58b">
  <xsd:schema xmlns:xsd="http://www.w3.org/2001/XMLSchema" xmlns:xs="http://www.w3.org/2001/XMLSchema" xmlns:p="http://schemas.microsoft.com/office/2006/metadata/properties" xmlns:ns2="c76b3887-1f78-4189-aa74-092054b30757" targetNamespace="http://schemas.microsoft.com/office/2006/metadata/properties" ma:root="true" ma:fieldsID="a404a7ea7e67cc3ece5bd18847b13a3c" ns2:_="">
    <xsd:import namespace="c76b3887-1f78-4189-aa74-092054b30757"/>
    <xsd:element name="properties">
      <xsd:complexType>
        <xsd:sequence>
          <xsd:element name="documentManagement">
            <xsd:complexType>
              <xsd:all>
                <xsd:element ref="ns2:Practice" minOccurs="0"/>
                <xsd:element ref="ns2:Reg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b3887-1f78-4189-aa74-092054b30757" elementFormDefault="qualified">
    <xsd:import namespace="http://schemas.microsoft.com/office/2006/documentManagement/types"/>
    <xsd:import namespace="http://schemas.microsoft.com/office/infopath/2007/PartnerControls"/>
    <xsd:element name="Practice" ma:index="2" nillable="true" ma:displayName="Practice" ma:indexed="true" ma:list="{042f311f-c021-451c-8632-2e2567030e25}" ma:internalName="Practice" ma:showField="Title">
      <xsd:simpleType>
        <xsd:restriction base="dms:Lookup"/>
      </xsd:simpleType>
    </xsd:element>
    <xsd:element name="Region" ma:index="3" nillable="true" ma:displayName="Region" ma:indexed="true" ma:list="{923c57e9-6e8d-46e3-846b-2eb272c8600c}" ma:internalName="Region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gion xmlns="c76b3887-1f78-4189-aa74-092054b30757">1</Region>
    <Practice xmlns="c76b3887-1f78-4189-aa74-092054b30757" xsi:nil="true"/>
  </documentManagement>
</p:properties>
</file>

<file path=customXml/itemProps1.xml><?xml version="1.0" encoding="utf-8"?>
<ds:datastoreItem xmlns:ds="http://schemas.openxmlformats.org/officeDocument/2006/customXml" ds:itemID="{ACAD4188-DCB4-483C-B133-057FF3FE29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b3887-1f78-4189-aa74-092054b307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98AA97-498C-47AD-B1C3-539CD9EF06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3FFAED-6B53-48A7-A211-9F28BFD7470A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c76b3887-1f78-4189-aa74-092054b3075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Kroll Global PPT Template - External - Dec 2014</Template>
  <TotalTime>1165</TotalTime>
  <Words>1154</Words>
  <Application>Microsoft Office PowerPoint</Application>
  <PresentationFormat>On-screen Show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Kroll Global PPT Template - External - Dec 2014</vt:lpstr>
      <vt:lpstr>Corrupción y Fraude: Cómo impacta al Sector Financiero de Latinoamérica</vt:lpstr>
      <vt:lpstr>Kroll – cuarenta años de gestión de riesgos</vt:lpstr>
      <vt:lpstr>Corrupción y fraude en el sector financiero</vt:lpstr>
      <vt:lpstr>Algunos casos de ejemplo</vt:lpstr>
      <vt:lpstr>Algunos casos de ejemplo</vt:lpstr>
      <vt:lpstr>Algunos casos de ejemplo – América Latina</vt:lpstr>
      <vt:lpstr>Algunos casos de ejemplo – América Latina (2)</vt:lpstr>
      <vt:lpstr>Algunos elementos que se observan</vt:lpstr>
      <vt:lpstr>Algunos elementos que se observan</vt:lpstr>
      <vt:lpstr>¿Qué podemos esperar en los próximos años? </vt:lpstr>
      <vt:lpstr>¿Qué podemos esperar en los próximos años? </vt:lpstr>
      <vt:lpstr>¿Qué pueden hacer las instituciones?</vt:lpstr>
      <vt:lpstr>PowerPoint Presentation</vt:lpstr>
    </vt:vector>
  </TitlesOfParts>
  <Company>Kroll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Kroll PowerPoint</dc:title>
  <dc:creator>Weihs, Brian</dc:creator>
  <cp:lastModifiedBy>Weihs, Brian</cp:lastModifiedBy>
  <cp:revision>36</cp:revision>
  <dcterms:created xsi:type="dcterms:W3CDTF">2015-10-11T20:42:27Z</dcterms:created>
  <dcterms:modified xsi:type="dcterms:W3CDTF">2015-10-15T12:48:40Z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0x0101005CF29FCB37CED34099FF7A2403F9A52D</vt:lpwstr>
  </property>
</Properties>
</file>