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90" r:id="rId3"/>
    <p:sldMasterId id="2147483702" r:id="rId4"/>
  </p:sldMasterIdLst>
  <p:notesMasterIdLst>
    <p:notesMasterId r:id="rId117"/>
  </p:notesMasterIdLst>
  <p:sldIdLst>
    <p:sldId id="513" r:id="rId5"/>
    <p:sldId id="542" r:id="rId6"/>
    <p:sldId id="534" r:id="rId7"/>
    <p:sldId id="647" r:id="rId8"/>
    <p:sldId id="699" r:id="rId9"/>
    <p:sldId id="697" r:id="rId10"/>
    <p:sldId id="674" r:id="rId11"/>
    <p:sldId id="540" r:id="rId12"/>
    <p:sldId id="553" r:id="rId13"/>
    <p:sldId id="554" r:id="rId14"/>
    <p:sldId id="555" r:id="rId15"/>
    <p:sldId id="556" r:id="rId16"/>
    <p:sldId id="549" r:id="rId17"/>
    <p:sldId id="687" r:id="rId18"/>
    <p:sldId id="693" r:id="rId19"/>
    <p:sldId id="544" r:id="rId20"/>
    <p:sldId id="604" r:id="rId21"/>
    <p:sldId id="545" r:id="rId22"/>
    <p:sldId id="573" r:id="rId23"/>
    <p:sldId id="557" r:id="rId24"/>
    <p:sldId id="580" r:id="rId25"/>
    <p:sldId id="559" r:id="rId26"/>
    <p:sldId id="660" r:id="rId27"/>
    <p:sldId id="560" r:id="rId28"/>
    <p:sldId id="661" r:id="rId29"/>
    <p:sldId id="578" r:id="rId30"/>
    <p:sldId id="662" r:id="rId31"/>
    <p:sldId id="599" r:id="rId32"/>
    <p:sldId id="600" r:id="rId33"/>
    <p:sldId id="601" r:id="rId34"/>
    <p:sldId id="579" r:id="rId35"/>
    <p:sldId id="598" r:id="rId36"/>
    <p:sldId id="602" r:id="rId37"/>
    <p:sldId id="605" r:id="rId38"/>
    <p:sldId id="663" r:id="rId39"/>
    <p:sldId id="621" r:id="rId40"/>
    <p:sldId id="664" r:id="rId41"/>
    <p:sldId id="622" r:id="rId42"/>
    <p:sldId id="665" r:id="rId43"/>
    <p:sldId id="623" r:id="rId44"/>
    <p:sldId id="666" r:id="rId45"/>
    <p:sldId id="624" r:id="rId46"/>
    <p:sldId id="667" r:id="rId47"/>
    <p:sldId id="625" r:id="rId48"/>
    <p:sldId id="668" r:id="rId49"/>
    <p:sldId id="669" r:id="rId50"/>
    <p:sldId id="688" r:id="rId51"/>
    <p:sldId id="670" r:id="rId52"/>
    <p:sldId id="626" r:id="rId53"/>
    <p:sldId id="627" r:id="rId54"/>
    <p:sldId id="644" r:id="rId55"/>
    <p:sldId id="671" r:id="rId56"/>
    <p:sldId id="630" r:id="rId57"/>
    <p:sldId id="672" r:id="rId58"/>
    <p:sldId id="631" r:id="rId59"/>
    <p:sldId id="632" r:id="rId60"/>
    <p:sldId id="673" r:id="rId61"/>
    <p:sldId id="633" r:id="rId62"/>
    <p:sldId id="676" r:id="rId63"/>
    <p:sldId id="634" r:id="rId64"/>
    <p:sldId id="679" r:id="rId65"/>
    <p:sldId id="635" r:id="rId66"/>
    <p:sldId id="636" r:id="rId67"/>
    <p:sldId id="639" r:id="rId68"/>
    <p:sldId id="637" r:id="rId69"/>
    <p:sldId id="640" r:id="rId70"/>
    <p:sldId id="641" r:id="rId71"/>
    <p:sldId id="642" r:id="rId72"/>
    <p:sldId id="646" r:id="rId73"/>
    <p:sldId id="510" r:id="rId74"/>
    <p:sldId id="511" r:id="rId75"/>
    <p:sldId id="489" r:id="rId76"/>
    <p:sldId id="483" r:id="rId77"/>
    <p:sldId id="690" r:id="rId78"/>
    <p:sldId id="694" r:id="rId79"/>
    <p:sldId id="695" r:id="rId80"/>
    <p:sldId id="691" r:id="rId81"/>
    <p:sldId id="656" r:id="rId82"/>
    <p:sldId id="595" r:id="rId83"/>
    <p:sldId id="649" r:id="rId84"/>
    <p:sldId id="593" r:id="rId85"/>
    <p:sldId id="591" r:id="rId86"/>
    <p:sldId id="581" r:id="rId87"/>
    <p:sldId id="582" r:id="rId88"/>
    <p:sldId id="583" r:id="rId89"/>
    <p:sldId id="584" r:id="rId90"/>
    <p:sldId id="650" r:id="rId91"/>
    <p:sldId id="685" r:id="rId92"/>
    <p:sldId id="652" r:id="rId93"/>
    <p:sldId id="585" r:id="rId94"/>
    <p:sldId id="586" r:id="rId95"/>
    <p:sldId id="587" r:id="rId96"/>
    <p:sldId id="588" r:id="rId97"/>
    <p:sldId id="589" r:id="rId98"/>
    <p:sldId id="590" r:id="rId99"/>
    <p:sldId id="654" r:id="rId100"/>
    <p:sldId id="658" r:id="rId101"/>
    <p:sldId id="677" r:id="rId102"/>
    <p:sldId id="678" r:id="rId103"/>
    <p:sldId id="659" r:id="rId104"/>
    <p:sldId id="680" r:id="rId105"/>
    <p:sldId id="681" r:id="rId106"/>
    <p:sldId id="682" r:id="rId107"/>
    <p:sldId id="683" r:id="rId108"/>
    <p:sldId id="684" r:id="rId109"/>
    <p:sldId id="686" r:id="rId110"/>
    <p:sldId id="592" r:id="rId111"/>
    <p:sldId id="657" r:id="rId112"/>
    <p:sldId id="603" r:id="rId113"/>
    <p:sldId id="651" r:id="rId114"/>
    <p:sldId id="689" r:id="rId115"/>
    <p:sldId id="597" r:id="rId116"/>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0000"/>
    <a:srgbClr val="000066"/>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1" autoAdjust="0"/>
    <p:restoredTop sz="86374" autoAdjust="0"/>
  </p:normalViewPr>
  <p:slideViewPr>
    <p:cSldViewPr>
      <p:cViewPr varScale="1">
        <p:scale>
          <a:sx n="74" d="100"/>
          <a:sy n="74" d="100"/>
        </p:scale>
        <p:origin x="-13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D2CBB-1D05-4A5D-BCCC-6269D022181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CL"/>
        </a:p>
      </dgm:t>
    </dgm:pt>
    <dgm:pt modelId="{5F20037D-0CCC-4851-8058-5DFEE2BFBF2D}">
      <dgm:prSet phldrT="[Texto]"/>
      <dgm:spPr/>
      <dgm:t>
        <a:bodyPr/>
        <a:lstStyle/>
        <a:p>
          <a:r>
            <a:rPr lang="es-CL" dirty="0" smtClean="0"/>
            <a:t>GOBIERNO</a:t>
          </a:r>
          <a:endParaRPr lang="es-CL" dirty="0"/>
        </a:p>
      </dgm:t>
    </dgm:pt>
    <dgm:pt modelId="{96BCD155-6E97-472D-AF9F-D770431CCD40}" type="parTrans" cxnId="{CDC035C1-C84A-432E-8E52-E091EBA1C453}">
      <dgm:prSet/>
      <dgm:spPr/>
      <dgm:t>
        <a:bodyPr/>
        <a:lstStyle/>
        <a:p>
          <a:endParaRPr lang="es-CL"/>
        </a:p>
      </dgm:t>
    </dgm:pt>
    <dgm:pt modelId="{89DB9F25-5BA6-430F-B32D-3BA21143603E}" type="sibTrans" cxnId="{CDC035C1-C84A-432E-8E52-E091EBA1C453}">
      <dgm:prSet/>
      <dgm:spPr/>
      <dgm:t>
        <a:bodyPr/>
        <a:lstStyle/>
        <a:p>
          <a:endParaRPr lang="es-CL"/>
        </a:p>
      </dgm:t>
    </dgm:pt>
    <dgm:pt modelId="{19F38CC3-B7B1-4584-AE36-D87657E71DEE}">
      <dgm:prSet phldrT="[Texto]"/>
      <dgm:spPr/>
      <dgm:t>
        <a:bodyPr/>
        <a:lstStyle/>
        <a:p>
          <a:r>
            <a:rPr lang="es-CL" dirty="0" smtClean="0"/>
            <a:t>Comité Auditoría</a:t>
          </a:r>
          <a:endParaRPr lang="es-CL" dirty="0"/>
        </a:p>
      </dgm:t>
    </dgm:pt>
    <dgm:pt modelId="{D79EF6B4-1725-4D96-B218-B2D90DEE2677}" type="parTrans" cxnId="{1CE868FC-7B9C-4CD9-BF0D-AA88981DCDAB}">
      <dgm:prSet/>
      <dgm:spPr/>
      <dgm:t>
        <a:bodyPr/>
        <a:lstStyle/>
        <a:p>
          <a:endParaRPr lang="es-CL"/>
        </a:p>
      </dgm:t>
    </dgm:pt>
    <dgm:pt modelId="{28F3DDD0-27A4-4F67-A8EA-2AA9C7600384}" type="sibTrans" cxnId="{1CE868FC-7B9C-4CD9-BF0D-AA88981DCDAB}">
      <dgm:prSet/>
      <dgm:spPr/>
      <dgm:t>
        <a:bodyPr/>
        <a:lstStyle/>
        <a:p>
          <a:endParaRPr lang="es-CL"/>
        </a:p>
      </dgm:t>
    </dgm:pt>
    <dgm:pt modelId="{1F7A014D-485F-48D5-AF29-257C1D4DCD6E}">
      <dgm:prSet phldrT="[Texto]"/>
      <dgm:spPr/>
      <dgm:t>
        <a:bodyPr/>
        <a:lstStyle/>
        <a:p>
          <a:r>
            <a:rPr lang="es-CL" dirty="0" smtClean="0"/>
            <a:t>Personal Capacitado </a:t>
          </a:r>
          <a:endParaRPr lang="es-CL" dirty="0"/>
        </a:p>
      </dgm:t>
    </dgm:pt>
    <dgm:pt modelId="{4B61682F-6546-466D-BE30-B2FC2AB8C5D1}" type="parTrans" cxnId="{2ADFC29D-BD50-4551-806A-79BDFA82E666}">
      <dgm:prSet/>
      <dgm:spPr/>
      <dgm:t>
        <a:bodyPr/>
        <a:lstStyle/>
        <a:p>
          <a:endParaRPr lang="es-CL"/>
        </a:p>
      </dgm:t>
    </dgm:pt>
    <dgm:pt modelId="{8E4324EC-211C-4FAB-9173-99B53A928F59}" type="sibTrans" cxnId="{2ADFC29D-BD50-4551-806A-79BDFA82E666}">
      <dgm:prSet/>
      <dgm:spPr/>
      <dgm:t>
        <a:bodyPr/>
        <a:lstStyle/>
        <a:p>
          <a:endParaRPr lang="es-CL"/>
        </a:p>
      </dgm:t>
    </dgm:pt>
    <dgm:pt modelId="{A4BB516A-DA94-4DB7-97D6-214D6628AA76}">
      <dgm:prSet phldrT="[Texto]"/>
      <dgm:spPr/>
      <dgm:t>
        <a:bodyPr/>
        <a:lstStyle/>
        <a:p>
          <a:r>
            <a:rPr lang="es-CL" dirty="0" smtClean="0"/>
            <a:t>Tres líneas de defensa</a:t>
          </a:r>
          <a:endParaRPr lang="es-CL" dirty="0"/>
        </a:p>
      </dgm:t>
    </dgm:pt>
    <dgm:pt modelId="{0EDEACF5-D006-4710-B668-0A466AA19AD7}" type="parTrans" cxnId="{97226062-F43E-47F8-8493-F9B5320A0A80}">
      <dgm:prSet/>
      <dgm:spPr/>
      <dgm:t>
        <a:bodyPr/>
        <a:lstStyle/>
        <a:p>
          <a:endParaRPr lang="es-CL"/>
        </a:p>
      </dgm:t>
    </dgm:pt>
    <dgm:pt modelId="{90A9E998-CBDD-465B-9103-E5D414211193}" type="sibTrans" cxnId="{97226062-F43E-47F8-8493-F9B5320A0A80}">
      <dgm:prSet/>
      <dgm:spPr/>
      <dgm:t>
        <a:bodyPr/>
        <a:lstStyle/>
        <a:p>
          <a:endParaRPr lang="es-CL"/>
        </a:p>
      </dgm:t>
    </dgm:pt>
    <dgm:pt modelId="{357D8F36-2D25-43EF-89C4-B60DF3DA4616}">
      <dgm:prSet phldrT="[Texto]"/>
      <dgm:spPr/>
      <dgm:t>
        <a:bodyPr/>
        <a:lstStyle/>
        <a:p>
          <a:r>
            <a:rPr lang="es-CL" dirty="0" smtClean="0"/>
            <a:t>Objetivo Banco y </a:t>
          </a:r>
          <a:r>
            <a:rPr lang="es-CL" dirty="0" err="1" smtClean="0"/>
            <a:t>Estrategiass</a:t>
          </a:r>
          <a:endParaRPr lang="es-CL" dirty="0"/>
        </a:p>
      </dgm:t>
    </dgm:pt>
    <dgm:pt modelId="{7EBDE171-4453-4708-A850-B8DB33E3BD69}" type="parTrans" cxnId="{DEDFDB79-4ABE-4CB5-BE69-821450915DB1}">
      <dgm:prSet/>
      <dgm:spPr/>
      <dgm:t>
        <a:bodyPr/>
        <a:lstStyle/>
        <a:p>
          <a:endParaRPr lang="es-CL"/>
        </a:p>
      </dgm:t>
    </dgm:pt>
    <dgm:pt modelId="{19A3C17B-382E-4F12-9D74-CC560CD9713A}" type="sibTrans" cxnId="{DEDFDB79-4ABE-4CB5-BE69-821450915DB1}">
      <dgm:prSet/>
      <dgm:spPr/>
      <dgm:t>
        <a:bodyPr/>
        <a:lstStyle/>
        <a:p>
          <a:endParaRPr lang="es-CL"/>
        </a:p>
      </dgm:t>
    </dgm:pt>
    <dgm:pt modelId="{021937FA-417F-492E-A4B1-829A98AAABBA}" type="pres">
      <dgm:prSet presAssocID="{D9AD2CBB-1D05-4A5D-BCCC-6269D0221819}" presName="Name0" presStyleCnt="0">
        <dgm:presLayoutVars>
          <dgm:chMax val="1"/>
          <dgm:dir/>
          <dgm:animLvl val="ctr"/>
          <dgm:resizeHandles val="exact"/>
        </dgm:presLayoutVars>
      </dgm:prSet>
      <dgm:spPr/>
      <dgm:t>
        <a:bodyPr/>
        <a:lstStyle/>
        <a:p>
          <a:endParaRPr lang="es-CL"/>
        </a:p>
      </dgm:t>
    </dgm:pt>
    <dgm:pt modelId="{9B25155E-E904-4824-AA32-70EA9B4A5DD4}" type="pres">
      <dgm:prSet presAssocID="{5F20037D-0CCC-4851-8058-5DFEE2BFBF2D}" presName="centerShape" presStyleLbl="node0" presStyleIdx="0" presStyleCnt="1"/>
      <dgm:spPr/>
      <dgm:t>
        <a:bodyPr/>
        <a:lstStyle/>
        <a:p>
          <a:endParaRPr lang="es-CL"/>
        </a:p>
      </dgm:t>
    </dgm:pt>
    <dgm:pt modelId="{0AC0492C-FA78-4515-98D5-5A3E1B29F33D}" type="pres">
      <dgm:prSet presAssocID="{19F38CC3-B7B1-4584-AE36-D87657E71DEE}" presName="node" presStyleLbl="node1" presStyleIdx="0" presStyleCnt="4">
        <dgm:presLayoutVars>
          <dgm:bulletEnabled val="1"/>
        </dgm:presLayoutVars>
      </dgm:prSet>
      <dgm:spPr/>
      <dgm:t>
        <a:bodyPr/>
        <a:lstStyle/>
        <a:p>
          <a:endParaRPr lang="es-CL"/>
        </a:p>
      </dgm:t>
    </dgm:pt>
    <dgm:pt modelId="{8D469226-A88A-4ADF-A439-3C3B1F8C3D28}" type="pres">
      <dgm:prSet presAssocID="{19F38CC3-B7B1-4584-AE36-D87657E71DEE}" presName="dummy" presStyleCnt="0"/>
      <dgm:spPr/>
    </dgm:pt>
    <dgm:pt modelId="{DCC7FE40-8A9D-4EB5-978D-812DCD9DA650}" type="pres">
      <dgm:prSet presAssocID="{28F3DDD0-27A4-4F67-A8EA-2AA9C7600384}" presName="sibTrans" presStyleLbl="sibTrans2D1" presStyleIdx="0" presStyleCnt="4"/>
      <dgm:spPr/>
      <dgm:t>
        <a:bodyPr/>
        <a:lstStyle/>
        <a:p>
          <a:endParaRPr lang="es-CL"/>
        </a:p>
      </dgm:t>
    </dgm:pt>
    <dgm:pt modelId="{34AE06A8-3889-4A0D-B152-0CF6FEC5CC40}" type="pres">
      <dgm:prSet presAssocID="{1F7A014D-485F-48D5-AF29-257C1D4DCD6E}" presName="node" presStyleLbl="node1" presStyleIdx="1" presStyleCnt="4">
        <dgm:presLayoutVars>
          <dgm:bulletEnabled val="1"/>
        </dgm:presLayoutVars>
      </dgm:prSet>
      <dgm:spPr/>
      <dgm:t>
        <a:bodyPr/>
        <a:lstStyle/>
        <a:p>
          <a:endParaRPr lang="es-CL"/>
        </a:p>
      </dgm:t>
    </dgm:pt>
    <dgm:pt modelId="{F2A7D7DF-46FC-4484-88AC-61BCF25E21AA}" type="pres">
      <dgm:prSet presAssocID="{1F7A014D-485F-48D5-AF29-257C1D4DCD6E}" presName="dummy" presStyleCnt="0"/>
      <dgm:spPr/>
    </dgm:pt>
    <dgm:pt modelId="{2F490BA5-E724-49B6-A121-54737F9D8FEB}" type="pres">
      <dgm:prSet presAssocID="{8E4324EC-211C-4FAB-9173-99B53A928F59}" presName="sibTrans" presStyleLbl="sibTrans2D1" presStyleIdx="1" presStyleCnt="4"/>
      <dgm:spPr/>
      <dgm:t>
        <a:bodyPr/>
        <a:lstStyle/>
        <a:p>
          <a:endParaRPr lang="es-CL"/>
        </a:p>
      </dgm:t>
    </dgm:pt>
    <dgm:pt modelId="{F1C13851-DA2A-49D1-977D-0FB11B36076B}" type="pres">
      <dgm:prSet presAssocID="{A4BB516A-DA94-4DB7-97D6-214D6628AA76}" presName="node" presStyleLbl="node1" presStyleIdx="2" presStyleCnt="4">
        <dgm:presLayoutVars>
          <dgm:bulletEnabled val="1"/>
        </dgm:presLayoutVars>
      </dgm:prSet>
      <dgm:spPr/>
      <dgm:t>
        <a:bodyPr/>
        <a:lstStyle/>
        <a:p>
          <a:endParaRPr lang="es-CL"/>
        </a:p>
      </dgm:t>
    </dgm:pt>
    <dgm:pt modelId="{B32B3B7E-7924-4433-8CA8-6873D4A43FC3}" type="pres">
      <dgm:prSet presAssocID="{A4BB516A-DA94-4DB7-97D6-214D6628AA76}" presName="dummy" presStyleCnt="0"/>
      <dgm:spPr/>
    </dgm:pt>
    <dgm:pt modelId="{B38AC14F-98DC-4B96-85F5-0AC6076A41D1}" type="pres">
      <dgm:prSet presAssocID="{90A9E998-CBDD-465B-9103-E5D414211193}" presName="sibTrans" presStyleLbl="sibTrans2D1" presStyleIdx="2" presStyleCnt="4"/>
      <dgm:spPr/>
      <dgm:t>
        <a:bodyPr/>
        <a:lstStyle/>
        <a:p>
          <a:endParaRPr lang="es-CL"/>
        </a:p>
      </dgm:t>
    </dgm:pt>
    <dgm:pt modelId="{82593E64-F9C0-4466-9351-DB180B3DD956}" type="pres">
      <dgm:prSet presAssocID="{357D8F36-2D25-43EF-89C4-B60DF3DA4616}" presName="node" presStyleLbl="node1" presStyleIdx="3" presStyleCnt="4">
        <dgm:presLayoutVars>
          <dgm:bulletEnabled val="1"/>
        </dgm:presLayoutVars>
      </dgm:prSet>
      <dgm:spPr/>
      <dgm:t>
        <a:bodyPr/>
        <a:lstStyle/>
        <a:p>
          <a:endParaRPr lang="es-CL"/>
        </a:p>
      </dgm:t>
    </dgm:pt>
    <dgm:pt modelId="{57E82C7E-79D2-4C93-97E0-B3073ED94E7C}" type="pres">
      <dgm:prSet presAssocID="{357D8F36-2D25-43EF-89C4-B60DF3DA4616}" presName="dummy" presStyleCnt="0"/>
      <dgm:spPr/>
    </dgm:pt>
    <dgm:pt modelId="{9A7B70E4-7A02-4EE1-A94E-F356DB057833}" type="pres">
      <dgm:prSet presAssocID="{19A3C17B-382E-4F12-9D74-CC560CD9713A}" presName="sibTrans" presStyleLbl="sibTrans2D1" presStyleIdx="3" presStyleCnt="4"/>
      <dgm:spPr/>
      <dgm:t>
        <a:bodyPr/>
        <a:lstStyle/>
        <a:p>
          <a:endParaRPr lang="es-CL"/>
        </a:p>
      </dgm:t>
    </dgm:pt>
  </dgm:ptLst>
  <dgm:cxnLst>
    <dgm:cxn modelId="{DEDFDB79-4ABE-4CB5-BE69-821450915DB1}" srcId="{5F20037D-0CCC-4851-8058-5DFEE2BFBF2D}" destId="{357D8F36-2D25-43EF-89C4-B60DF3DA4616}" srcOrd="3" destOrd="0" parTransId="{7EBDE171-4453-4708-A850-B8DB33E3BD69}" sibTransId="{19A3C17B-382E-4F12-9D74-CC560CD9713A}"/>
    <dgm:cxn modelId="{0BB66AB5-CCEB-437C-A7FC-C9989CC40A0D}" type="presOf" srcId="{28F3DDD0-27A4-4F67-A8EA-2AA9C7600384}" destId="{DCC7FE40-8A9D-4EB5-978D-812DCD9DA650}" srcOrd="0" destOrd="0" presId="urn:microsoft.com/office/officeart/2005/8/layout/radial6"/>
    <dgm:cxn modelId="{731FF9E2-1A83-4132-BE62-C7E2F2BA432B}" type="presOf" srcId="{D9AD2CBB-1D05-4A5D-BCCC-6269D0221819}" destId="{021937FA-417F-492E-A4B1-829A98AAABBA}" srcOrd="0" destOrd="0" presId="urn:microsoft.com/office/officeart/2005/8/layout/radial6"/>
    <dgm:cxn modelId="{6FDEFFDD-9967-4A42-8CBF-4D3FD6FCEC19}" type="presOf" srcId="{357D8F36-2D25-43EF-89C4-B60DF3DA4616}" destId="{82593E64-F9C0-4466-9351-DB180B3DD956}" srcOrd="0" destOrd="0" presId="urn:microsoft.com/office/officeart/2005/8/layout/radial6"/>
    <dgm:cxn modelId="{EDE63A4C-F0A2-4352-82DA-FF89411A2A03}" type="presOf" srcId="{90A9E998-CBDD-465B-9103-E5D414211193}" destId="{B38AC14F-98DC-4B96-85F5-0AC6076A41D1}" srcOrd="0" destOrd="0" presId="urn:microsoft.com/office/officeart/2005/8/layout/radial6"/>
    <dgm:cxn modelId="{1CE868FC-7B9C-4CD9-BF0D-AA88981DCDAB}" srcId="{5F20037D-0CCC-4851-8058-5DFEE2BFBF2D}" destId="{19F38CC3-B7B1-4584-AE36-D87657E71DEE}" srcOrd="0" destOrd="0" parTransId="{D79EF6B4-1725-4D96-B218-B2D90DEE2677}" sibTransId="{28F3DDD0-27A4-4F67-A8EA-2AA9C7600384}"/>
    <dgm:cxn modelId="{00A7D146-D9EE-473B-86D0-2894C3457CE0}" type="presOf" srcId="{A4BB516A-DA94-4DB7-97D6-214D6628AA76}" destId="{F1C13851-DA2A-49D1-977D-0FB11B36076B}" srcOrd="0" destOrd="0" presId="urn:microsoft.com/office/officeart/2005/8/layout/radial6"/>
    <dgm:cxn modelId="{2ADFC29D-BD50-4551-806A-79BDFA82E666}" srcId="{5F20037D-0CCC-4851-8058-5DFEE2BFBF2D}" destId="{1F7A014D-485F-48D5-AF29-257C1D4DCD6E}" srcOrd="1" destOrd="0" parTransId="{4B61682F-6546-466D-BE30-B2FC2AB8C5D1}" sibTransId="{8E4324EC-211C-4FAB-9173-99B53A928F59}"/>
    <dgm:cxn modelId="{527701D5-8773-46EE-A07E-6299E1EEE372}" type="presOf" srcId="{5F20037D-0CCC-4851-8058-5DFEE2BFBF2D}" destId="{9B25155E-E904-4824-AA32-70EA9B4A5DD4}" srcOrd="0" destOrd="0" presId="urn:microsoft.com/office/officeart/2005/8/layout/radial6"/>
    <dgm:cxn modelId="{CDC035C1-C84A-432E-8E52-E091EBA1C453}" srcId="{D9AD2CBB-1D05-4A5D-BCCC-6269D0221819}" destId="{5F20037D-0CCC-4851-8058-5DFEE2BFBF2D}" srcOrd="0" destOrd="0" parTransId="{96BCD155-6E97-472D-AF9F-D770431CCD40}" sibTransId="{89DB9F25-5BA6-430F-B32D-3BA21143603E}"/>
    <dgm:cxn modelId="{1A38E62F-A660-4281-8634-F7AB95239D9B}" type="presOf" srcId="{8E4324EC-211C-4FAB-9173-99B53A928F59}" destId="{2F490BA5-E724-49B6-A121-54737F9D8FEB}" srcOrd="0" destOrd="0" presId="urn:microsoft.com/office/officeart/2005/8/layout/radial6"/>
    <dgm:cxn modelId="{CBF91F25-083D-44CA-9AF3-84130D1CA236}" type="presOf" srcId="{19A3C17B-382E-4F12-9D74-CC560CD9713A}" destId="{9A7B70E4-7A02-4EE1-A94E-F356DB057833}" srcOrd="0" destOrd="0" presId="urn:microsoft.com/office/officeart/2005/8/layout/radial6"/>
    <dgm:cxn modelId="{97226062-F43E-47F8-8493-F9B5320A0A80}" srcId="{5F20037D-0CCC-4851-8058-5DFEE2BFBF2D}" destId="{A4BB516A-DA94-4DB7-97D6-214D6628AA76}" srcOrd="2" destOrd="0" parTransId="{0EDEACF5-D006-4710-B668-0A466AA19AD7}" sibTransId="{90A9E998-CBDD-465B-9103-E5D414211193}"/>
    <dgm:cxn modelId="{2BB5A21A-E139-4B7B-A3ED-21B9526D9CEA}" type="presOf" srcId="{1F7A014D-485F-48D5-AF29-257C1D4DCD6E}" destId="{34AE06A8-3889-4A0D-B152-0CF6FEC5CC40}" srcOrd="0" destOrd="0" presId="urn:microsoft.com/office/officeart/2005/8/layout/radial6"/>
    <dgm:cxn modelId="{7287419C-2067-422D-9DEA-E4762F8E11EA}" type="presOf" srcId="{19F38CC3-B7B1-4584-AE36-D87657E71DEE}" destId="{0AC0492C-FA78-4515-98D5-5A3E1B29F33D}" srcOrd="0" destOrd="0" presId="urn:microsoft.com/office/officeart/2005/8/layout/radial6"/>
    <dgm:cxn modelId="{9FA6CEAA-E67D-4758-879B-E5BD665B3A8C}" type="presParOf" srcId="{021937FA-417F-492E-A4B1-829A98AAABBA}" destId="{9B25155E-E904-4824-AA32-70EA9B4A5DD4}" srcOrd="0" destOrd="0" presId="urn:microsoft.com/office/officeart/2005/8/layout/radial6"/>
    <dgm:cxn modelId="{3D7CA4E3-177A-405E-9930-90C045EFEB13}" type="presParOf" srcId="{021937FA-417F-492E-A4B1-829A98AAABBA}" destId="{0AC0492C-FA78-4515-98D5-5A3E1B29F33D}" srcOrd="1" destOrd="0" presId="urn:microsoft.com/office/officeart/2005/8/layout/radial6"/>
    <dgm:cxn modelId="{12E0F2DF-0E14-4182-BC43-09638FF3D8B5}" type="presParOf" srcId="{021937FA-417F-492E-A4B1-829A98AAABBA}" destId="{8D469226-A88A-4ADF-A439-3C3B1F8C3D28}" srcOrd="2" destOrd="0" presId="urn:microsoft.com/office/officeart/2005/8/layout/radial6"/>
    <dgm:cxn modelId="{173BA530-D3FB-4698-BEE1-8035B9FC518B}" type="presParOf" srcId="{021937FA-417F-492E-A4B1-829A98AAABBA}" destId="{DCC7FE40-8A9D-4EB5-978D-812DCD9DA650}" srcOrd="3" destOrd="0" presId="urn:microsoft.com/office/officeart/2005/8/layout/radial6"/>
    <dgm:cxn modelId="{EF47181C-10B4-4E50-BF18-322CBACE759D}" type="presParOf" srcId="{021937FA-417F-492E-A4B1-829A98AAABBA}" destId="{34AE06A8-3889-4A0D-B152-0CF6FEC5CC40}" srcOrd="4" destOrd="0" presId="urn:microsoft.com/office/officeart/2005/8/layout/radial6"/>
    <dgm:cxn modelId="{05ED18B8-998E-4D1B-AB0A-E03EB408410D}" type="presParOf" srcId="{021937FA-417F-492E-A4B1-829A98AAABBA}" destId="{F2A7D7DF-46FC-4484-88AC-61BCF25E21AA}" srcOrd="5" destOrd="0" presId="urn:microsoft.com/office/officeart/2005/8/layout/radial6"/>
    <dgm:cxn modelId="{4AC04FD5-27C7-4FB4-A35F-3F87DA199350}" type="presParOf" srcId="{021937FA-417F-492E-A4B1-829A98AAABBA}" destId="{2F490BA5-E724-49B6-A121-54737F9D8FEB}" srcOrd="6" destOrd="0" presId="urn:microsoft.com/office/officeart/2005/8/layout/radial6"/>
    <dgm:cxn modelId="{D701C06D-A635-4C69-B425-38294AE9309E}" type="presParOf" srcId="{021937FA-417F-492E-A4B1-829A98AAABBA}" destId="{F1C13851-DA2A-49D1-977D-0FB11B36076B}" srcOrd="7" destOrd="0" presId="urn:microsoft.com/office/officeart/2005/8/layout/radial6"/>
    <dgm:cxn modelId="{6DD1472F-AAC9-443E-9046-AF039114659D}" type="presParOf" srcId="{021937FA-417F-492E-A4B1-829A98AAABBA}" destId="{B32B3B7E-7924-4433-8CA8-6873D4A43FC3}" srcOrd="8" destOrd="0" presId="urn:microsoft.com/office/officeart/2005/8/layout/radial6"/>
    <dgm:cxn modelId="{E3173365-EBA3-4F80-B34B-35D20A510556}" type="presParOf" srcId="{021937FA-417F-492E-A4B1-829A98AAABBA}" destId="{B38AC14F-98DC-4B96-85F5-0AC6076A41D1}" srcOrd="9" destOrd="0" presId="urn:microsoft.com/office/officeart/2005/8/layout/radial6"/>
    <dgm:cxn modelId="{6DB36793-4856-4D00-AAFA-195FE1235ADE}" type="presParOf" srcId="{021937FA-417F-492E-A4B1-829A98AAABBA}" destId="{82593E64-F9C0-4466-9351-DB180B3DD956}" srcOrd="10" destOrd="0" presId="urn:microsoft.com/office/officeart/2005/8/layout/radial6"/>
    <dgm:cxn modelId="{ACD06201-E434-492D-8746-5308F682AE81}" type="presParOf" srcId="{021937FA-417F-492E-A4B1-829A98AAABBA}" destId="{57E82C7E-79D2-4C93-97E0-B3073ED94E7C}" srcOrd="11" destOrd="0" presId="urn:microsoft.com/office/officeart/2005/8/layout/radial6"/>
    <dgm:cxn modelId="{267C3172-7F05-4A73-83BA-14E9A76AF76C}" type="presParOf" srcId="{021937FA-417F-492E-A4B1-829A98AAABBA}" destId="{9A7B70E4-7A02-4EE1-A94E-F356DB05783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85ADE-267F-4776-B922-71175EF4B28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FB8A3F5B-7975-4DE8-B73F-D3A02DD15820}">
      <dgm:prSet phldrT="[Texto]"/>
      <dgm:spPr/>
      <dgm:t>
        <a:bodyPr/>
        <a:lstStyle/>
        <a:p>
          <a:r>
            <a:rPr lang="es-CL" dirty="0" smtClean="0"/>
            <a:t>Riesgos e ISO 31.000</a:t>
          </a:r>
        </a:p>
        <a:p>
          <a:r>
            <a:rPr lang="es-CL" dirty="0" smtClean="0"/>
            <a:t> </a:t>
          </a:r>
          <a:endParaRPr lang="es-CL" dirty="0"/>
        </a:p>
      </dgm:t>
    </dgm:pt>
    <dgm:pt modelId="{43D0DB96-DF5E-4DAF-B0EF-01CDC454DE5A}" type="parTrans" cxnId="{899C04EA-C4E4-4A5C-A2C2-E1891AE8FDC8}">
      <dgm:prSet/>
      <dgm:spPr/>
      <dgm:t>
        <a:bodyPr/>
        <a:lstStyle/>
        <a:p>
          <a:endParaRPr lang="es-CL"/>
        </a:p>
      </dgm:t>
    </dgm:pt>
    <dgm:pt modelId="{8479151B-4478-4EA7-AF9F-A7A827497C13}" type="sibTrans" cxnId="{899C04EA-C4E4-4A5C-A2C2-E1891AE8FDC8}">
      <dgm:prSet/>
      <dgm:spPr/>
      <dgm:t>
        <a:bodyPr/>
        <a:lstStyle/>
        <a:p>
          <a:endParaRPr lang="es-CL"/>
        </a:p>
      </dgm:t>
    </dgm:pt>
    <dgm:pt modelId="{9E1DA3D7-07E4-49D0-BD2B-51288B47C13B}">
      <dgm:prSet phldrT="[Texto]"/>
      <dgm:spPr/>
      <dgm:t>
        <a:bodyPr/>
        <a:lstStyle/>
        <a:p>
          <a:r>
            <a:rPr lang="es-CL" dirty="0" err="1" smtClean="0"/>
            <a:t>KRIs</a:t>
          </a:r>
          <a:r>
            <a:rPr lang="es-CL" dirty="0" smtClean="0"/>
            <a:t> por procesos</a:t>
          </a:r>
          <a:endParaRPr lang="es-CL" dirty="0"/>
        </a:p>
      </dgm:t>
    </dgm:pt>
    <dgm:pt modelId="{98CF4645-005E-47AB-B747-F8F49E344026}" type="parTrans" cxnId="{7B143DCB-482B-42A0-ABF3-ADE32C377306}">
      <dgm:prSet/>
      <dgm:spPr/>
      <dgm:t>
        <a:bodyPr/>
        <a:lstStyle/>
        <a:p>
          <a:endParaRPr lang="es-CL"/>
        </a:p>
      </dgm:t>
    </dgm:pt>
    <dgm:pt modelId="{06D5AFCB-5CBE-4B6F-AF91-FA7DE38266FF}" type="sibTrans" cxnId="{7B143DCB-482B-42A0-ABF3-ADE32C377306}">
      <dgm:prSet/>
      <dgm:spPr/>
      <dgm:t>
        <a:bodyPr/>
        <a:lstStyle/>
        <a:p>
          <a:endParaRPr lang="es-CL"/>
        </a:p>
      </dgm:t>
    </dgm:pt>
    <dgm:pt modelId="{D6A78C79-9B66-4A59-9017-39765723B334}">
      <dgm:prSet phldrT="[Texto]"/>
      <dgm:spPr/>
      <dgm:t>
        <a:bodyPr/>
        <a:lstStyle/>
        <a:p>
          <a:r>
            <a:rPr lang="es-CL" dirty="0" smtClean="0"/>
            <a:t>Procesos Monetarios y procesos no monetarios</a:t>
          </a:r>
          <a:endParaRPr lang="es-CL" dirty="0"/>
        </a:p>
      </dgm:t>
    </dgm:pt>
    <dgm:pt modelId="{1BEB8B27-D7E6-417F-B224-11B0E4904169}" type="parTrans" cxnId="{DE81A25A-0C4A-4E7A-BF72-39134BA3C5BB}">
      <dgm:prSet/>
      <dgm:spPr/>
      <dgm:t>
        <a:bodyPr/>
        <a:lstStyle/>
        <a:p>
          <a:endParaRPr lang="es-CL"/>
        </a:p>
      </dgm:t>
    </dgm:pt>
    <dgm:pt modelId="{D09BD3A4-A92D-4A5D-ABDC-DD0C1CBD6874}" type="sibTrans" cxnId="{DE81A25A-0C4A-4E7A-BF72-39134BA3C5BB}">
      <dgm:prSet/>
      <dgm:spPr/>
      <dgm:t>
        <a:bodyPr/>
        <a:lstStyle/>
        <a:p>
          <a:endParaRPr lang="es-CL"/>
        </a:p>
      </dgm:t>
    </dgm:pt>
    <dgm:pt modelId="{2893A033-A8C3-4474-BE07-5CE4364A8C02}">
      <dgm:prSet phldrT="[Texto]"/>
      <dgm:spPr/>
      <dgm:t>
        <a:bodyPr/>
        <a:lstStyle/>
        <a:p>
          <a:r>
            <a:rPr lang="es-CL" dirty="0" smtClean="0"/>
            <a:t>Matriz de Riesgo</a:t>
          </a:r>
          <a:endParaRPr lang="es-CL" dirty="0"/>
        </a:p>
      </dgm:t>
    </dgm:pt>
    <dgm:pt modelId="{3D55CE74-E677-4FA8-87D4-864411F1C65E}" type="parTrans" cxnId="{65DFF752-9B11-4EB2-AD25-AB2C807B7088}">
      <dgm:prSet/>
      <dgm:spPr/>
      <dgm:t>
        <a:bodyPr/>
        <a:lstStyle/>
        <a:p>
          <a:endParaRPr lang="es-CL"/>
        </a:p>
      </dgm:t>
    </dgm:pt>
    <dgm:pt modelId="{8EE0BF38-F859-4F8A-88C3-2715D8809168}" type="sibTrans" cxnId="{65DFF752-9B11-4EB2-AD25-AB2C807B7088}">
      <dgm:prSet/>
      <dgm:spPr/>
      <dgm:t>
        <a:bodyPr/>
        <a:lstStyle/>
        <a:p>
          <a:endParaRPr lang="es-CL"/>
        </a:p>
      </dgm:t>
    </dgm:pt>
    <dgm:pt modelId="{42003D6E-109C-4109-A621-90CC89F8D879}">
      <dgm:prSet phldrT="[Texto]"/>
      <dgm:spPr/>
      <dgm:t>
        <a:bodyPr/>
        <a:lstStyle/>
        <a:p>
          <a:r>
            <a:rPr lang="es-CL" dirty="0" smtClean="0"/>
            <a:t>Apetito de Riesgo  definido </a:t>
          </a:r>
          <a:endParaRPr lang="es-CL" dirty="0"/>
        </a:p>
      </dgm:t>
    </dgm:pt>
    <dgm:pt modelId="{5952BCB2-D771-4AA2-8D7F-57F870AB0E91}" type="parTrans" cxnId="{30EE0CC4-EE50-4737-9E7F-2E681453094B}">
      <dgm:prSet/>
      <dgm:spPr/>
      <dgm:t>
        <a:bodyPr/>
        <a:lstStyle/>
        <a:p>
          <a:endParaRPr lang="es-CL"/>
        </a:p>
      </dgm:t>
    </dgm:pt>
    <dgm:pt modelId="{BADD0CEB-37E4-48F1-85C7-83DCB5E8ABB9}" type="sibTrans" cxnId="{30EE0CC4-EE50-4737-9E7F-2E681453094B}">
      <dgm:prSet/>
      <dgm:spPr/>
      <dgm:t>
        <a:bodyPr/>
        <a:lstStyle/>
        <a:p>
          <a:endParaRPr lang="es-CL"/>
        </a:p>
      </dgm:t>
    </dgm:pt>
    <dgm:pt modelId="{7031CC75-13ED-481C-A7E5-17704960E29D}" type="pres">
      <dgm:prSet presAssocID="{DF785ADE-267F-4776-B922-71175EF4B28B}" presName="Name0" presStyleCnt="0">
        <dgm:presLayoutVars>
          <dgm:chMax val="1"/>
          <dgm:dir/>
          <dgm:animLvl val="ctr"/>
          <dgm:resizeHandles val="exact"/>
        </dgm:presLayoutVars>
      </dgm:prSet>
      <dgm:spPr/>
      <dgm:t>
        <a:bodyPr/>
        <a:lstStyle/>
        <a:p>
          <a:endParaRPr lang="es-CL"/>
        </a:p>
      </dgm:t>
    </dgm:pt>
    <dgm:pt modelId="{31578313-83B5-46F0-8F54-22FB193C9DB8}" type="pres">
      <dgm:prSet presAssocID="{FB8A3F5B-7975-4DE8-B73F-D3A02DD15820}" presName="centerShape" presStyleLbl="node0" presStyleIdx="0" presStyleCnt="1"/>
      <dgm:spPr/>
      <dgm:t>
        <a:bodyPr/>
        <a:lstStyle/>
        <a:p>
          <a:endParaRPr lang="es-CL"/>
        </a:p>
      </dgm:t>
    </dgm:pt>
    <dgm:pt modelId="{96658BB0-7225-4620-A74C-367346912066}" type="pres">
      <dgm:prSet presAssocID="{9E1DA3D7-07E4-49D0-BD2B-51288B47C13B}" presName="node" presStyleLbl="node1" presStyleIdx="0" presStyleCnt="4">
        <dgm:presLayoutVars>
          <dgm:bulletEnabled val="1"/>
        </dgm:presLayoutVars>
      </dgm:prSet>
      <dgm:spPr/>
      <dgm:t>
        <a:bodyPr/>
        <a:lstStyle/>
        <a:p>
          <a:endParaRPr lang="es-CL"/>
        </a:p>
      </dgm:t>
    </dgm:pt>
    <dgm:pt modelId="{79FD8147-481E-4348-9A30-5F91104B9BD8}" type="pres">
      <dgm:prSet presAssocID="{9E1DA3D7-07E4-49D0-BD2B-51288B47C13B}" presName="dummy" presStyleCnt="0"/>
      <dgm:spPr/>
    </dgm:pt>
    <dgm:pt modelId="{758F8257-0335-473A-B9FF-E82C7DE2D6E6}" type="pres">
      <dgm:prSet presAssocID="{06D5AFCB-5CBE-4B6F-AF91-FA7DE38266FF}" presName="sibTrans" presStyleLbl="sibTrans2D1" presStyleIdx="0" presStyleCnt="4"/>
      <dgm:spPr/>
      <dgm:t>
        <a:bodyPr/>
        <a:lstStyle/>
        <a:p>
          <a:endParaRPr lang="es-CL"/>
        </a:p>
      </dgm:t>
    </dgm:pt>
    <dgm:pt modelId="{DC7C8ACF-128D-4F18-81E1-E447398D4F80}" type="pres">
      <dgm:prSet presAssocID="{D6A78C79-9B66-4A59-9017-39765723B334}" presName="node" presStyleLbl="node1" presStyleIdx="1" presStyleCnt="4">
        <dgm:presLayoutVars>
          <dgm:bulletEnabled val="1"/>
        </dgm:presLayoutVars>
      </dgm:prSet>
      <dgm:spPr/>
      <dgm:t>
        <a:bodyPr/>
        <a:lstStyle/>
        <a:p>
          <a:endParaRPr lang="es-CL"/>
        </a:p>
      </dgm:t>
    </dgm:pt>
    <dgm:pt modelId="{A27F55D9-3A7B-4EA3-B4AF-2F49EFE75BB8}" type="pres">
      <dgm:prSet presAssocID="{D6A78C79-9B66-4A59-9017-39765723B334}" presName="dummy" presStyleCnt="0"/>
      <dgm:spPr/>
    </dgm:pt>
    <dgm:pt modelId="{9946316C-A682-4A5A-818C-7059715C0246}" type="pres">
      <dgm:prSet presAssocID="{D09BD3A4-A92D-4A5D-ABDC-DD0C1CBD6874}" presName="sibTrans" presStyleLbl="sibTrans2D1" presStyleIdx="1" presStyleCnt="4"/>
      <dgm:spPr/>
      <dgm:t>
        <a:bodyPr/>
        <a:lstStyle/>
        <a:p>
          <a:endParaRPr lang="es-CL"/>
        </a:p>
      </dgm:t>
    </dgm:pt>
    <dgm:pt modelId="{8D9539C4-849B-45D3-92D0-A94EFA2EDD69}" type="pres">
      <dgm:prSet presAssocID="{2893A033-A8C3-4474-BE07-5CE4364A8C02}" presName="node" presStyleLbl="node1" presStyleIdx="2" presStyleCnt="4">
        <dgm:presLayoutVars>
          <dgm:bulletEnabled val="1"/>
        </dgm:presLayoutVars>
      </dgm:prSet>
      <dgm:spPr/>
      <dgm:t>
        <a:bodyPr/>
        <a:lstStyle/>
        <a:p>
          <a:endParaRPr lang="es-CL"/>
        </a:p>
      </dgm:t>
    </dgm:pt>
    <dgm:pt modelId="{51684838-8339-4EB0-A2A0-3B74DB70E26A}" type="pres">
      <dgm:prSet presAssocID="{2893A033-A8C3-4474-BE07-5CE4364A8C02}" presName="dummy" presStyleCnt="0"/>
      <dgm:spPr/>
    </dgm:pt>
    <dgm:pt modelId="{CCBCC7B8-172D-4EAD-8A9C-D77FBD748BC1}" type="pres">
      <dgm:prSet presAssocID="{8EE0BF38-F859-4F8A-88C3-2715D8809168}" presName="sibTrans" presStyleLbl="sibTrans2D1" presStyleIdx="2" presStyleCnt="4"/>
      <dgm:spPr/>
      <dgm:t>
        <a:bodyPr/>
        <a:lstStyle/>
        <a:p>
          <a:endParaRPr lang="es-CL"/>
        </a:p>
      </dgm:t>
    </dgm:pt>
    <dgm:pt modelId="{0382C226-281F-42C3-A564-10114CD322A6}" type="pres">
      <dgm:prSet presAssocID="{42003D6E-109C-4109-A621-90CC89F8D879}" presName="node" presStyleLbl="node1" presStyleIdx="3" presStyleCnt="4">
        <dgm:presLayoutVars>
          <dgm:bulletEnabled val="1"/>
        </dgm:presLayoutVars>
      </dgm:prSet>
      <dgm:spPr/>
      <dgm:t>
        <a:bodyPr/>
        <a:lstStyle/>
        <a:p>
          <a:endParaRPr lang="es-CL"/>
        </a:p>
      </dgm:t>
    </dgm:pt>
    <dgm:pt modelId="{96D290D0-D2D6-4C9C-B95A-9656B11CEFE8}" type="pres">
      <dgm:prSet presAssocID="{42003D6E-109C-4109-A621-90CC89F8D879}" presName="dummy" presStyleCnt="0"/>
      <dgm:spPr/>
    </dgm:pt>
    <dgm:pt modelId="{A82B4F63-317D-4A47-9EB0-87282724D471}" type="pres">
      <dgm:prSet presAssocID="{BADD0CEB-37E4-48F1-85C7-83DCB5E8ABB9}" presName="sibTrans" presStyleLbl="sibTrans2D1" presStyleIdx="3" presStyleCnt="4"/>
      <dgm:spPr/>
      <dgm:t>
        <a:bodyPr/>
        <a:lstStyle/>
        <a:p>
          <a:endParaRPr lang="es-CL"/>
        </a:p>
      </dgm:t>
    </dgm:pt>
  </dgm:ptLst>
  <dgm:cxnLst>
    <dgm:cxn modelId="{A94532C2-971D-4DD5-8239-54C87482014E}" type="presOf" srcId="{D09BD3A4-A92D-4A5D-ABDC-DD0C1CBD6874}" destId="{9946316C-A682-4A5A-818C-7059715C0246}" srcOrd="0" destOrd="0" presId="urn:microsoft.com/office/officeart/2005/8/layout/radial6"/>
    <dgm:cxn modelId="{350558C9-B3E7-4DF8-88C3-3AE86CCD126D}" type="presOf" srcId="{FB8A3F5B-7975-4DE8-B73F-D3A02DD15820}" destId="{31578313-83B5-46F0-8F54-22FB193C9DB8}" srcOrd="0" destOrd="0" presId="urn:microsoft.com/office/officeart/2005/8/layout/radial6"/>
    <dgm:cxn modelId="{30EE0CC4-EE50-4737-9E7F-2E681453094B}" srcId="{FB8A3F5B-7975-4DE8-B73F-D3A02DD15820}" destId="{42003D6E-109C-4109-A621-90CC89F8D879}" srcOrd="3" destOrd="0" parTransId="{5952BCB2-D771-4AA2-8D7F-57F870AB0E91}" sibTransId="{BADD0CEB-37E4-48F1-85C7-83DCB5E8ABB9}"/>
    <dgm:cxn modelId="{DE81A25A-0C4A-4E7A-BF72-39134BA3C5BB}" srcId="{FB8A3F5B-7975-4DE8-B73F-D3A02DD15820}" destId="{D6A78C79-9B66-4A59-9017-39765723B334}" srcOrd="1" destOrd="0" parTransId="{1BEB8B27-D7E6-417F-B224-11B0E4904169}" sibTransId="{D09BD3A4-A92D-4A5D-ABDC-DD0C1CBD6874}"/>
    <dgm:cxn modelId="{0C173CB2-5E3C-422D-B39D-8A6A5F2E515D}" type="presOf" srcId="{DF785ADE-267F-4776-B922-71175EF4B28B}" destId="{7031CC75-13ED-481C-A7E5-17704960E29D}" srcOrd="0" destOrd="0" presId="urn:microsoft.com/office/officeart/2005/8/layout/radial6"/>
    <dgm:cxn modelId="{899C04EA-C4E4-4A5C-A2C2-E1891AE8FDC8}" srcId="{DF785ADE-267F-4776-B922-71175EF4B28B}" destId="{FB8A3F5B-7975-4DE8-B73F-D3A02DD15820}" srcOrd="0" destOrd="0" parTransId="{43D0DB96-DF5E-4DAF-B0EF-01CDC454DE5A}" sibTransId="{8479151B-4478-4EA7-AF9F-A7A827497C13}"/>
    <dgm:cxn modelId="{5D447E5C-2341-41A9-9FEF-5073FD3C569A}" type="presOf" srcId="{42003D6E-109C-4109-A621-90CC89F8D879}" destId="{0382C226-281F-42C3-A564-10114CD322A6}" srcOrd="0" destOrd="0" presId="urn:microsoft.com/office/officeart/2005/8/layout/radial6"/>
    <dgm:cxn modelId="{65DFF752-9B11-4EB2-AD25-AB2C807B7088}" srcId="{FB8A3F5B-7975-4DE8-B73F-D3A02DD15820}" destId="{2893A033-A8C3-4474-BE07-5CE4364A8C02}" srcOrd="2" destOrd="0" parTransId="{3D55CE74-E677-4FA8-87D4-864411F1C65E}" sibTransId="{8EE0BF38-F859-4F8A-88C3-2715D8809168}"/>
    <dgm:cxn modelId="{C9992E75-8249-45FA-9784-6F4148118F8A}" type="presOf" srcId="{06D5AFCB-5CBE-4B6F-AF91-FA7DE38266FF}" destId="{758F8257-0335-473A-B9FF-E82C7DE2D6E6}" srcOrd="0" destOrd="0" presId="urn:microsoft.com/office/officeart/2005/8/layout/radial6"/>
    <dgm:cxn modelId="{CFFC029A-BD5C-429E-BFE6-27D66D1D9EC5}" type="presOf" srcId="{2893A033-A8C3-4474-BE07-5CE4364A8C02}" destId="{8D9539C4-849B-45D3-92D0-A94EFA2EDD69}" srcOrd="0" destOrd="0" presId="urn:microsoft.com/office/officeart/2005/8/layout/radial6"/>
    <dgm:cxn modelId="{03CF8968-1495-4D03-902A-3DED8A314EE8}" type="presOf" srcId="{9E1DA3D7-07E4-49D0-BD2B-51288B47C13B}" destId="{96658BB0-7225-4620-A74C-367346912066}" srcOrd="0" destOrd="0" presId="urn:microsoft.com/office/officeart/2005/8/layout/radial6"/>
    <dgm:cxn modelId="{0ACEDF4E-3A59-41E3-BB60-CF87EFDA16A4}" type="presOf" srcId="{D6A78C79-9B66-4A59-9017-39765723B334}" destId="{DC7C8ACF-128D-4F18-81E1-E447398D4F80}" srcOrd="0" destOrd="0" presId="urn:microsoft.com/office/officeart/2005/8/layout/radial6"/>
    <dgm:cxn modelId="{79B8AA5C-1053-4006-A23B-EB643DCD14E1}" type="presOf" srcId="{BADD0CEB-37E4-48F1-85C7-83DCB5E8ABB9}" destId="{A82B4F63-317D-4A47-9EB0-87282724D471}" srcOrd="0" destOrd="0" presId="urn:microsoft.com/office/officeart/2005/8/layout/radial6"/>
    <dgm:cxn modelId="{7B143DCB-482B-42A0-ABF3-ADE32C377306}" srcId="{FB8A3F5B-7975-4DE8-B73F-D3A02DD15820}" destId="{9E1DA3D7-07E4-49D0-BD2B-51288B47C13B}" srcOrd="0" destOrd="0" parTransId="{98CF4645-005E-47AB-B747-F8F49E344026}" sibTransId="{06D5AFCB-5CBE-4B6F-AF91-FA7DE38266FF}"/>
    <dgm:cxn modelId="{00B125B3-F72E-4D84-9F4D-7408D5AB4ACB}" type="presOf" srcId="{8EE0BF38-F859-4F8A-88C3-2715D8809168}" destId="{CCBCC7B8-172D-4EAD-8A9C-D77FBD748BC1}" srcOrd="0" destOrd="0" presId="urn:microsoft.com/office/officeart/2005/8/layout/radial6"/>
    <dgm:cxn modelId="{A963C07D-2056-4761-911E-50FE01D7CA63}" type="presParOf" srcId="{7031CC75-13ED-481C-A7E5-17704960E29D}" destId="{31578313-83B5-46F0-8F54-22FB193C9DB8}" srcOrd="0" destOrd="0" presId="urn:microsoft.com/office/officeart/2005/8/layout/radial6"/>
    <dgm:cxn modelId="{187C312B-F215-440D-8854-F9B910132AB7}" type="presParOf" srcId="{7031CC75-13ED-481C-A7E5-17704960E29D}" destId="{96658BB0-7225-4620-A74C-367346912066}" srcOrd="1" destOrd="0" presId="urn:microsoft.com/office/officeart/2005/8/layout/radial6"/>
    <dgm:cxn modelId="{C4D3BAD3-8B35-491E-ACC2-30EA0CA781C2}" type="presParOf" srcId="{7031CC75-13ED-481C-A7E5-17704960E29D}" destId="{79FD8147-481E-4348-9A30-5F91104B9BD8}" srcOrd="2" destOrd="0" presId="urn:microsoft.com/office/officeart/2005/8/layout/radial6"/>
    <dgm:cxn modelId="{9FAC5910-FA6D-459E-9D8D-A4C21ECCDCA8}" type="presParOf" srcId="{7031CC75-13ED-481C-A7E5-17704960E29D}" destId="{758F8257-0335-473A-B9FF-E82C7DE2D6E6}" srcOrd="3" destOrd="0" presId="urn:microsoft.com/office/officeart/2005/8/layout/radial6"/>
    <dgm:cxn modelId="{75D7FF9F-45F7-4F3B-8A6D-9D9C6B338041}" type="presParOf" srcId="{7031CC75-13ED-481C-A7E5-17704960E29D}" destId="{DC7C8ACF-128D-4F18-81E1-E447398D4F80}" srcOrd="4" destOrd="0" presId="urn:microsoft.com/office/officeart/2005/8/layout/radial6"/>
    <dgm:cxn modelId="{0DF5567D-B58A-4468-A9F4-C14A1D7DD19D}" type="presParOf" srcId="{7031CC75-13ED-481C-A7E5-17704960E29D}" destId="{A27F55D9-3A7B-4EA3-B4AF-2F49EFE75BB8}" srcOrd="5" destOrd="0" presId="urn:microsoft.com/office/officeart/2005/8/layout/radial6"/>
    <dgm:cxn modelId="{858955E2-0CAD-40E7-BE76-5181785C9D96}" type="presParOf" srcId="{7031CC75-13ED-481C-A7E5-17704960E29D}" destId="{9946316C-A682-4A5A-818C-7059715C0246}" srcOrd="6" destOrd="0" presId="urn:microsoft.com/office/officeart/2005/8/layout/radial6"/>
    <dgm:cxn modelId="{E7B450F3-6FB9-4A7B-8973-7B5B2946C899}" type="presParOf" srcId="{7031CC75-13ED-481C-A7E5-17704960E29D}" destId="{8D9539C4-849B-45D3-92D0-A94EFA2EDD69}" srcOrd="7" destOrd="0" presId="urn:microsoft.com/office/officeart/2005/8/layout/radial6"/>
    <dgm:cxn modelId="{EDD622EE-B587-4A01-8B72-42564EC99DEF}" type="presParOf" srcId="{7031CC75-13ED-481C-A7E5-17704960E29D}" destId="{51684838-8339-4EB0-A2A0-3B74DB70E26A}" srcOrd="8" destOrd="0" presId="urn:microsoft.com/office/officeart/2005/8/layout/radial6"/>
    <dgm:cxn modelId="{5BBC7766-A8BF-4266-AA4A-9479B6525F1F}" type="presParOf" srcId="{7031CC75-13ED-481C-A7E5-17704960E29D}" destId="{CCBCC7B8-172D-4EAD-8A9C-D77FBD748BC1}" srcOrd="9" destOrd="0" presId="urn:microsoft.com/office/officeart/2005/8/layout/radial6"/>
    <dgm:cxn modelId="{CD504FCF-3F0C-4340-977B-0C46638EFEB4}" type="presParOf" srcId="{7031CC75-13ED-481C-A7E5-17704960E29D}" destId="{0382C226-281F-42C3-A564-10114CD322A6}" srcOrd="10" destOrd="0" presId="urn:microsoft.com/office/officeart/2005/8/layout/radial6"/>
    <dgm:cxn modelId="{89CE0FED-872A-4D0D-BA0B-2B78E26F0680}" type="presParOf" srcId="{7031CC75-13ED-481C-A7E5-17704960E29D}" destId="{96D290D0-D2D6-4C9C-B95A-9656B11CEFE8}" srcOrd="11" destOrd="0" presId="urn:microsoft.com/office/officeart/2005/8/layout/radial6"/>
    <dgm:cxn modelId="{FDD9FFB5-060B-4747-9B8A-C873DBC97369}" type="presParOf" srcId="{7031CC75-13ED-481C-A7E5-17704960E29D}" destId="{A82B4F63-317D-4A47-9EB0-87282724D4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ADE51-F1DF-4223-B369-71B1E8CC8A6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9EA56772-C49A-43B0-A9FC-456C399E5A3E}">
      <dgm:prSet phldrT="[Texto]"/>
      <dgm:spPr/>
      <dgm:t>
        <a:bodyPr/>
        <a:lstStyle/>
        <a:p>
          <a:r>
            <a:rPr lang="es-CL" dirty="0" smtClean="0"/>
            <a:t>Contabilidad</a:t>
          </a:r>
          <a:endParaRPr lang="es-CL" dirty="0"/>
        </a:p>
      </dgm:t>
    </dgm:pt>
    <dgm:pt modelId="{A0AA7E01-31B1-4A20-8769-74F2679414C6}" type="parTrans" cxnId="{C75E9F53-7816-469E-8CAC-832783FEAE39}">
      <dgm:prSet/>
      <dgm:spPr/>
      <dgm:t>
        <a:bodyPr/>
        <a:lstStyle/>
        <a:p>
          <a:endParaRPr lang="es-CL"/>
        </a:p>
      </dgm:t>
    </dgm:pt>
    <dgm:pt modelId="{768DCB94-3572-488B-996D-DCE2FE797709}" type="sibTrans" cxnId="{C75E9F53-7816-469E-8CAC-832783FEAE39}">
      <dgm:prSet/>
      <dgm:spPr/>
      <dgm:t>
        <a:bodyPr/>
        <a:lstStyle/>
        <a:p>
          <a:endParaRPr lang="es-CL"/>
        </a:p>
      </dgm:t>
    </dgm:pt>
    <dgm:pt modelId="{EF7C56C7-68BA-4802-9668-A26DC71D34B5}">
      <dgm:prSet phldrT="[Texto]"/>
      <dgm:spPr/>
      <dgm:t>
        <a:bodyPr/>
        <a:lstStyle/>
        <a:p>
          <a:r>
            <a:rPr lang="es-CL" dirty="0" smtClean="0"/>
            <a:t>Poder listar débitos y </a:t>
          </a:r>
          <a:r>
            <a:rPr lang="es-CL" dirty="0" err="1" smtClean="0"/>
            <a:t>crédirtos</a:t>
          </a:r>
          <a:r>
            <a:rPr lang="es-CL" dirty="0" smtClean="0"/>
            <a:t> de todo el año por proceso monetarios</a:t>
          </a:r>
          <a:endParaRPr lang="es-CL" dirty="0"/>
        </a:p>
      </dgm:t>
    </dgm:pt>
    <dgm:pt modelId="{4C99739F-6FFA-4985-8253-F8F89C4BDB46}" type="parTrans" cxnId="{34EAED20-6EA4-470B-8115-36A92826325B}">
      <dgm:prSet/>
      <dgm:spPr/>
      <dgm:t>
        <a:bodyPr/>
        <a:lstStyle/>
        <a:p>
          <a:endParaRPr lang="es-CL"/>
        </a:p>
      </dgm:t>
    </dgm:pt>
    <dgm:pt modelId="{699779F5-CFFF-4677-87BE-05B758B65CDB}" type="sibTrans" cxnId="{34EAED20-6EA4-470B-8115-36A92826325B}">
      <dgm:prSet/>
      <dgm:spPr/>
      <dgm:t>
        <a:bodyPr/>
        <a:lstStyle/>
        <a:p>
          <a:endParaRPr lang="es-CL"/>
        </a:p>
      </dgm:t>
    </dgm:pt>
    <dgm:pt modelId="{7121F353-D8DC-4882-A01E-DAD8A6288711}">
      <dgm:prSet phldrT="[Texto]"/>
      <dgm:spPr/>
      <dgm:t>
        <a:bodyPr/>
        <a:lstStyle/>
        <a:p>
          <a:r>
            <a:rPr lang="es-CL" dirty="0" smtClean="0"/>
            <a:t>EEFF   con análisis de Cuentas</a:t>
          </a:r>
          <a:endParaRPr lang="es-CL" dirty="0"/>
        </a:p>
      </dgm:t>
    </dgm:pt>
    <dgm:pt modelId="{C4E21A02-9B15-47B0-A25A-F783B8529DC5}" type="parTrans" cxnId="{1953A5CC-3C0E-497C-9DD0-6E0C7DEC5961}">
      <dgm:prSet/>
      <dgm:spPr/>
      <dgm:t>
        <a:bodyPr/>
        <a:lstStyle/>
        <a:p>
          <a:endParaRPr lang="es-CL"/>
        </a:p>
      </dgm:t>
    </dgm:pt>
    <dgm:pt modelId="{73E68C3C-E8A5-4BDE-8A15-1F66EAC60497}" type="sibTrans" cxnId="{1953A5CC-3C0E-497C-9DD0-6E0C7DEC5961}">
      <dgm:prSet/>
      <dgm:spPr/>
      <dgm:t>
        <a:bodyPr/>
        <a:lstStyle/>
        <a:p>
          <a:endParaRPr lang="es-CL"/>
        </a:p>
      </dgm:t>
    </dgm:pt>
    <dgm:pt modelId="{929CE78D-5F6D-4C68-8760-445A38FCF6DC}">
      <dgm:prSet phldrT="[Texto]"/>
      <dgm:spPr/>
      <dgm:t>
        <a:bodyPr/>
        <a:lstStyle/>
        <a:p>
          <a:r>
            <a:rPr lang="es-CL" dirty="0" smtClean="0"/>
            <a:t>Pérdidas reales por proceso  monetario</a:t>
          </a:r>
          <a:endParaRPr lang="es-CL" dirty="0"/>
        </a:p>
      </dgm:t>
    </dgm:pt>
    <dgm:pt modelId="{11DB055A-418F-42FF-A7DA-C29C005F50FB}" type="parTrans" cxnId="{7BE1128A-A3E3-4F0D-BE90-8D6F9E5AC2C7}">
      <dgm:prSet/>
      <dgm:spPr/>
      <dgm:t>
        <a:bodyPr/>
        <a:lstStyle/>
        <a:p>
          <a:endParaRPr lang="es-CL"/>
        </a:p>
      </dgm:t>
    </dgm:pt>
    <dgm:pt modelId="{C4EAA424-B6C1-4D00-9357-8D1F09181C95}" type="sibTrans" cxnId="{7BE1128A-A3E3-4F0D-BE90-8D6F9E5AC2C7}">
      <dgm:prSet/>
      <dgm:spPr/>
      <dgm:t>
        <a:bodyPr/>
        <a:lstStyle/>
        <a:p>
          <a:endParaRPr lang="es-CL"/>
        </a:p>
      </dgm:t>
    </dgm:pt>
    <dgm:pt modelId="{434191D3-4B29-4F06-B467-AD44452729D2}">
      <dgm:prSet phldrT="[Texto]"/>
      <dgm:spPr/>
      <dgm:t>
        <a:bodyPr/>
        <a:lstStyle/>
        <a:p>
          <a:r>
            <a:rPr lang="es-CL" dirty="0" smtClean="0"/>
            <a:t>Pérdidas por procesos </a:t>
          </a:r>
          <a:r>
            <a:rPr lang="es-CL" dirty="0" smtClean="0">
              <a:solidFill>
                <a:srgbClr val="FF0000"/>
              </a:solidFill>
            </a:rPr>
            <a:t>NO </a:t>
          </a:r>
          <a:r>
            <a:rPr lang="es-CL" dirty="0" smtClean="0"/>
            <a:t>monetarios</a:t>
          </a:r>
          <a:endParaRPr lang="es-CL" dirty="0"/>
        </a:p>
      </dgm:t>
    </dgm:pt>
    <dgm:pt modelId="{93D20A39-1689-44B1-88C4-C3AA6DB2C17E}" type="parTrans" cxnId="{C17BA151-303C-433F-93D0-460A8E35F040}">
      <dgm:prSet/>
      <dgm:spPr/>
      <dgm:t>
        <a:bodyPr/>
        <a:lstStyle/>
        <a:p>
          <a:endParaRPr lang="es-CL"/>
        </a:p>
      </dgm:t>
    </dgm:pt>
    <dgm:pt modelId="{92E907AA-C988-4848-8F2E-2115D730E489}" type="sibTrans" cxnId="{C17BA151-303C-433F-93D0-460A8E35F040}">
      <dgm:prSet/>
      <dgm:spPr/>
      <dgm:t>
        <a:bodyPr/>
        <a:lstStyle/>
        <a:p>
          <a:endParaRPr lang="es-CL"/>
        </a:p>
      </dgm:t>
    </dgm:pt>
    <dgm:pt modelId="{5096AA48-7BD6-4B3A-AE46-ABA91F5BE000}" type="pres">
      <dgm:prSet presAssocID="{9B3ADE51-F1DF-4223-B369-71B1E8CC8A64}" presName="Name0" presStyleCnt="0">
        <dgm:presLayoutVars>
          <dgm:chMax val="1"/>
          <dgm:dir/>
          <dgm:animLvl val="ctr"/>
          <dgm:resizeHandles val="exact"/>
        </dgm:presLayoutVars>
      </dgm:prSet>
      <dgm:spPr/>
      <dgm:t>
        <a:bodyPr/>
        <a:lstStyle/>
        <a:p>
          <a:endParaRPr lang="es-CL"/>
        </a:p>
      </dgm:t>
    </dgm:pt>
    <dgm:pt modelId="{8A1047C1-3839-4491-92D9-54B30A86C533}" type="pres">
      <dgm:prSet presAssocID="{9EA56772-C49A-43B0-A9FC-456C399E5A3E}" presName="centerShape" presStyleLbl="node0" presStyleIdx="0" presStyleCnt="1"/>
      <dgm:spPr/>
      <dgm:t>
        <a:bodyPr/>
        <a:lstStyle/>
        <a:p>
          <a:endParaRPr lang="es-CL"/>
        </a:p>
      </dgm:t>
    </dgm:pt>
    <dgm:pt modelId="{E421FC21-935B-4060-BDD0-D13CDDE60332}" type="pres">
      <dgm:prSet presAssocID="{EF7C56C7-68BA-4802-9668-A26DC71D34B5}" presName="node" presStyleLbl="node1" presStyleIdx="0" presStyleCnt="4">
        <dgm:presLayoutVars>
          <dgm:bulletEnabled val="1"/>
        </dgm:presLayoutVars>
      </dgm:prSet>
      <dgm:spPr/>
      <dgm:t>
        <a:bodyPr/>
        <a:lstStyle/>
        <a:p>
          <a:endParaRPr lang="es-CL"/>
        </a:p>
      </dgm:t>
    </dgm:pt>
    <dgm:pt modelId="{F0D1355B-4627-4A87-9BDC-3A1DC70B95F3}" type="pres">
      <dgm:prSet presAssocID="{EF7C56C7-68BA-4802-9668-A26DC71D34B5}" presName="dummy" presStyleCnt="0"/>
      <dgm:spPr/>
    </dgm:pt>
    <dgm:pt modelId="{2B5F1EE6-9D72-4F20-A271-2605E2B21AA6}" type="pres">
      <dgm:prSet presAssocID="{699779F5-CFFF-4677-87BE-05B758B65CDB}" presName="sibTrans" presStyleLbl="sibTrans2D1" presStyleIdx="0" presStyleCnt="4"/>
      <dgm:spPr/>
      <dgm:t>
        <a:bodyPr/>
        <a:lstStyle/>
        <a:p>
          <a:endParaRPr lang="es-CL"/>
        </a:p>
      </dgm:t>
    </dgm:pt>
    <dgm:pt modelId="{FD86965B-1B5B-4FB2-A338-EA59CE930260}" type="pres">
      <dgm:prSet presAssocID="{7121F353-D8DC-4882-A01E-DAD8A6288711}" presName="node" presStyleLbl="node1" presStyleIdx="1" presStyleCnt="4">
        <dgm:presLayoutVars>
          <dgm:bulletEnabled val="1"/>
        </dgm:presLayoutVars>
      </dgm:prSet>
      <dgm:spPr/>
      <dgm:t>
        <a:bodyPr/>
        <a:lstStyle/>
        <a:p>
          <a:endParaRPr lang="es-CL"/>
        </a:p>
      </dgm:t>
    </dgm:pt>
    <dgm:pt modelId="{48464581-C726-42C6-A466-59DF28EB4AFC}" type="pres">
      <dgm:prSet presAssocID="{7121F353-D8DC-4882-A01E-DAD8A6288711}" presName="dummy" presStyleCnt="0"/>
      <dgm:spPr/>
    </dgm:pt>
    <dgm:pt modelId="{15C8D208-7F7C-45A1-812D-348998ED0A15}" type="pres">
      <dgm:prSet presAssocID="{73E68C3C-E8A5-4BDE-8A15-1F66EAC60497}" presName="sibTrans" presStyleLbl="sibTrans2D1" presStyleIdx="1" presStyleCnt="4"/>
      <dgm:spPr/>
      <dgm:t>
        <a:bodyPr/>
        <a:lstStyle/>
        <a:p>
          <a:endParaRPr lang="es-CL"/>
        </a:p>
      </dgm:t>
    </dgm:pt>
    <dgm:pt modelId="{5A816EA2-49BD-4DD1-9F84-CA7C318FDDA4}" type="pres">
      <dgm:prSet presAssocID="{929CE78D-5F6D-4C68-8760-445A38FCF6DC}" presName="node" presStyleLbl="node1" presStyleIdx="2" presStyleCnt="4">
        <dgm:presLayoutVars>
          <dgm:bulletEnabled val="1"/>
        </dgm:presLayoutVars>
      </dgm:prSet>
      <dgm:spPr/>
      <dgm:t>
        <a:bodyPr/>
        <a:lstStyle/>
        <a:p>
          <a:endParaRPr lang="es-CL"/>
        </a:p>
      </dgm:t>
    </dgm:pt>
    <dgm:pt modelId="{CBA99C95-A2EE-45AD-ABBC-EB5CD9EC8317}" type="pres">
      <dgm:prSet presAssocID="{929CE78D-5F6D-4C68-8760-445A38FCF6DC}" presName="dummy" presStyleCnt="0"/>
      <dgm:spPr/>
    </dgm:pt>
    <dgm:pt modelId="{5B0282D0-F3D9-4D01-828B-7DDF5BA520A3}" type="pres">
      <dgm:prSet presAssocID="{C4EAA424-B6C1-4D00-9357-8D1F09181C95}" presName="sibTrans" presStyleLbl="sibTrans2D1" presStyleIdx="2" presStyleCnt="4"/>
      <dgm:spPr/>
      <dgm:t>
        <a:bodyPr/>
        <a:lstStyle/>
        <a:p>
          <a:endParaRPr lang="es-CL"/>
        </a:p>
      </dgm:t>
    </dgm:pt>
    <dgm:pt modelId="{105ED405-15BC-4FDB-8AF9-7456A343E3C7}" type="pres">
      <dgm:prSet presAssocID="{434191D3-4B29-4F06-B467-AD44452729D2}" presName="node" presStyleLbl="node1" presStyleIdx="3" presStyleCnt="4">
        <dgm:presLayoutVars>
          <dgm:bulletEnabled val="1"/>
        </dgm:presLayoutVars>
      </dgm:prSet>
      <dgm:spPr/>
      <dgm:t>
        <a:bodyPr/>
        <a:lstStyle/>
        <a:p>
          <a:endParaRPr lang="es-CL"/>
        </a:p>
      </dgm:t>
    </dgm:pt>
    <dgm:pt modelId="{7694591B-7AFB-4E1F-A14C-AD28784E659C}" type="pres">
      <dgm:prSet presAssocID="{434191D3-4B29-4F06-B467-AD44452729D2}" presName="dummy" presStyleCnt="0"/>
      <dgm:spPr/>
    </dgm:pt>
    <dgm:pt modelId="{E1DA6814-2CC3-4D05-AD33-FCD1256BADCE}" type="pres">
      <dgm:prSet presAssocID="{92E907AA-C988-4848-8F2E-2115D730E489}" presName="sibTrans" presStyleLbl="sibTrans2D1" presStyleIdx="3" presStyleCnt="4"/>
      <dgm:spPr/>
      <dgm:t>
        <a:bodyPr/>
        <a:lstStyle/>
        <a:p>
          <a:endParaRPr lang="es-CL"/>
        </a:p>
      </dgm:t>
    </dgm:pt>
  </dgm:ptLst>
  <dgm:cxnLst>
    <dgm:cxn modelId="{1953A5CC-3C0E-497C-9DD0-6E0C7DEC5961}" srcId="{9EA56772-C49A-43B0-A9FC-456C399E5A3E}" destId="{7121F353-D8DC-4882-A01E-DAD8A6288711}" srcOrd="1" destOrd="0" parTransId="{C4E21A02-9B15-47B0-A25A-F783B8529DC5}" sibTransId="{73E68C3C-E8A5-4BDE-8A15-1F66EAC60497}"/>
    <dgm:cxn modelId="{CDA4E49D-95F1-4E73-B634-9C7034097014}" type="presOf" srcId="{73E68C3C-E8A5-4BDE-8A15-1F66EAC60497}" destId="{15C8D208-7F7C-45A1-812D-348998ED0A15}" srcOrd="0" destOrd="0" presId="urn:microsoft.com/office/officeart/2005/8/layout/radial6"/>
    <dgm:cxn modelId="{C75E9F53-7816-469E-8CAC-832783FEAE39}" srcId="{9B3ADE51-F1DF-4223-B369-71B1E8CC8A64}" destId="{9EA56772-C49A-43B0-A9FC-456C399E5A3E}" srcOrd="0" destOrd="0" parTransId="{A0AA7E01-31B1-4A20-8769-74F2679414C6}" sibTransId="{768DCB94-3572-488B-996D-DCE2FE797709}"/>
    <dgm:cxn modelId="{9AA25E5F-4654-463C-A9BD-CBB1DDEE0BFB}" type="presOf" srcId="{EF7C56C7-68BA-4802-9668-A26DC71D34B5}" destId="{E421FC21-935B-4060-BDD0-D13CDDE60332}" srcOrd="0" destOrd="0" presId="urn:microsoft.com/office/officeart/2005/8/layout/radial6"/>
    <dgm:cxn modelId="{E6154491-760D-4871-BAA6-F43E3711EE49}" type="presOf" srcId="{7121F353-D8DC-4882-A01E-DAD8A6288711}" destId="{FD86965B-1B5B-4FB2-A338-EA59CE930260}" srcOrd="0" destOrd="0" presId="urn:microsoft.com/office/officeart/2005/8/layout/radial6"/>
    <dgm:cxn modelId="{7CF5F3AB-C6A2-4D57-9C2D-DB8F44AB2A71}" type="presOf" srcId="{929CE78D-5F6D-4C68-8760-445A38FCF6DC}" destId="{5A816EA2-49BD-4DD1-9F84-CA7C318FDDA4}" srcOrd="0" destOrd="0" presId="urn:microsoft.com/office/officeart/2005/8/layout/radial6"/>
    <dgm:cxn modelId="{7BE1128A-A3E3-4F0D-BE90-8D6F9E5AC2C7}" srcId="{9EA56772-C49A-43B0-A9FC-456C399E5A3E}" destId="{929CE78D-5F6D-4C68-8760-445A38FCF6DC}" srcOrd="2" destOrd="0" parTransId="{11DB055A-418F-42FF-A7DA-C29C005F50FB}" sibTransId="{C4EAA424-B6C1-4D00-9357-8D1F09181C95}"/>
    <dgm:cxn modelId="{AEC09BE0-181E-4EB5-B2C9-B28AD7D345F6}" type="presOf" srcId="{9EA56772-C49A-43B0-A9FC-456C399E5A3E}" destId="{8A1047C1-3839-4491-92D9-54B30A86C533}" srcOrd="0" destOrd="0" presId="urn:microsoft.com/office/officeart/2005/8/layout/radial6"/>
    <dgm:cxn modelId="{2B3BE29F-4111-498D-B923-F1328A2B717A}" type="presOf" srcId="{699779F5-CFFF-4677-87BE-05B758B65CDB}" destId="{2B5F1EE6-9D72-4F20-A271-2605E2B21AA6}" srcOrd="0" destOrd="0" presId="urn:microsoft.com/office/officeart/2005/8/layout/radial6"/>
    <dgm:cxn modelId="{CCAB0DE6-D9EF-44AB-8881-6E6E2C819E1B}" type="presOf" srcId="{9B3ADE51-F1DF-4223-B369-71B1E8CC8A64}" destId="{5096AA48-7BD6-4B3A-AE46-ABA91F5BE000}" srcOrd="0" destOrd="0" presId="urn:microsoft.com/office/officeart/2005/8/layout/radial6"/>
    <dgm:cxn modelId="{81B0FD8A-3C1E-4F1A-8ABB-93B3FD2DF8E0}" type="presOf" srcId="{C4EAA424-B6C1-4D00-9357-8D1F09181C95}" destId="{5B0282D0-F3D9-4D01-828B-7DDF5BA520A3}" srcOrd="0" destOrd="0" presId="urn:microsoft.com/office/officeart/2005/8/layout/radial6"/>
    <dgm:cxn modelId="{34EAED20-6EA4-470B-8115-36A92826325B}" srcId="{9EA56772-C49A-43B0-A9FC-456C399E5A3E}" destId="{EF7C56C7-68BA-4802-9668-A26DC71D34B5}" srcOrd="0" destOrd="0" parTransId="{4C99739F-6FFA-4985-8253-F8F89C4BDB46}" sibTransId="{699779F5-CFFF-4677-87BE-05B758B65CDB}"/>
    <dgm:cxn modelId="{46BA910F-AAA8-495C-B237-545CC79DECA9}" type="presOf" srcId="{92E907AA-C988-4848-8F2E-2115D730E489}" destId="{E1DA6814-2CC3-4D05-AD33-FCD1256BADCE}" srcOrd="0" destOrd="0" presId="urn:microsoft.com/office/officeart/2005/8/layout/radial6"/>
    <dgm:cxn modelId="{C17BA151-303C-433F-93D0-460A8E35F040}" srcId="{9EA56772-C49A-43B0-A9FC-456C399E5A3E}" destId="{434191D3-4B29-4F06-B467-AD44452729D2}" srcOrd="3" destOrd="0" parTransId="{93D20A39-1689-44B1-88C4-C3AA6DB2C17E}" sibTransId="{92E907AA-C988-4848-8F2E-2115D730E489}"/>
    <dgm:cxn modelId="{10498A98-B3A3-479B-B7AA-E05BA38AAB9A}" type="presOf" srcId="{434191D3-4B29-4F06-B467-AD44452729D2}" destId="{105ED405-15BC-4FDB-8AF9-7456A343E3C7}" srcOrd="0" destOrd="0" presId="urn:microsoft.com/office/officeart/2005/8/layout/radial6"/>
    <dgm:cxn modelId="{61973BE8-DF18-4CB4-9963-CD10DE10C79B}" type="presParOf" srcId="{5096AA48-7BD6-4B3A-AE46-ABA91F5BE000}" destId="{8A1047C1-3839-4491-92D9-54B30A86C533}" srcOrd="0" destOrd="0" presId="urn:microsoft.com/office/officeart/2005/8/layout/radial6"/>
    <dgm:cxn modelId="{624178C2-C508-4BD5-9D09-F4F4E645E883}" type="presParOf" srcId="{5096AA48-7BD6-4B3A-AE46-ABA91F5BE000}" destId="{E421FC21-935B-4060-BDD0-D13CDDE60332}" srcOrd="1" destOrd="0" presId="urn:microsoft.com/office/officeart/2005/8/layout/radial6"/>
    <dgm:cxn modelId="{12BCFBA1-1DE8-42B8-9A4D-46F6F47175E2}" type="presParOf" srcId="{5096AA48-7BD6-4B3A-AE46-ABA91F5BE000}" destId="{F0D1355B-4627-4A87-9BDC-3A1DC70B95F3}" srcOrd="2" destOrd="0" presId="urn:microsoft.com/office/officeart/2005/8/layout/radial6"/>
    <dgm:cxn modelId="{A69669FA-2DC2-4D93-9C94-4A7B918AAF60}" type="presParOf" srcId="{5096AA48-7BD6-4B3A-AE46-ABA91F5BE000}" destId="{2B5F1EE6-9D72-4F20-A271-2605E2B21AA6}" srcOrd="3" destOrd="0" presId="urn:microsoft.com/office/officeart/2005/8/layout/radial6"/>
    <dgm:cxn modelId="{EBBBE638-6385-4FCF-8B5A-78585BD466F7}" type="presParOf" srcId="{5096AA48-7BD6-4B3A-AE46-ABA91F5BE000}" destId="{FD86965B-1B5B-4FB2-A338-EA59CE930260}" srcOrd="4" destOrd="0" presId="urn:microsoft.com/office/officeart/2005/8/layout/radial6"/>
    <dgm:cxn modelId="{729D607B-BA98-4210-9F8F-60EBE73CBE71}" type="presParOf" srcId="{5096AA48-7BD6-4B3A-AE46-ABA91F5BE000}" destId="{48464581-C726-42C6-A466-59DF28EB4AFC}" srcOrd="5" destOrd="0" presId="urn:microsoft.com/office/officeart/2005/8/layout/radial6"/>
    <dgm:cxn modelId="{027D6B32-B96F-4FEF-8E76-D03ADB770C23}" type="presParOf" srcId="{5096AA48-7BD6-4B3A-AE46-ABA91F5BE000}" destId="{15C8D208-7F7C-45A1-812D-348998ED0A15}" srcOrd="6" destOrd="0" presId="urn:microsoft.com/office/officeart/2005/8/layout/radial6"/>
    <dgm:cxn modelId="{1944C2EE-B0DC-49F4-B84C-5F0E060E2D51}" type="presParOf" srcId="{5096AA48-7BD6-4B3A-AE46-ABA91F5BE000}" destId="{5A816EA2-49BD-4DD1-9F84-CA7C318FDDA4}" srcOrd="7" destOrd="0" presId="urn:microsoft.com/office/officeart/2005/8/layout/radial6"/>
    <dgm:cxn modelId="{14BA6607-DEB2-4E15-A535-486E8401BCF3}" type="presParOf" srcId="{5096AA48-7BD6-4B3A-AE46-ABA91F5BE000}" destId="{CBA99C95-A2EE-45AD-ABBC-EB5CD9EC8317}" srcOrd="8" destOrd="0" presId="urn:microsoft.com/office/officeart/2005/8/layout/radial6"/>
    <dgm:cxn modelId="{1BD32552-346D-448C-A357-0203CE65A520}" type="presParOf" srcId="{5096AA48-7BD6-4B3A-AE46-ABA91F5BE000}" destId="{5B0282D0-F3D9-4D01-828B-7DDF5BA520A3}" srcOrd="9" destOrd="0" presId="urn:microsoft.com/office/officeart/2005/8/layout/radial6"/>
    <dgm:cxn modelId="{4FAEAE2D-955B-43D8-AFF6-DDC63C1219C1}" type="presParOf" srcId="{5096AA48-7BD6-4B3A-AE46-ABA91F5BE000}" destId="{105ED405-15BC-4FDB-8AF9-7456A343E3C7}" srcOrd="10" destOrd="0" presId="urn:microsoft.com/office/officeart/2005/8/layout/radial6"/>
    <dgm:cxn modelId="{E87F8878-CF82-4379-9E3B-C0BF5FDABA08}" type="presParOf" srcId="{5096AA48-7BD6-4B3A-AE46-ABA91F5BE000}" destId="{7694591B-7AFB-4E1F-A14C-AD28784E659C}" srcOrd="11" destOrd="0" presId="urn:microsoft.com/office/officeart/2005/8/layout/radial6"/>
    <dgm:cxn modelId="{5DFA4F10-10ED-4D36-A0AA-529FB123A306}" type="presParOf" srcId="{5096AA48-7BD6-4B3A-AE46-ABA91F5BE000}" destId="{E1DA6814-2CC3-4D05-AD33-FCD1256BADC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6BD1A8-E4B0-4D52-8FF2-5DDFBE62D7F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3E753768-FD82-4555-9A47-6844C8CACA3B}">
      <dgm:prSet phldrT="[Texto]"/>
      <dgm:spPr/>
      <dgm:t>
        <a:bodyPr/>
        <a:lstStyle/>
        <a:p>
          <a:r>
            <a:rPr lang="es-ES" dirty="0" smtClean="0"/>
            <a:t>Matriz de  Riesgos </a:t>
          </a:r>
          <a:endParaRPr lang="es-ES" dirty="0"/>
        </a:p>
      </dgm:t>
    </dgm:pt>
    <dgm:pt modelId="{96D783B9-A34D-4164-AEAF-7C2441E00F70}" type="parTrans" cxnId="{36CB7EE5-0653-467A-BDC7-EBF11E85CF88}">
      <dgm:prSet/>
      <dgm:spPr/>
      <dgm:t>
        <a:bodyPr/>
        <a:lstStyle/>
        <a:p>
          <a:endParaRPr lang="es-ES"/>
        </a:p>
      </dgm:t>
    </dgm:pt>
    <dgm:pt modelId="{C073AEAC-09D0-4BB8-BE0B-4DBCF98E37D6}" type="sibTrans" cxnId="{36CB7EE5-0653-467A-BDC7-EBF11E85CF88}">
      <dgm:prSet/>
      <dgm:spPr/>
      <dgm:t>
        <a:bodyPr/>
        <a:lstStyle/>
        <a:p>
          <a:endParaRPr lang="es-ES"/>
        </a:p>
      </dgm:t>
    </dgm:pt>
    <dgm:pt modelId="{EE43257C-24E6-4BD2-8092-8F3808AAE235}">
      <dgm:prSet phldrT="[Texto]"/>
      <dgm:spPr/>
      <dgm:t>
        <a:bodyPr/>
        <a:lstStyle/>
        <a:p>
          <a:r>
            <a:rPr lang="es-ES" dirty="0" smtClean="0"/>
            <a:t>Formularla</a:t>
          </a:r>
          <a:endParaRPr lang="es-ES" dirty="0"/>
        </a:p>
      </dgm:t>
    </dgm:pt>
    <dgm:pt modelId="{57E64E81-4D4D-4139-BBA7-CEE1B725F31A}" type="parTrans" cxnId="{CF3024A4-F461-4AC6-B1ED-52E3458199A3}">
      <dgm:prSet/>
      <dgm:spPr/>
      <dgm:t>
        <a:bodyPr/>
        <a:lstStyle/>
        <a:p>
          <a:endParaRPr lang="es-ES"/>
        </a:p>
      </dgm:t>
    </dgm:pt>
    <dgm:pt modelId="{F16CDD1D-4A48-4609-86D9-C5482CA49F50}" type="sibTrans" cxnId="{CF3024A4-F461-4AC6-B1ED-52E3458199A3}">
      <dgm:prSet/>
      <dgm:spPr/>
      <dgm:t>
        <a:bodyPr/>
        <a:lstStyle/>
        <a:p>
          <a:endParaRPr lang="es-ES"/>
        </a:p>
      </dgm:t>
    </dgm:pt>
    <dgm:pt modelId="{FD611125-85F7-4711-BE17-B1DA3EE040A6}">
      <dgm:prSet phldrT="[Texto]"/>
      <dgm:spPr/>
      <dgm:t>
        <a:bodyPr/>
        <a:lstStyle/>
        <a:p>
          <a:r>
            <a:rPr lang="es-ES" dirty="0" smtClean="0"/>
            <a:t>Darle valores </a:t>
          </a:r>
          <a:endParaRPr lang="es-ES" dirty="0"/>
        </a:p>
      </dgm:t>
    </dgm:pt>
    <dgm:pt modelId="{EB5C77D6-B31F-4359-83A8-80B84CD7F82F}" type="parTrans" cxnId="{8CA749E4-D238-40E8-BFC3-34EED5D23FCC}">
      <dgm:prSet/>
      <dgm:spPr/>
      <dgm:t>
        <a:bodyPr/>
        <a:lstStyle/>
        <a:p>
          <a:endParaRPr lang="es-ES"/>
        </a:p>
      </dgm:t>
    </dgm:pt>
    <dgm:pt modelId="{24E8B5E8-61A3-4B64-BE63-5EFC4100F6D1}" type="sibTrans" cxnId="{8CA749E4-D238-40E8-BFC3-34EED5D23FCC}">
      <dgm:prSet/>
      <dgm:spPr/>
      <dgm:t>
        <a:bodyPr/>
        <a:lstStyle/>
        <a:p>
          <a:endParaRPr lang="es-ES"/>
        </a:p>
      </dgm:t>
    </dgm:pt>
    <dgm:pt modelId="{B44DA702-A6E0-4E4E-854A-1076BE33591D}">
      <dgm:prSet phldrT="[Texto]"/>
      <dgm:spPr/>
      <dgm:t>
        <a:bodyPr/>
        <a:lstStyle/>
        <a:p>
          <a:r>
            <a:rPr lang="es-ES" dirty="0" smtClean="0"/>
            <a:t>Procesos</a:t>
          </a:r>
          <a:endParaRPr lang="es-ES" dirty="0"/>
        </a:p>
      </dgm:t>
    </dgm:pt>
    <dgm:pt modelId="{8136B3F4-362C-477B-B298-0E4AC0606D16}" type="parTrans" cxnId="{7584BE00-03F1-4BD2-A43E-F76BED1FF52B}">
      <dgm:prSet/>
      <dgm:spPr/>
      <dgm:t>
        <a:bodyPr/>
        <a:lstStyle/>
        <a:p>
          <a:endParaRPr lang="es-ES"/>
        </a:p>
      </dgm:t>
    </dgm:pt>
    <dgm:pt modelId="{F3666EF1-27F6-4907-915F-4C77F2E5DDF4}" type="sibTrans" cxnId="{7584BE00-03F1-4BD2-A43E-F76BED1FF52B}">
      <dgm:prSet/>
      <dgm:spPr/>
      <dgm:t>
        <a:bodyPr/>
        <a:lstStyle/>
        <a:p>
          <a:endParaRPr lang="es-ES"/>
        </a:p>
      </dgm:t>
    </dgm:pt>
    <dgm:pt modelId="{5EBFE874-29E8-41B1-869D-704A326916E1}">
      <dgm:prSet phldrT="[Texto]"/>
      <dgm:spPr/>
      <dgm:t>
        <a:bodyPr/>
        <a:lstStyle/>
        <a:p>
          <a:r>
            <a:rPr lang="es-ES" dirty="0" smtClean="0"/>
            <a:t>Monetarios y no monetarios</a:t>
          </a:r>
          <a:endParaRPr lang="es-ES" dirty="0"/>
        </a:p>
      </dgm:t>
    </dgm:pt>
    <dgm:pt modelId="{AE512269-8EFF-486D-ABAE-6EB94F7C29D1}" type="parTrans" cxnId="{8D84527A-00A5-4963-9D4C-C2FD18F7C065}">
      <dgm:prSet/>
      <dgm:spPr/>
      <dgm:t>
        <a:bodyPr/>
        <a:lstStyle/>
        <a:p>
          <a:endParaRPr lang="es-ES"/>
        </a:p>
      </dgm:t>
    </dgm:pt>
    <dgm:pt modelId="{656C9A95-5211-489D-BCDC-1054A0123A62}" type="sibTrans" cxnId="{8D84527A-00A5-4963-9D4C-C2FD18F7C065}">
      <dgm:prSet/>
      <dgm:spPr/>
      <dgm:t>
        <a:bodyPr/>
        <a:lstStyle/>
        <a:p>
          <a:endParaRPr lang="es-ES"/>
        </a:p>
      </dgm:t>
    </dgm:pt>
    <dgm:pt modelId="{6E2E760C-1A6B-4D34-9A9F-93662396B1E8}">
      <dgm:prSet phldrT="[Texto]"/>
      <dgm:spPr/>
      <dgm:t>
        <a:bodyPr/>
        <a:lstStyle/>
        <a:p>
          <a:r>
            <a:rPr lang="es-ES" dirty="0" smtClean="0"/>
            <a:t>Determinar ranking</a:t>
          </a:r>
          <a:endParaRPr lang="es-ES" dirty="0"/>
        </a:p>
      </dgm:t>
    </dgm:pt>
    <dgm:pt modelId="{FEDD8C66-20A4-4C6C-AA91-C4C63D1DE9C8}" type="parTrans" cxnId="{C21C3439-2F60-4F39-97DB-B281D6D2AA64}">
      <dgm:prSet/>
      <dgm:spPr/>
      <dgm:t>
        <a:bodyPr/>
        <a:lstStyle/>
        <a:p>
          <a:endParaRPr lang="es-ES"/>
        </a:p>
      </dgm:t>
    </dgm:pt>
    <dgm:pt modelId="{2342682C-6871-4D62-A75C-A4175F82D04D}" type="sibTrans" cxnId="{C21C3439-2F60-4F39-97DB-B281D6D2AA64}">
      <dgm:prSet/>
      <dgm:spPr/>
      <dgm:t>
        <a:bodyPr/>
        <a:lstStyle/>
        <a:p>
          <a:endParaRPr lang="es-ES"/>
        </a:p>
      </dgm:t>
    </dgm:pt>
    <dgm:pt modelId="{13C9405E-7A07-469D-A393-9CD6284601AB}">
      <dgm:prSet phldrT="[Texto]"/>
      <dgm:spPr/>
      <dgm:t>
        <a:bodyPr/>
        <a:lstStyle/>
        <a:p>
          <a:r>
            <a:rPr lang="es-ES" dirty="0" smtClean="0"/>
            <a:t>Cruce de procesos con riesgos </a:t>
          </a:r>
          <a:endParaRPr lang="es-ES" dirty="0"/>
        </a:p>
      </dgm:t>
    </dgm:pt>
    <dgm:pt modelId="{F715852C-1C7A-4571-A191-D2ECB66AA335}" type="parTrans" cxnId="{68E6C6B7-240F-4FE5-89BD-A27A09C23A97}">
      <dgm:prSet/>
      <dgm:spPr/>
      <dgm:t>
        <a:bodyPr/>
        <a:lstStyle/>
        <a:p>
          <a:endParaRPr lang="es-ES"/>
        </a:p>
      </dgm:t>
    </dgm:pt>
    <dgm:pt modelId="{FA39DBA0-2E28-474F-A8A5-40A0F117E320}" type="sibTrans" cxnId="{68E6C6B7-240F-4FE5-89BD-A27A09C23A97}">
      <dgm:prSet/>
      <dgm:spPr/>
      <dgm:t>
        <a:bodyPr/>
        <a:lstStyle/>
        <a:p>
          <a:endParaRPr lang="es-ES"/>
        </a:p>
      </dgm:t>
    </dgm:pt>
    <dgm:pt modelId="{467CDE31-8347-4214-A678-65CFC5273EED}">
      <dgm:prSet phldrT="[Texto]"/>
      <dgm:spPr/>
      <dgm:t>
        <a:bodyPr/>
        <a:lstStyle/>
        <a:p>
          <a:r>
            <a:rPr lang="es-ES" dirty="0" smtClean="0"/>
            <a:t>Cruzarlos y luego calcular valor de los cruces en puntos de riesgo.</a:t>
          </a:r>
          <a:endParaRPr lang="es-ES" dirty="0"/>
        </a:p>
      </dgm:t>
    </dgm:pt>
    <dgm:pt modelId="{F532B2D0-7392-41A1-B1D6-8D3675F02786}" type="parTrans" cxnId="{10618F3C-A819-415A-B5B5-966D08E68A6D}">
      <dgm:prSet/>
      <dgm:spPr/>
      <dgm:t>
        <a:bodyPr/>
        <a:lstStyle/>
        <a:p>
          <a:endParaRPr lang="es-ES"/>
        </a:p>
      </dgm:t>
    </dgm:pt>
    <dgm:pt modelId="{E625FCB4-125F-433C-B68B-28A4650DD25C}" type="sibTrans" cxnId="{10618F3C-A819-415A-B5B5-966D08E68A6D}">
      <dgm:prSet/>
      <dgm:spPr/>
      <dgm:t>
        <a:bodyPr/>
        <a:lstStyle/>
        <a:p>
          <a:endParaRPr lang="es-ES"/>
        </a:p>
      </dgm:t>
    </dgm:pt>
    <dgm:pt modelId="{E90AEB87-333E-469C-B3CE-19338FA59E28}">
      <dgm:prSet phldrT="[Texto]"/>
      <dgm:spPr/>
      <dgm:t>
        <a:bodyPr/>
        <a:lstStyle/>
        <a:p>
          <a:r>
            <a:rPr lang="es-ES" dirty="0" smtClean="0"/>
            <a:t>Formular planes de acción para lo no mitigado</a:t>
          </a:r>
          <a:endParaRPr lang="es-ES" dirty="0"/>
        </a:p>
      </dgm:t>
    </dgm:pt>
    <dgm:pt modelId="{0C2E9BDF-8F1A-452E-A91D-3E5E5364A621}" type="parTrans" cxnId="{C7D0468B-F0E3-4818-AEA9-329B93D1E65A}">
      <dgm:prSet/>
      <dgm:spPr/>
      <dgm:t>
        <a:bodyPr/>
        <a:lstStyle/>
        <a:p>
          <a:endParaRPr lang="es-ES"/>
        </a:p>
      </dgm:t>
    </dgm:pt>
    <dgm:pt modelId="{B89602D9-66D0-4484-8704-BEC8F7CA4FD6}" type="sibTrans" cxnId="{C7D0468B-F0E3-4818-AEA9-329B93D1E65A}">
      <dgm:prSet/>
      <dgm:spPr/>
      <dgm:t>
        <a:bodyPr/>
        <a:lstStyle/>
        <a:p>
          <a:endParaRPr lang="es-ES"/>
        </a:p>
      </dgm:t>
    </dgm:pt>
    <dgm:pt modelId="{4DB22448-71E9-4A9B-8827-B42705C35396}">
      <dgm:prSet phldrT="[Texto]"/>
      <dgm:spPr/>
      <dgm:t>
        <a:bodyPr/>
        <a:lstStyle/>
        <a:p>
          <a:r>
            <a:rPr lang="es-ES" dirty="0" smtClean="0"/>
            <a:t>Trabajo conjunto</a:t>
          </a:r>
          <a:endParaRPr lang="es-ES" dirty="0"/>
        </a:p>
      </dgm:t>
    </dgm:pt>
    <dgm:pt modelId="{5CD44BB8-2035-43AB-A2A7-6731831847DA}" type="parTrans" cxnId="{67638295-D05A-46E1-B876-DDF549A06343}">
      <dgm:prSet/>
      <dgm:spPr/>
      <dgm:t>
        <a:bodyPr/>
        <a:lstStyle/>
        <a:p>
          <a:endParaRPr lang="es-ES"/>
        </a:p>
      </dgm:t>
    </dgm:pt>
    <dgm:pt modelId="{B43212A2-F882-44A0-BA0C-A7F5F151D3A3}" type="sibTrans" cxnId="{67638295-D05A-46E1-B876-DDF549A06343}">
      <dgm:prSet/>
      <dgm:spPr/>
      <dgm:t>
        <a:bodyPr/>
        <a:lstStyle/>
        <a:p>
          <a:endParaRPr lang="es-ES"/>
        </a:p>
      </dgm:t>
    </dgm:pt>
    <dgm:pt modelId="{1AE78EEE-871C-4B67-908D-7C2B2035163F}">
      <dgm:prSet phldrT="[Texto]"/>
      <dgm:spPr/>
      <dgm:t>
        <a:bodyPr/>
        <a:lstStyle/>
        <a:p>
          <a:r>
            <a:rPr lang="es-ES" dirty="0" smtClean="0"/>
            <a:t>Darles peso con puntos de riesgo  </a:t>
          </a:r>
          <a:endParaRPr lang="es-ES" dirty="0"/>
        </a:p>
      </dgm:t>
    </dgm:pt>
    <dgm:pt modelId="{0BA5CF55-8605-40FE-A18E-766EC1E79FEC}" type="parTrans" cxnId="{A5B48C1B-FE08-4130-A459-D9F30CE53D4A}">
      <dgm:prSet/>
      <dgm:spPr/>
      <dgm:t>
        <a:bodyPr/>
        <a:lstStyle/>
        <a:p>
          <a:endParaRPr lang="es-ES"/>
        </a:p>
      </dgm:t>
    </dgm:pt>
    <dgm:pt modelId="{E7A366FE-1134-43AF-8D41-C3004CB27F2B}" type="sibTrans" cxnId="{A5B48C1B-FE08-4130-A459-D9F30CE53D4A}">
      <dgm:prSet/>
      <dgm:spPr/>
      <dgm:t>
        <a:bodyPr/>
        <a:lstStyle/>
        <a:p>
          <a:endParaRPr lang="es-ES"/>
        </a:p>
      </dgm:t>
    </dgm:pt>
    <dgm:pt modelId="{7EA971B7-1BD8-45DC-8DDD-D3F70833128B}">
      <dgm:prSet phldrT="[Texto]"/>
      <dgm:spPr/>
      <dgm:t>
        <a:bodyPr/>
        <a:lstStyle/>
        <a:p>
          <a:r>
            <a:rPr lang="es-ES" dirty="0" smtClean="0"/>
            <a:t>Ver aplicación de controles con muestras para todo el proceso.</a:t>
          </a:r>
          <a:endParaRPr lang="es-ES" dirty="0"/>
        </a:p>
      </dgm:t>
    </dgm:pt>
    <dgm:pt modelId="{3143ECEE-CB26-41E6-985B-82E42198785D}" type="parTrans" cxnId="{85C99297-271B-443D-B2E7-FCEB75214874}">
      <dgm:prSet/>
      <dgm:spPr/>
      <dgm:t>
        <a:bodyPr/>
        <a:lstStyle/>
        <a:p>
          <a:endParaRPr lang="es-ES"/>
        </a:p>
      </dgm:t>
    </dgm:pt>
    <dgm:pt modelId="{5EC24281-207A-41C8-B0AF-34966E7D8D12}" type="sibTrans" cxnId="{85C99297-271B-443D-B2E7-FCEB75214874}">
      <dgm:prSet/>
      <dgm:spPr/>
      <dgm:t>
        <a:bodyPr/>
        <a:lstStyle/>
        <a:p>
          <a:endParaRPr lang="es-ES"/>
        </a:p>
      </dgm:t>
    </dgm:pt>
    <dgm:pt modelId="{886D6B32-0A1E-47D7-9D3D-3D40523A704E}">
      <dgm:prSet phldrT="[Texto]"/>
      <dgm:spPr/>
      <dgm:t>
        <a:bodyPr/>
        <a:lstStyle/>
        <a:p>
          <a:r>
            <a:rPr lang="es-ES" dirty="0" smtClean="0"/>
            <a:t>Determinar el puntaje residual de riesgos no mitigados</a:t>
          </a:r>
          <a:endParaRPr lang="es-ES" dirty="0"/>
        </a:p>
      </dgm:t>
    </dgm:pt>
    <dgm:pt modelId="{1B372774-0EB1-43B5-A5EE-CFE5AC6AC5F4}" type="parTrans" cxnId="{DE7E39A1-B990-4DC0-835C-1DA2F8E1E3F1}">
      <dgm:prSet/>
      <dgm:spPr/>
      <dgm:t>
        <a:bodyPr/>
        <a:lstStyle/>
        <a:p>
          <a:endParaRPr lang="es-ES"/>
        </a:p>
      </dgm:t>
    </dgm:pt>
    <dgm:pt modelId="{CD76F953-E13E-488E-B8B5-C40FFB85036D}" type="sibTrans" cxnId="{DE7E39A1-B990-4DC0-835C-1DA2F8E1E3F1}">
      <dgm:prSet/>
      <dgm:spPr/>
      <dgm:t>
        <a:bodyPr/>
        <a:lstStyle/>
        <a:p>
          <a:endParaRPr lang="es-ES"/>
        </a:p>
      </dgm:t>
    </dgm:pt>
    <dgm:pt modelId="{8EAF8267-DF3F-4669-AD6B-E0197360C777}" type="pres">
      <dgm:prSet presAssocID="{956BD1A8-E4B0-4D52-8FF2-5DDFBE62D7FD}" presName="Name0" presStyleCnt="0">
        <dgm:presLayoutVars>
          <dgm:chMax val="7"/>
          <dgm:dir/>
          <dgm:animLvl val="lvl"/>
          <dgm:resizeHandles val="exact"/>
        </dgm:presLayoutVars>
      </dgm:prSet>
      <dgm:spPr/>
      <dgm:t>
        <a:bodyPr/>
        <a:lstStyle/>
        <a:p>
          <a:endParaRPr lang="es-ES"/>
        </a:p>
      </dgm:t>
    </dgm:pt>
    <dgm:pt modelId="{A2FA7F42-F5D5-4F3F-BFA1-2420DDE166C1}" type="pres">
      <dgm:prSet presAssocID="{3E753768-FD82-4555-9A47-6844C8CACA3B}" presName="circle1" presStyleLbl="node1" presStyleIdx="0" presStyleCnt="3"/>
      <dgm:spPr/>
    </dgm:pt>
    <dgm:pt modelId="{7955FFD8-E575-4AC5-AB8E-64F274282EB1}" type="pres">
      <dgm:prSet presAssocID="{3E753768-FD82-4555-9A47-6844C8CACA3B}" presName="space" presStyleCnt="0"/>
      <dgm:spPr/>
    </dgm:pt>
    <dgm:pt modelId="{2B40C855-EC0B-44E6-8D55-A83989CD1009}" type="pres">
      <dgm:prSet presAssocID="{3E753768-FD82-4555-9A47-6844C8CACA3B}" presName="rect1" presStyleLbl="alignAcc1" presStyleIdx="0" presStyleCnt="3"/>
      <dgm:spPr/>
      <dgm:t>
        <a:bodyPr/>
        <a:lstStyle/>
        <a:p>
          <a:endParaRPr lang="es-ES"/>
        </a:p>
      </dgm:t>
    </dgm:pt>
    <dgm:pt modelId="{E67490E0-3258-45E0-B502-8846C60DFB0B}" type="pres">
      <dgm:prSet presAssocID="{B44DA702-A6E0-4E4E-854A-1076BE33591D}" presName="vertSpace2" presStyleLbl="node1" presStyleIdx="0" presStyleCnt="3"/>
      <dgm:spPr/>
    </dgm:pt>
    <dgm:pt modelId="{4480A23F-444F-46C8-8910-EC3173A4A63A}" type="pres">
      <dgm:prSet presAssocID="{B44DA702-A6E0-4E4E-854A-1076BE33591D}" presName="circle2" presStyleLbl="node1" presStyleIdx="1" presStyleCnt="3"/>
      <dgm:spPr/>
    </dgm:pt>
    <dgm:pt modelId="{06655BC2-48AD-489D-B88F-BB751CDB2ABF}" type="pres">
      <dgm:prSet presAssocID="{B44DA702-A6E0-4E4E-854A-1076BE33591D}" presName="rect2" presStyleLbl="alignAcc1" presStyleIdx="1" presStyleCnt="3" custScaleY="103101"/>
      <dgm:spPr/>
      <dgm:t>
        <a:bodyPr/>
        <a:lstStyle/>
        <a:p>
          <a:endParaRPr lang="es-ES"/>
        </a:p>
      </dgm:t>
    </dgm:pt>
    <dgm:pt modelId="{BD6F2214-7790-49ED-AFB6-EA2A52E825AF}" type="pres">
      <dgm:prSet presAssocID="{13C9405E-7A07-469D-A393-9CD6284601AB}" presName="vertSpace3" presStyleLbl="node1" presStyleIdx="1" presStyleCnt="3"/>
      <dgm:spPr/>
    </dgm:pt>
    <dgm:pt modelId="{0AC9AB53-759B-45D7-B2DA-702E49195F52}" type="pres">
      <dgm:prSet presAssocID="{13C9405E-7A07-469D-A393-9CD6284601AB}" presName="circle3" presStyleLbl="node1" presStyleIdx="2" presStyleCnt="3"/>
      <dgm:spPr/>
    </dgm:pt>
    <dgm:pt modelId="{841A1471-5924-496D-BA66-B8B4BD3AE42A}" type="pres">
      <dgm:prSet presAssocID="{13C9405E-7A07-469D-A393-9CD6284601AB}" presName="rect3" presStyleLbl="alignAcc1" presStyleIdx="2" presStyleCnt="3"/>
      <dgm:spPr/>
      <dgm:t>
        <a:bodyPr/>
        <a:lstStyle/>
        <a:p>
          <a:endParaRPr lang="es-ES"/>
        </a:p>
      </dgm:t>
    </dgm:pt>
    <dgm:pt modelId="{D80C6D21-5FC0-4773-8106-DF2BB7F04DB6}" type="pres">
      <dgm:prSet presAssocID="{3E753768-FD82-4555-9A47-6844C8CACA3B}" presName="rect1ParTx" presStyleLbl="alignAcc1" presStyleIdx="2" presStyleCnt="3">
        <dgm:presLayoutVars>
          <dgm:chMax val="1"/>
          <dgm:bulletEnabled val="1"/>
        </dgm:presLayoutVars>
      </dgm:prSet>
      <dgm:spPr/>
      <dgm:t>
        <a:bodyPr/>
        <a:lstStyle/>
        <a:p>
          <a:endParaRPr lang="es-ES"/>
        </a:p>
      </dgm:t>
    </dgm:pt>
    <dgm:pt modelId="{594B3198-0346-4699-971E-66DDD5AF6CF3}" type="pres">
      <dgm:prSet presAssocID="{3E753768-FD82-4555-9A47-6844C8CACA3B}" presName="rect1ChTx" presStyleLbl="alignAcc1" presStyleIdx="2" presStyleCnt="3">
        <dgm:presLayoutVars>
          <dgm:bulletEnabled val="1"/>
        </dgm:presLayoutVars>
      </dgm:prSet>
      <dgm:spPr/>
      <dgm:t>
        <a:bodyPr/>
        <a:lstStyle/>
        <a:p>
          <a:endParaRPr lang="es-ES"/>
        </a:p>
      </dgm:t>
    </dgm:pt>
    <dgm:pt modelId="{6AE3DD17-B78A-412F-A581-AD6DFF49A037}" type="pres">
      <dgm:prSet presAssocID="{B44DA702-A6E0-4E4E-854A-1076BE33591D}" presName="rect2ParTx" presStyleLbl="alignAcc1" presStyleIdx="2" presStyleCnt="3">
        <dgm:presLayoutVars>
          <dgm:chMax val="1"/>
          <dgm:bulletEnabled val="1"/>
        </dgm:presLayoutVars>
      </dgm:prSet>
      <dgm:spPr/>
      <dgm:t>
        <a:bodyPr/>
        <a:lstStyle/>
        <a:p>
          <a:endParaRPr lang="es-ES"/>
        </a:p>
      </dgm:t>
    </dgm:pt>
    <dgm:pt modelId="{40AE929B-6985-4168-A20F-8526B4259DA8}" type="pres">
      <dgm:prSet presAssocID="{B44DA702-A6E0-4E4E-854A-1076BE33591D}" presName="rect2ChTx" presStyleLbl="alignAcc1" presStyleIdx="2" presStyleCnt="3">
        <dgm:presLayoutVars>
          <dgm:bulletEnabled val="1"/>
        </dgm:presLayoutVars>
      </dgm:prSet>
      <dgm:spPr/>
      <dgm:t>
        <a:bodyPr/>
        <a:lstStyle/>
        <a:p>
          <a:endParaRPr lang="es-ES"/>
        </a:p>
      </dgm:t>
    </dgm:pt>
    <dgm:pt modelId="{CAFC7054-B972-4E4A-B06B-C1E5EF8C391D}" type="pres">
      <dgm:prSet presAssocID="{13C9405E-7A07-469D-A393-9CD6284601AB}" presName="rect3ParTx" presStyleLbl="alignAcc1" presStyleIdx="2" presStyleCnt="3">
        <dgm:presLayoutVars>
          <dgm:chMax val="1"/>
          <dgm:bulletEnabled val="1"/>
        </dgm:presLayoutVars>
      </dgm:prSet>
      <dgm:spPr/>
      <dgm:t>
        <a:bodyPr/>
        <a:lstStyle/>
        <a:p>
          <a:endParaRPr lang="es-ES"/>
        </a:p>
      </dgm:t>
    </dgm:pt>
    <dgm:pt modelId="{6D9CBEB7-89EC-4B2F-BD67-86814CCECA50}" type="pres">
      <dgm:prSet presAssocID="{13C9405E-7A07-469D-A393-9CD6284601AB}" presName="rect3ChTx" presStyleLbl="alignAcc1" presStyleIdx="2" presStyleCnt="3">
        <dgm:presLayoutVars>
          <dgm:bulletEnabled val="1"/>
        </dgm:presLayoutVars>
      </dgm:prSet>
      <dgm:spPr/>
      <dgm:t>
        <a:bodyPr/>
        <a:lstStyle/>
        <a:p>
          <a:endParaRPr lang="es-ES"/>
        </a:p>
      </dgm:t>
    </dgm:pt>
  </dgm:ptLst>
  <dgm:cxnLst>
    <dgm:cxn modelId="{8D84527A-00A5-4963-9D4C-C2FD18F7C065}" srcId="{B44DA702-A6E0-4E4E-854A-1076BE33591D}" destId="{5EBFE874-29E8-41B1-869D-704A326916E1}" srcOrd="0" destOrd="0" parTransId="{AE512269-8EFF-486D-ABAE-6EB94F7C29D1}" sibTransId="{656C9A95-5211-489D-BCDC-1054A0123A62}"/>
    <dgm:cxn modelId="{ED7B82B9-77C4-44E4-AD7D-0EDA3DDA6B28}" type="presOf" srcId="{FD611125-85F7-4711-BE17-B1DA3EE040A6}" destId="{594B3198-0346-4699-971E-66DDD5AF6CF3}" srcOrd="0" destOrd="2" presId="urn:microsoft.com/office/officeart/2005/8/layout/target3"/>
    <dgm:cxn modelId="{830AA844-A6C4-4779-9D89-AEA10E10E4F4}" type="presOf" srcId="{B44DA702-A6E0-4E4E-854A-1076BE33591D}" destId="{06655BC2-48AD-489D-B88F-BB751CDB2ABF}" srcOrd="0" destOrd="0" presId="urn:microsoft.com/office/officeart/2005/8/layout/target3"/>
    <dgm:cxn modelId="{67638295-D05A-46E1-B876-DDF549A06343}" srcId="{3E753768-FD82-4555-9A47-6844C8CACA3B}" destId="{4DB22448-71E9-4A9B-8827-B42705C35396}" srcOrd="1" destOrd="0" parTransId="{5CD44BB8-2035-43AB-A2A7-6731831847DA}" sibTransId="{B43212A2-F882-44A0-BA0C-A7F5F151D3A3}"/>
    <dgm:cxn modelId="{68E6C6B7-240F-4FE5-89BD-A27A09C23A97}" srcId="{956BD1A8-E4B0-4D52-8FF2-5DDFBE62D7FD}" destId="{13C9405E-7A07-469D-A393-9CD6284601AB}" srcOrd="2" destOrd="0" parTransId="{F715852C-1C7A-4571-A191-D2ECB66AA335}" sibTransId="{FA39DBA0-2E28-474F-A8A5-40A0F117E320}"/>
    <dgm:cxn modelId="{A9C0518B-FF5F-4AEA-A5D9-E0C8D1D57763}" type="presOf" srcId="{EE43257C-24E6-4BD2-8092-8F3808AAE235}" destId="{594B3198-0346-4699-971E-66DDD5AF6CF3}" srcOrd="0" destOrd="0" presId="urn:microsoft.com/office/officeart/2005/8/layout/target3"/>
    <dgm:cxn modelId="{835B7378-65B9-4CC9-B2AA-FA9679FADB87}" type="presOf" srcId="{13C9405E-7A07-469D-A393-9CD6284601AB}" destId="{CAFC7054-B972-4E4A-B06B-C1E5EF8C391D}" srcOrd="1" destOrd="0" presId="urn:microsoft.com/office/officeart/2005/8/layout/target3"/>
    <dgm:cxn modelId="{98C0206D-100D-4E48-A6AD-7E616C2FB456}" type="presOf" srcId="{3E753768-FD82-4555-9A47-6844C8CACA3B}" destId="{2B40C855-EC0B-44E6-8D55-A83989CD1009}" srcOrd="0" destOrd="0" presId="urn:microsoft.com/office/officeart/2005/8/layout/target3"/>
    <dgm:cxn modelId="{B8B068F8-E3EB-4569-B297-68003A744D67}" type="presOf" srcId="{1AE78EEE-871C-4B67-908D-7C2B2035163F}" destId="{40AE929B-6985-4168-A20F-8526B4259DA8}" srcOrd="0" destOrd="1" presId="urn:microsoft.com/office/officeart/2005/8/layout/target3"/>
    <dgm:cxn modelId="{7584BE00-03F1-4BD2-A43E-F76BED1FF52B}" srcId="{956BD1A8-E4B0-4D52-8FF2-5DDFBE62D7FD}" destId="{B44DA702-A6E0-4E4E-854A-1076BE33591D}" srcOrd="1" destOrd="0" parTransId="{8136B3F4-362C-477B-B298-0E4AC0606D16}" sibTransId="{F3666EF1-27F6-4907-915F-4C77F2E5DDF4}"/>
    <dgm:cxn modelId="{87F0E3A5-A32C-45F5-91D7-49E38B93774E}" type="presOf" srcId="{7EA971B7-1BD8-45DC-8DDD-D3F70833128B}" destId="{6D9CBEB7-89EC-4B2F-BD67-86814CCECA50}" srcOrd="0" destOrd="1" presId="urn:microsoft.com/office/officeart/2005/8/layout/target3"/>
    <dgm:cxn modelId="{36CB7EE5-0653-467A-BDC7-EBF11E85CF88}" srcId="{956BD1A8-E4B0-4D52-8FF2-5DDFBE62D7FD}" destId="{3E753768-FD82-4555-9A47-6844C8CACA3B}" srcOrd="0" destOrd="0" parTransId="{96D783B9-A34D-4164-AEAF-7C2441E00F70}" sibTransId="{C073AEAC-09D0-4BB8-BE0B-4DBCF98E37D6}"/>
    <dgm:cxn modelId="{CF3024A4-F461-4AC6-B1ED-52E3458199A3}" srcId="{3E753768-FD82-4555-9A47-6844C8CACA3B}" destId="{EE43257C-24E6-4BD2-8092-8F3808AAE235}" srcOrd="0" destOrd="0" parTransId="{57E64E81-4D4D-4139-BBA7-CEE1B725F31A}" sibTransId="{F16CDD1D-4A48-4609-86D9-C5482CA49F50}"/>
    <dgm:cxn modelId="{DE7E39A1-B990-4DC0-835C-1DA2F8E1E3F1}" srcId="{13C9405E-7A07-469D-A393-9CD6284601AB}" destId="{886D6B32-0A1E-47D7-9D3D-3D40523A704E}" srcOrd="2" destOrd="0" parTransId="{1B372774-0EB1-43B5-A5EE-CFE5AC6AC5F4}" sibTransId="{CD76F953-E13E-488E-B8B5-C40FFB85036D}"/>
    <dgm:cxn modelId="{710C6689-6BA0-4A0A-B7FF-6830FAED90E4}" type="presOf" srcId="{956BD1A8-E4B0-4D52-8FF2-5DDFBE62D7FD}" destId="{8EAF8267-DF3F-4669-AD6B-E0197360C777}" srcOrd="0" destOrd="0" presId="urn:microsoft.com/office/officeart/2005/8/layout/target3"/>
    <dgm:cxn modelId="{A5B48C1B-FE08-4130-A459-D9F30CE53D4A}" srcId="{B44DA702-A6E0-4E4E-854A-1076BE33591D}" destId="{1AE78EEE-871C-4B67-908D-7C2B2035163F}" srcOrd="1" destOrd="0" parTransId="{0BA5CF55-8605-40FE-A18E-766EC1E79FEC}" sibTransId="{E7A366FE-1134-43AF-8D41-C3004CB27F2B}"/>
    <dgm:cxn modelId="{A60E3DF4-8C62-4610-8B2F-5DFB54283080}" type="presOf" srcId="{467CDE31-8347-4214-A678-65CFC5273EED}" destId="{6D9CBEB7-89EC-4B2F-BD67-86814CCECA50}" srcOrd="0" destOrd="0" presId="urn:microsoft.com/office/officeart/2005/8/layout/target3"/>
    <dgm:cxn modelId="{75F02DB9-2640-4A7D-BBA2-5490427CF275}" type="presOf" srcId="{886D6B32-0A1E-47D7-9D3D-3D40523A704E}" destId="{6D9CBEB7-89EC-4B2F-BD67-86814CCECA50}" srcOrd="0" destOrd="2" presId="urn:microsoft.com/office/officeart/2005/8/layout/target3"/>
    <dgm:cxn modelId="{10618F3C-A819-415A-B5B5-966D08E68A6D}" srcId="{13C9405E-7A07-469D-A393-9CD6284601AB}" destId="{467CDE31-8347-4214-A678-65CFC5273EED}" srcOrd="0" destOrd="0" parTransId="{F532B2D0-7392-41A1-B1D6-8D3675F02786}" sibTransId="{E625FCB4-125F-433C-B68B-28A4650DD25C}"/>
    <dgm:cxn modelId="{EFD28928-7931-4F7C-B0D1-0ED523EDA4BA}" type="presOf" srcId="{4DB22448-71E9-4A9B-8827-B42705C35396}" destId="{594B3198-0346-4699-971E-66DDD5AF6CF3}" srcOrd="0" destOrd="1" presId="urn:microsoft.com/office/officeart/2005/8/layout/target3"/>
    <dgm:cxn modelId="{AF295569-B3DC-4004-9CDA-0EFC5203507D}" type="presOf" srcId="{3E753768-FD82-4555-9A47-6844C8CACA3B}" destId="{D80C6D21-5FC0-4773-8106-DF2BB7F04DB6}" srcOrd="1" destOrd="0" presId="urn:microsoft.com/office/officeart/2005/8/layout/target3"/>
    <dgm:cxn modelId="{85C99297-271B-443D-B2E7-FCEB75214874}" srcId="{13C9405E-7A07-469D-A393-9CD6284601AB}" destId="{7EA971B7-1BD8-45DC-8DDD-D3F70833128B}" srcOrd="1" destOrd="0" parTransId="{3143ECEE-CB26-41E6-985B-82E42198785D}" sibTransId="{5EC24281-207A-41C8-B0AF-34966E7D8D12}"/>
    <dgm:cxn modelId="{C7D0468B-F0E3-4818-AEA9-329B93D1E65A}" srcId="{13C9405E-7A07-469D-A393-9CD6284601AB}" destId="{E90AEB87-333E-469C-B3CE-19338FA59E28}" srcOrd="3" destOrd="0" parTransId="{0C2E9BDF-8F1A-452E-A91D-3E5E5364A621}" sibTransId="{B89602D9-66D0-4484-8704-BEC8F7CA4FD6}"/>
    <dgm:cxn modelId="{5EDFD497-0728-4DF0-9B75-F8A07A7BAA07}" type="presOf" srcId="{E90AEB87-333E-469C-B3CE-19338FA59E28}" destId="{6D9CBEB7-89EC-4B2F-BD67-86814CCECA50}" srcOrd="0" destOrd="3" presId="urn:microsoft.com/office/officeart/2005/8/layout/target3"/>
    <dgm:cxn modelId="{157A3253-7AB8-4214-966C-004A4A216939}" type="presOf" srcId="{6E2E760C-1A6B-4D34-9A9F-93662396B1E8}" destId="{40AE929B-6985-4168-A20F-8526B4259DA8}" srcOrd="0" destOrd="2" presId="urn:microsoft.com/office/officeart/2005/8/layout/target3"/>
    <dgm:cxn modelId="{0824EDE2-D206-46DB-9F50-B4B46113EF77}" type="presOf" srcId="{13C9405E-7A07-469D-A393-9CD6284601AB}" destId="{841A1471-5924-496D-BA66-B8B4BD3AE42A}" srcOrd="0" destOrd="0" presId="urn:microsoft.com/office/officeart/2005/8/layout/target3"/>
    <dgm:cxn modelId="{F662B73E-E29A-4E79-B66D-178C35EED50F}" type="presOf" srcId="{B44DA702-A6E0-4E4E-854A-1076BE33591D}" destId="{6AE3DD17-B78A-412F-A581-AD6DFF49A037}" srcOrd="1" destOrd="0" presId="urn:microsoft.com/office/officeart/2005/8/layout/target3"/>
    <dgm:cxn modelId="{A37E0C4B-2556-4AE6-8643-C5B8BE40A6EA}" type="presOf" srcId="{5EBFE874-29E8-41B1-869D-704A326916E1}" destId="{40AE929B-6985-4168-A20F-8526B4259DA8}" srcOrd="0" destOrd="0" presId="urn:microsoft.com/office/officeart/2005/8/layout/target3"/>
    <dgm:cxn modelId="{8CA749E4-D238-40E8-BFC3-34EED5D23FCC}" srcId="{3E753768-FD82-4555-9A47-6844C8CACA3B}" destId="{FD611125-85F7-4711-BE17-B1DA3EE040A6}" srcOrd="2" destOrd="0" parTransId="{EB5C77D6-B31F-4359-83A8-80B84CD7F82F}" sibTransId="{24E8B5E8-61A3-4B64-BE63-5EFC4100F6D1}"/>
    <dgm:cxn modelId="{C21C3439-2F60-4F39-97DB-B281D6D2AA64}" srcId="{B44DA702-A6E0-4E4E-854A-1076BE33591D}" destId="{6E2E760C-1A6B-4D34-9A9F-93662396B1E8}" srcOrd="2" destOrd="0" parTransId="{FEDD8C66-20A4-4C6C-AA91-C4C63D1DE9C8}" sibTransId="{2342682C-6871-4D62-A75C-A4175F82D04D}"/>
    <dgm:cxn modelId="{9017B704-A741-4B69-AE45-980BD144BB52}" type="presParOf" srcId="{8EAF8267-DF3F-4669-AD6B-E0197360C777}" destId="{A2FA7F42-F5D5-4F3F-BFA1-2420DDE166C1}" srcOrd="0" destOrd="0" presId="urn:microsoft.com/office/officeart/2005/8/layout/target3"/>
    <dgm:cxn modelId="{E471505D-FD51-423B-A47F-A957F651EBA5}" type="presParOf" srcId="{8EAF8267-DF3F-4669-AD6B-E0197360C777}" destId="{7955FFD8-E575-4AC5-AB8E-64F274282EB1}" srcOrd="1" destOrd="0" presId="urn:microsoft.com/office/officeart/2005/8/layout/target3"/>
    <dgm:cxn modelId="{4E0413BD-9EC7-422F-839B-21070F6CAE30}" type="presParOf" srcId="{8EAF8267-DF3F-4669-AD6B-E0197360C777}" destId="{2B40C855-EC0B-44E6-8D55-A83989CD1009}" srcOrd="2" destOrd="0" presId="urn:microsoft.com/office/officeart/2005/8/layout/target3"/>
    <dgm:cxn modelId="{2002BAD2-D59B-4D44-B1F1-1DAB1756F5FB}" type="presParOf" srcId="{8EAF8267-DF3F-4669-AD6B-E0197360C777}" destId="{E67490E0-3258-45E0-B502-8846C60DFB0B}" srcOrd="3" destOrd="0" presId="urn:microsoft.com/office/officeart/2005/8/layout/target3"/>
    <dgm:cxn modelId="{66325327-44E3-410A-A8C5-657FD635CF95}" type="presParOf" srcId="{8EAF8267-DF3F-4669-AD6B-E0197360C777}" destId="{4480A23F-444F-46C8-8910-EC3173A4A63A}" srcOrd="4" destOrd="0" presId="urn:microsoft.com/office/officeart/2005/8/layout/target3"/>
    <dgm:cxn modelId="{B909A21E-6B81-4591-9C72-E8CED59751C5}" type="presParOf" srcId="{8EAF8267-DF3F-4669-AD6B-E0197360C777}" destId="{06655BC2-48AD-489D-B88F-BB751CDB2ABF}" srcOrd="5" destOrd="0" presId="urn:microsoft.com/office/officeart/2005/8/layout/target3"/>
    <dgm:cxn modelId="{2C5AD0F1-435B-4903-A456-A734760F09B6}" type="presParOf" srcId="{8EAF8267-DF3F-4669-AD6B-E0197360C777}" destId="{BD6F2214-7790-49ED-AFB6-EA2A52E825AF}" srcOrd="6" destOrd="0" presId="urn:microsoft.com/office/officeart/2005/8/layout/target3"/>
    <dgm:cxn modelId="{A138C88C-9C4B-4F5E-BBC1-D297F78C0061}" type="presParOf" srcId="{8EAF8267-DF3F-4669-AD6B-E0197360C777}" destId="{0AC9AB53-759B-45D7-B2DA-702E49195F52}" srcOrd="7" destOrd="0" presId="urn:microsoft.com/office/officeart/2005/8/layout/target3"/>
    <dgm:cxn modelId="{343D908A-FA6F-45AF-90F2-E15D069FA42B}" type="presParOf" srcId="{8EAF8267-DF3F-4669-AD6B-E0197360C777}" destId="{841A1471-5924-496D-BA66-B8B4BD3AE42A}" srcOrd="8" destOrd="0" presId="urn:microsoft.com/office/officeart/2005/8/layout/target3"/>
    <dgm:cxn modelId="{4E1D4D8D-0E28-4179-A671-69BD081030AD}" type="presParOf" srcId="{8EAF8267-DF3F-4669-AD6B-E0197360C777}" destId="{D80C6D21-5FC0-4773-8106-DF2BB7F04DB6}" srcOrd="9" destOrd="0" presId="urn:microsoft.com/office/officeart/2005/8/layout/target3"/>
    <dgm:cxn modelId="{DDA67523-778F-4B9D-B11C-A9141AC0EB61}" type="presParOf" srcId="{8EAF8267-DF3F-4669-AD6B-E0197360C777}" destId="{594B3198-0346-4699-971E-66DDD5AF6CF3}" srcOrd="10" destOrd="0" presId="urn:microsoft.com/office/officeart/2005/8/layout/target3"/>
    <dgm:cxn modelId="{FA3FDB86-6267-4133-B99A-C35056B0B51C}" type="presParOf" srcId="{8EAF8267-DF3F-4669-AD6B-E0197360C777}" destId="{6AE3DD17-B78A-412F-A581-AD6DFF49A037}" srcOrd="11" destOrd="0" presId="urn:microsoft.com/office/officeart/2005/8/layout/target3"/>
    <dgm:cxn modelId="{03510D10-8121-438C-ACD1-9F044147CB59}" type="presParOf" srcId="{8EAF8267-DF3F-4669-AD6B-E0197360C777}" destId="{40AE929B-6985-4168-A20F-8526B4259DA8}" srcOrd="12" destOrd="0" presId="urn:microsoft.com/office/officeart/2005/8/layout/target3"/>
    <dgm:cxn modelId="{D4484673-D545-4DB7-8E1A-E8BD6AA0F03F}" type="presParOf" srcId="{8EAF8267-DF3F-4669-AD6B-E0197360C777}" destId="{CAFC7054-B972-4E4A-B06B-C1E5EF8C391D}" srcOrd="13" destOrd="0" presId="urn:microsoft.com/office/officeart/2005/8/layout/target3"/>
    <dgm:cxn modelId="{3218C119-1E39-40C9-A73B-BCE0E559A02A}" type="presParOf" srcId="{8EAF8267-DF3F-4669-AD6B-E0197360C777}" destId="{6D9CBEB7-89EC-4B2F-BD67-86814CCECA5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C9EE0-A0D0-4904-AF9C-1E004A0107C1}"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ES"/>
        </a:p>
      </dgm:t>
    </dgm:pt>
    <dgm:pt modelId="{FE9032A6-C304-46A1-8983-F890C5EFC18C}">
      <dgm:prSet phldrT="[Texto]"/>
      <dgm:spPr/>
      <dgm:t>
        <a:bodyPr/>
        <a:lstStyle/>
        <a:p>
          <a:r>
            <a:rPr lang="es-ES" dirty="0" smtClean="0"/>
            <a:t>ISO 31.000 </a:t>
          </a:r>
          <a:endParaRPr lang="es-ES" dirty="0"/>
        </a:p>
      </dgm:t>
    </dgm:pt>
    <dgm:pt modelId="{7E0E47CF-946F-40A2-A8F6-21673B8C0C73}" type="parTrans" cxnId="{16908247-0B5C-40B0-B023-56755EA228F5}">
      <dgm:prSet/>
      <dgm:spPr/>
      <dgm:t>
        <a:bodyPr/>
        <a:lstStyle/>
        <a:p>
          <a:endParaRPr lang="es-ES"/>
        </a:p>
      </dgm:t>
    </dgm:pt>
    <dgm:pt modelId="{428063A9-7E1D-4C70-BAEC-5B0CC876AD8C}" type="sibTrans" cxnId="{16908247-0B5C-40B0-B023-56755EA228F5}">
      <dgm:prSet/>
      <dgm:spPr/>
      <dgm:t>
        <a:bodyPr/>
        <a:lstStyle/>
        <a:p>
          <a:endParaRPr lang="es-ES"/>
        </a:p>
      </dgm:t>
    </dgm:pt>
    <dgm:pt modelId="{C1D66BC3-673F-4525-B1AD-ED4EAFC29EDD}">
      <dgm:prSet phldrT="[Texto]"/>
      <dgm:spPr/>
      <dgm:t>
        <a:bodyPr/>
        <a:lstStyle/>
        <a:p>
          <a:r>
            <a:rPr lang="es-ES" dirty="0" smtClean="0"/>
            <a:t>Adm y Control de Riesgos </a:t>
          </a:r>
          <a:endParaRPr lang="es-ES" dirty="0"/>
        </a:p>
      </dgm:t>
    </dgm:pt>
    <dgm:pt modelId="{D35BEB14-A7C2-4D3B-A64B-A0450ABA142A}" type="parTrans" cxnId="{108F25ED-7680-482E-88F9-D58C29C27587}">
      <dgm:prSet/>
      <dgm:spPr/>
      <dgm:t>
        <a:bodyPr/>
        <a:lstStyle/>
        <a:p>
          <a:endParaRPr lang="es-ES"/>
        </a:p>
      </dgm:t>
    </dgm:pt>
    <dgm:pt modelId="{8B3EDDB9-F33B-4774-A340-8FA936B3045D}" type="sibTrans" cxnId="{108F25ED-7680-482E-88F9-D58C29C27587}">
      <dgm:prSet/>
      <dgm:spPr/>
      <dgm:t>
        <a:bodyPr/>
        <a:lstStyle/>
        <a:p>
          <a:endParaRPr lang="es-ES"/>
        </a:p>
      </dgm:t>
    </dgm:pt>
    <dgm:pt modelId="{004348AE-AD1C-4DB7-9F9C-859430C07244}">
      <dgm:prSet phldrT="[Texto]"/>
      <dgm:spPr/>
      <dgm:t>
        <a:bodyPr/>
        <a:lstStyle/>
        <a:p>
          <a:r>
            <a:rPr lang="es-ES" dirty="0" smtClean="0"/>
            <a:t>MATRIZ  de Riesgos</a:t>
          </a:r>
          <a:endParaRPr lang="es-ES" dirty="0"/>
        </a:p>
      </dgm:t>
    </dgm:pt>
    <dgm:pt modelId="{B8B2C24C-E3CF-43DE-AC76-E9B305749374}" type="parTrans" cxnId="{6B1339E0-26E4-420A-9EDF-8B34F344D50D}">
      <dgm:prSet/>
      <dgm:spPr/>
      <dgm:t>
        <a:bodyPr/>
        <a:lstStyle/>
        <a:p>
          <a:endParaRPr lang="es-ES"/>
        </a:p>
      </dgm:t>
    </dgm:pt>
    <dgm:pt modelId="{B64CA4A4-D210-485D-BBA0-80669406EC46}" type="sibTrans" cxnId="{6B1339E0-26E4-420A-9EDF-8B34F344D50D}">
      <dgm:prSet/>
      <dgm:spPr/>
      <dgm:t>
        <a:bodyPr/>
        <a:lstStyle/>
        <a:p>
          <a:endParaRPr lang="es-ES"/>
        </a:p>
      </dgm:t>
    </dgm:pt>
    <dgm:pt modelId="{8276AE63-C740-4D12-8481-39F6981CE6D9}">
      <dgm:prSet phldrT="[Texto]"/>
      <dgm:spPr/>
      <dgm:t>
        <a:bodyPr/>
        <a:lstStyle/>
        <a:p>
          <a:r>
            <a:rPr lang="es-ES" dirty="0" smtClean="0"/>
            <a:t> Ayudan al</a:t>
          </a:r>
        </a:p>
        <a:p>
          <a:r>
            <a:rPr lang="es-ES" dirty="0" smtClean="0"/>
            <a:t>Gobierno Corporativo  </a:t>
          </a:r>
          <a:endParaRPr lang="es-ES" dirty="0"/>
        </a:p>
      </dgm:t>
    </dgm:pt>
    <dgm:pt modelId="{5A687CFA-7F0E-4F83-8E95-A20399B8F75C}" type="parTrans" cxnId="{64AE7B17-D18A-4EB8-98F5-5BE83280D7CF}">
      <dgm:prSet/>
      <dgm:spPr/>
      <dgm:t>
        <a:bodyPr/>
        <a:lstStyle/>
        <a:p>
          <a:endParaRPr lang="es-ES"/>
        </a:p>
      </dgm:t>
    </dgm:pt>
    <dgm:pt modelId="{299F9CF4-CBEE-4E8B-A4FA-59446BE6B394}" type="sibTrans" cxnId="{64AE7B17-D18A-4EB8-98F5-5BE83280D7CF}">
      <dgm:prSet/>
      <dgm:spPr/>
      <dgm:t>
        <a:bodyPr/>
        <a:lstStyle/>
        <a:p>
          <a:endParaRPr lang="es-ES"/>
        </a:p>
      </dgm:t>
    </dgm:pt>
    <dgm:pt modelId="{32DA384D-C711-4B4C-B07C-C2F054F802E3}" type="pres">
      <dgm:prSet presAssocID="{9CCC9EE0-A0D0-4904-AF9C-1E004A0107C1}" presName="Name0" presStyleCnt="0">
        <dgm:presLayoutVars>
          <dgm:chMax val="4"/>
          <dgm:resizeHandles val="exact"/>
        </dgm:presLayoutVars>
      </dgm:prSet>
      <dgm:spPr/>
      <dgm:t>
        <a:bodyPr/>
        <a:lstStyle/>
        <a:p>
          <a:endParaRPr lang="es-ES"/>
        </a:p>
      </dgm:t>
    </dgm:pt>
    <dgm:pt modelId="{7C265F28-473F-44D5-AAE8-8879BBA4045A}" type="pres">
      <dgm:prSet presAssocID="{9CCC9EE0-A0D0-4904-AF9C-1E004A0107C1}" presName="ellipse" presStyleLbl="trBgShp" presStyleIdx="0" presStyleCnt="1"/>
      <dgm:spPr/>
    </dgm:pt>
    <dgm:pt modelId="{5F1C85A7-A66B-4E00-B5FE-B15F05E8791B}" type="pres">
      <dgm:prSet presAssocID="{9CCC9EE0-A0D0-4904-AF9C-1E004A0107C1}" presName="arrow1" presStyleLbl="fgShp" presStyleIdx="0" presStyleCnt="1"/>
      <dgm:spPr/>
    </dgm:pt>
    <dgm:pt modelId="{B3CDD12A-6C54-46A0-A52A-52BE25E39D81}" type="pres">
      <dgm:prSet presAssocID="{9CCC9EE0-A0D0-4904-AF9C-1E004A0107C1}" presName="rectangle" presStyleLbl="revTx" presStyleIdx="0" presStyleCnt="1">
        <dgm:presLayoutVars>
          <dgm:bulletEnabled val="1"/>
        </dgm:presLayoutVars>
      </dgm:prSet>
      <dgm:spPr/>
      <dgm:t>
        <a:bodyPr/>
        <a:lstStyle/>
        <a:p>
          <a:endParaRPr lang="es-ES"/>
        </a:p>
      </dgm:t>
    </dgm:pt>
    <dgm:pt modelId="{C63520B9-0BEE-4040-91F5-E86DE53D7A2F}" type="pres">
      <dgm:prSet presAssocID="{C1D66BC3-673F-4525-B1AD-ED4EAFC29EDD}" presName="item1" presStyleLbl="node1" presStyleIdx="0" presStyleCnt="3">
        <dgm:presLayoutVars>
          <dgm:bulletEnabled val="1"/>
        </dgm:presLayoutVars>
      </dgm:prSet>
      <dgm:spPr/>
      <dgm:t>
        <a:bodyPr/>
        <a:lstStyle/>
        <a:p>
          <a:endParaRPr lang="es-ES"/>
        </a:p>
      </dgm:t>
    </dgm:pt>
    <dgm:pt modelId="{17540569-3796-4E9A-B2D4-386D105F6D47}" type="pres">
      <dgm:prSet presAssocID="{004348AE-AD1C-4DB7-9F9C-859430C07244}" presName="item2" presStyleLbl="node1" presStyleIdx="1" presStyleCnt="3">
        <dgm:presLayoutVars>
          <dgm:bulletEnabled val="1"/>
        </dgm:presLayoutVars>
      </dgm:prSet>
      <dgm:spPr/>
      <dgm:t>
        <a:bodyPr/>
        <a:lstStyle/>
        <a:p>
          <a:endParaRPr lang="es-ES"/>
        </a:p>
      </dgm:t>
    </dgm:pt>
    <dgm:pt modelId="{D8CACEB3-0193-47EF-B9BF-46B891709E97}" type="pres">
      <dgm:prSet presAssocID="{8276AE63-C740-4D12-8481-39F6981CE6D9}" presName="item3" presStyleLbl="node1" presStyleIdx="2" presStyleCnt="3">
        <dgm:presLayoutVars>
          <dgm:bulletEnabled val="1"/>
        </dgm:presLayoutVars>
      </dgm:prSet>
      <dgm:spPr/>
      <dgm:t>
        <a:bodyPr/>
        <a:lstStyle/>
        <a:p>
          <a:endParaRPr lang="es-ES"/>
        </a:p>
      </dgm:t>
    </dgm:pt>
    <dgm:pt modelId="{524EB9B9-797F-4A8E-A6C7-67B805DE30D5}" type="pres">
      <dgm:prSet presAssocID="{9CCC9EE0-A0D0-4904-AF9C-1E004A0107C1}" presName="funnel" presStyleLbl="trAlignAcc1" presStyleIdx="0" presStyleCnt="1" custScaleY="105812" custLinFactNeighborX="1274" custLinFactNeighborY="-7901"/>
      <dgm:spPr/>
    </dgm:pt>
  </dgm:ptLst>
  <dgm:cxnLst>
    <dgm:cxn modelId="{F255C6AD-B7A4-4898-8331-B127EF782845}" type="presOf" srcId="{C1D66BC3-673F-4525-B1AD-ED4EAFC29EDD}" destId="{17540569-3796-4E9A-B2D4-386D105F6D47}" srcOrd="0" destOrd="0" presId="urn:microsoft.com/office/officeart/2005/8/layout/funnel1"/>
    <dgm:cxn modelId="{6B1339E0-26E4-420A-9EDF-8B34F344D50D}" srcId="{9CCC9EE0-A0D0-4904-AF9C-1E004A0107C1}" destId="{004348AE-AD1C-4DB7-9F9C-859430C07244}" srcOrd="2" destOrd="0" parTransId="{B8B2C24C-E3CF-43DE-AC76-E9B305749374}" sibTransId="{B64CA4A4-D210-485D-BBA0-80669406EC46}"/>
    <dgm:cxn modelId="{108F25ED-7680-482E-88F9-D58C29C27587}" srcId="{9CCC9EE0-A0D0-4904-AF9C-1E004A0107C1}" destId="{C1D66BC3-673F-4525-B1AD-ED4EAFC29EDD}" srcOrd="1" destOrd="0" parTransId="{D35BEB14-A7C2-4D3B-A64B-A0450ABA142A}" sibTransId="{8B3EDDB9-F33B-4774-A340-8FA936B3045D}"/>
    <dgm:cxn modelId="{AA954A23-C0A5-4C0B-8790-642CF1C49E55}" type="presOf" srcId="{8276AE63-C740-4D12-8481-39F6981CE6D9}" destId="{B3CDD12A-6C54-46A0-A52A-52BE25E39D81}" srcOrd="0" destOrd="0" presId="urn:microsoft.com/office/officeart/2005/8/layout/funnel1"/>
    <dgm:cxn modelId="{51ADF76C-42E3-4D43-AD5E-49670171EBEE}" type="presOf" srcId="{9CCC9EE0-A0D0-4904-AF9C-1E004A0107C1}" destId="{32DA384D-C711-4B4C-B07C-C2F054F802E3}" srcOrd="0" destOrd="0" presId="urn:microsoft.com/office/officeart/2005/8/layout/funnel1"/>
    <dgm:cxn modelId="{16908247-0B5C-40B0-B023-56755EA228F5}" srcId="{9CCC9EE0-A0D0-4904-AF9C-1E004A0107C1}" destId="{FE9032A6-C304-46A1-8983-F890C5EFC18C}" srcOrd="0" destOrd="0" parTransId="{7E0E47CF-946F-40A2-A8F6-21673B8C0C73}" sibTransId="{428063A9-7E1D-4C70-BAEC-5B0CC876AD8C}"/>
    <dgm:cxn modelId="{9F41EB42-2D17-4A25-B682-8B2A54158DC1}" type="presOf" srcId="{FE9032A6-C304-46A1-8983-F890C5EFC18C}" destId="{D8CACEB3-0193-47EF-B9BF-46B891709E97}" srcOrd="0" destOrd="0" presId="urn:microsoft.com/office/officeart/2005/8/layout/funnel1"/>
    <dgm:cxn modelId="{31E346CD-0E65-4162-89C9-F41CD95588B8}" type="presOf" srcId="{004348AE-AD1C-4DB7-9F9C-859430C07244}" destId="{C63520B9-0BEE-4040-91F5-E86DE53D7A2F}" srcOrd="0" destOrd="0" presId="urn:microsoft.com/office/officeart/2005/8/layout/funnel1"/>
    <dgm:cxn modelId="{64AE7B17-D18A-4EB8-98F5-5BE83280D7CF}" srcId="{9CCC9EE0-A0D0-4904-AF9C-1E004A0107C1}" destId="{8276AE63-C740-4D12-8481-39F6981CE6D9}" srcOrd="3" destOrd="0" parTransId="{5A687CFA-7F0E-4F83-8E95-A20399B8F75C}" sibTransId="{299F9CF4-CBEE-4E8B-A4FA-59446BE6B394}"/>
    <dgm:cxn modelId="{99756C9F-D0A1-4BE6-88A1-BB25404FD3D5}" type="presParOf" srcId="{32DA384D-C711-4B4C-B07C-C2F054F802E3}" destId="{7C265F28-473F-44D5-AAE8-8879BBA4045A}" srcOrd="0" destOrd="0" presId="urn:microsoft.com/office/officeart/2005/8/layout/funnel1"/>
    <dgm:cxn modelId="{E3D9D26E-FFDF-426B-ABEE-CA13202929D5}" type="presParOf" srcId="{32DA384D-C711-4B4C-B07C-C2F054F802E3}" destId="{5F1C85A7-A66B-4E00-B5FE-B15F05E8791B}" srcOrd="1" destOrd="0" presId="urn:microsoft.com/office/officeart/2005/8/layout/funnel1"/>
    <dgm:cxn modelId="{0B0FE24A-1CAB-47A6-B5CA-7CC9DEA34755}" type="presParOf" srcId="{32DA384D-C711-4B4C-B07C-C2F054F802E3}" destId="{B3CDD12A-6C54-46A0-A52A-52BE25E39D81}" srcOrd="2" destOrd="0" presId="urn:microsoft.com/office/officeart/2005/8/layout/funnel1"/>
    <dgm:cxn modelId="{4FACCB13-720D-4E02-9045-5877A891E205}" type="presParOf" srcId="{32DA384D-C711-4B4C-B07C-C2F054F802E3}" destId="{C63520B9-0BEE-4040-91F5-E86DE53D7A2F}" srcOrd="3" destOrd="0" presId="urn:microsoft.com/office/officeart/2005/8/layout/funnel1"/>
    <dgm:cxn modelId="{16DFC25D-ADFC-4DF9-843B-94A86B9EEF07}" type="presParOf" srcId="{32DA384D-C711-4B4C-B07C-C2F054F802E3}" destId="{17540569-3796-4E9A-B2D4-386D105F6D47}" srcOrd="4" destOrd="0" presId="urn:microsoft.com/office/officeart/2005/8/layout/funnel1"/>
    <dgm:cxn modelId="{0156E4CC-28B7-41A4-B8B7-D997FCFE8D6E}" type="presParOf" srcId="{32DA384D-C711-4B4C-B07C-C2F054F802E3}" destId="{D8CACEB3-0193-47EF-B9BF-46B891709E97}" srcOrd="5" destOrd="0" presId="urn:microsoft.com/office/officeart/2005/8/layout/funnel1"/>
    <dgm:cxn modelId="{7F305109-E1F1-4FC1-888A-8F621D60EFB9}" type="presParOf" srcId="{32DA384D-C711-4B4C-B07C-C2F054F802E3}" destId="{524EB9B9-797F-4A8E-A6C7-67B805DE30D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B70E4-7A02-4EE1-A94E-F356DB057833}">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AC14F-98DC-4B96-85F5-0AC6076A41D1}">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90BA5-E724-49B6-A121-54737F9D8FEB}">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7FE40-8A9D-4EB5-978D-812DCD9DA650}">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5155E-E904-4824-AA32-70EA9B4A5DD4}">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kern="1200" dirty="0" smtClean="0"/>
            <a:t>GOBIERNO</a:t>
          </a:r>
          <a:endParaRPr lang="es-CL" sz="1400" kern="1200" dirty="0"/>
        </a:p>
      </dsp:txBody>
      <dsp:txXfrm>
        <a:off x="2539177" y="1523177"/>
        <a:ext cx="1017645" cy="1017645"/>
      </dsp:txXfrm>
    </dsp:sp>
    <dsp:sp modelId="{0AC0492C-FA78-4515-98D5-5A3E1B29F33D}">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Comité Auditoría</a:t>
          </a:r>
          <a:endParaRPr lang="es-CL" sz="1000" kern="1200" dirty="0"/>
        </a:p>
      </dsp:txBody>
      <dsp:txXfrm>
        <a:off x="2691824" y="149376"/>
        <a:ext cx="712351" cy="712351"/>
      </dsp:txXfrm>
    </dsp:sp>
    <dsp:sp modelId="{34AE06A8-3889-4A0D-B152-0CF6FEC5CC40}">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Personal Capacitado </a:t>
          </a:r>
          <a:endParaRPr lang="es-CL" sz="1000" kern="1200" dirty="0"/>
        </a:p>
      </dsp:txBody>
      <dsp:txXfrm>
        <a:off x="4218271" y="1675824"/>
        <a:ext cx="712351" cy="712351"/>
      </dsp:txXfrm>
    </dsp:sp>
    <dsp:sp modelId="{F1C13851-DA2A-49D1-977D-0FB11B36076B}">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Tres líneas de defensa</a:t>
          </a:r>
          <a:endParaRPr lang="es-CL" sz="1000" kern="1200" dirty="0"/>
        </a:p>
      </dsp:txBody>
      <dsp:txXfrm>
        <a:off x="2691824" y="3202271"/>
        <a:ext cx="712351" cy="712351"/>
      </dsp:txXfrm>
    </dsp:sp>
    <dsp:sp modelId="{82593E64-F9C0-4466-9351-DB180B3DD956}">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Objetivo Banco y </a:t>
          </a:r>
          <a:r>
            <a:rPr lang="es-CL" sz="1000" kern="1200" dirty="0" err="1" smtClean="0"/>
            <a:t>Estrategiass</a:t>
          </a:r>
          <a:endParaRPr lang="es-CL" sz="1000" kern="1200" dirty="0"/>
        </a:p>
      </dsp:txBody>
      <dsp:txXfrm>
        <a:off x="1165376" y="1675824"/>
        <a:ext cx="712351" cy="712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B4F63-317D-4A47-9EB0-87282724D471}">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CC7B8-172D-4EAD-8A9C-D77FBD748BC1}">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6316C-A682-4A5A-818C-7059715C0246}">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F8257-0335-473A-B9FF-E82C7DE2D6E6}">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578313-83B5-46F0-8F54-22FB193C9DB8}">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Riesgos e ISO 31.000</a:t>
          </a:r>
        </a:p>
        <a:p>
          <a:pPr lvl="0" algn="ctr" defTabSz="755650">
            <a:lnSpc>
              <a:spcPct val="90000"/>
            </a:lnSpc>
            <a:spcBef>
              <a:spcPct val="0"/>
            </a:spcBef>
            <a:spcAft>
              <a:spcPct val="35000"/>
            </a:spcAft>
          </a:pPr>
          <a:r>
            <a:rPr lang="es-CL" sz="1700" kern="1200" dirty="0" smtClean="0"/>
            <a:t> </a:t>
          </a:r>
          <a:endParaRPr lang="es-CL" sz="1700" kern="1200" dirty="0"/>
        </a:p>
      </dsp:txBody>
      <dsp:txXfrm>
        <a:off x="2539177" y="1523177"/>
        <a:ext cx="1017645" cy="1017645"/>
      </dsp:txXfrm>
    </dsp:sp>
    <dsp:sp modelId="{96658BB0-7225-4620-A74C-367346912066}">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err="1" smtClean="0"/>
            <a:t>KRIs</a:t>
          </a:r>
          <a:r>
            <a:rPr lang="es-CL" sz="1000" kern="1200" dirty="0" smtClean="0"/>
            <a:t> por procesos</a:t>
          </a:r>
          <a:endParaRPr lang="es-CL" sz="1000" kern="1200" dirty="0"/>
        </a:p>
      </dsp:txBody>
      <dsp:txXfrm>
        <a:off x="2691824" y="149376"/>
        <a:ext cx="712351" cy="712351"/>
      </dsp:txXfrm>
    </dsp:sp>
    <dsp:sp modelId="{DC7C8ACF-128D-4F18-81E1-E447398D4F80}">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Procesos Monetarios y procesos no monetarios</a:t>
          </a:r>
          <a:endParaRPr lang="es-CL" sz="1000" kern="1200" dirty="0"/>
        </a:p>
      </dsp:txBody>
      <dsp:txXfrm>
        <a:off x="4218271" y="1675824"/>
        <a:ext cx="712351" cy="712351"/>
      </dsp:txXfrm>
    </dsp:sp>
    <dsp:sp modelId="{8D9539C4-849B-45D3-92D0-A94EFA2EDD69}">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Matriz de Riesgo</a:t>
          </a:r>
          <a:endParaRPr lang="es-CL" sz="1000" kern="1200" dirty="0"/>
        </a:p>
      </dsp:txBody>
      <dsp:txXfrm>
        <a:off x="2691824" y="3202271"/>
        <a:ext cx="712351" cy="712351"/>
      </dsp:txXfrm>
    </dsp:sp>
    <dsp:sp modelId="{0382C226-281F-42C3-A564-10114CD322A6}">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smtClean="0"/>
            <a:t>Apetito de Riesgo  definido </a:t>
          </a:r>
          <a:endParaRPr lang="es-CL" sz="1000" kern="1200" dirty="0"/>
        </a:p>
      </dsp:txBody>
      <dsp:txXfrm>
        <a:off x="1165376" y="1675824"/>
        <a:ext cx="712351" cy="71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A6814-2CC3-4D05-AD33-FCD1256BADCE}">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0282D0-F3D9-4D01-828B-7DDF5BA520A3}">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8D208-7F7C-45A1-812D-348998ED0A15}">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5F1EE6-9D72-4F20-A271-2605E2B21AA6}">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1047C1-3839-4491-92D9-54B30A86C533}">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L" sz="1300" kern="1200" dirty="0" smtClean="0"/>
            <a:t>Contabilidad</a:t>
          </a:r>
          <a:endParaRPr lang="es-CL" sz="1300" kern="1200" dirty="0"/>
        </a:p>
      </dsp:txBody>
      <dsp:txXfrm>
        <a:off x="2539177" y="1523177"/>
        <a:ext cx="1017645" cy="1017645"/>
      </dsp:txXfrm>
    </dsp:sp>
    <dsp:sp modelId="{E421FC21-935B-4060-BDD0-D13CDDE60332}">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kern="1200" dirty="0" smtClean="0"/>
            <a:t>Poder listar débitos y </a:t>
          </a:r>
          <a:r>
            <a:rPr lang="es-CL" sz="800" kern="1200" dirty="0" err="1" smtClean="0"/>
            <a:t>crédirtos</a:t>
          </a:r>
          <a:r>
            <a:rPr lang="es-CL" sz="800" kern="1200" dirty="0" smtClean="0"/>
            <a:t> de todo el año por proceso monetarios</a:t>
          </a:r>
          <a:endParaRPr lang="es-CL" sz="800" kern="1200" dirty="0"/>
        </a:p>
      </dsp:txBody>
      <dsp:txXfrm>
        <a:off x="2691824" y="149376"/>
        <a:ext cx="712351" cy="712351"/>
      </dsp:txXfrm>
    </dsp:sp>
    <dsp:sp modelId="{FD86965B-1B5B-4FB2-A338-EA59CE930260}">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kern="1200" dirty="0" smtClean="0"/>
            <a:t>EEFF   con análisis de Cuentas</a:t>
          </a:r>
          <a:endParaRPr lang="es-CL" sz="800" kern="1200" dirty="0"/>
        </a:p>
      </dsp:txBody>
      <dsp:txXfrm>
        <a:off x="4218271" y="1675824"/>
        <a:ext cx="712351" cy="712351"/>
      </dsp:txXfrm>
    </dsp:sp>
    <dsp:sp modelId="{5A816EA2-49BD-4DD1-9F84-CA7C318FDDA4}">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kern="1200" dirty="0" smtClean="0"/>
            <a:t>Pérdidas reales por proceso  monetario</a:t>
          </a:r>
          <a:endParaRPr lang="es-CL" sz="800" kern="1200" dirty="0"/>
        </a:p>
      </dsp:txBody>
      <dsp:txXfrm>
        <a:off x="2691824" y="3202271"/>
        <a:ext cx="712351" cy="712351"/>
      </dsp:txXfrm>
    </dsp:sp>
    <dsp:sp modelId="{105ED405-15BC-4FDB-8AF9-7456A343E3C7}">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kern="1200" dirty="0" smtClean="0"/>
            <a:t>Pérdidas por procesos </a:t>
          </a:r>
          <a:r>
            <a:rPr lang="es-CL" sz="800" kern="1200" dirty="0" smtClean="0">
              <a:solidFill>
                <a:srgbClr val="FF0000"/>
              </a:solidFill>
            </a:rPr>
            <a:t>NO </a:t>
          </a:r>
          <a:r>
            <a:rPr lang="es-CL" sz="800" kern="1200" dirty="0" smtClean="0"/>
            <a:t>monetarios</a:t>
          </a:r>
          <a:endParaRPr lang="es-CL" sz="800" kern="1200" dirty="0"/>
        </a:p>
      </dsp:txBody>
      <dsp:txXfrm>
        <a:off x="1165376" y="1675824"/>
        <a:ext cx="712351" cy="712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2C6BD01-6118-4C92-8DFD-04C42B28FCC8}" type="datetimeFigureOut">
              <a:rPr lang="es-ES" smtClean="0"/>
              <a:pPr/>
              <a:t>16/05/2015</a:t>
            </a:fld>
            <a:endParaRPr lang="es-ES" dirty="0"/>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8E9D021-7781-49D9-A2F1-6D15405602BA}" type="slidenum">
              <a:rPr lang="es-ES" smtClean="0"/>
              <a:pPr/>
              <a:t>‹Nº›</a:t>
            </a:fld>
            <a:endParaRPr lang="es-ES" dirty="0"/>
          </a:p>
        </p:txBody>
      </p:sp>
    </p:spTree>
    <p:extLst>
      <p:ext uri="{BB962C8B-B14F-4D97-AF65-F5344CB8AC3E}">
        <p14:creationId xmlns:p14="http://schemas.microsoft.com/office/powerpoint/2010/main" val="59424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128"/>
              </a:defRPr>
            </a:lvl1pPr>
            <a:lvl2pPr marL="40078661" indent="-39595583">
              <a:defRPr sz="2500">
                <a:solidFill>
                  <a:schemeClr val="tx1"/>
                </a:solidFill>
                <a:latin typeface="Arial" charset="0"/>
                <a:ea typeface="ＭＳ Ｐゴシック" charset="-128"/>
              </a:defRPr>
            </a:lvl2pPr>
            <a:lvl3pPr>
              <a:defRPr sz="2500">
                <a:solidFill>
                  <a:schemeClr val="tx1"/>
                </a:solidFill>
                <a:latin typeface="Arial" charset="0"/>
                <a:ea typeface="ＭＳ Ｐゴシック" charset="-128"/>
              </a:defRPr>
            </a:lvl3pPr>
            <a:lvl4pPr>
              <a:defRPr sz="2500">
                <a:solidFill>
                  <a:schemeClr val="tx1"/>
                </a:solidFill>
                <a:latin typeface="Arial" charset="0"/>
                <a:ea typeface="ＭＳ Ｐゴシック" charset="-128"/>
              </a:defRPr>
            </a:lvl4pPr>
            <a:lvl5pPr>
              <a:defRPr sz="2500">
                <a:solidFill>
                  <a:schemeClr val="tx1"/>
                </a:solidFill>
                <a:latin typeface="Arial" charset="0"/>
                <a:ea typeface="ＭＳ Ｐゴシック" charset="-128"/>
              </a:defRPr>
            </a:lvl5pPr>
            <a:lvl6pPr marL="483078" eaLnBrk="0" fontAlgn="base" hangingPunct="0">
              <a:spcBef>
                <a:spcPct val="0"/>
              </a:spcBef>
              <a:spcAft>
                <a:spcPct val="0"/>
              </a:spcAft>
              <a:defRPr sz="2500">
                <a:solidFill>
                  <a:schemeClr val="tx1"/>
                </a:solidFill>
                <a:latin typeface="Arial" charset="0"/>
                <a:ea typeface="ＭＳ Ｐゴシック" charset="-128"/>
              </a:defRPr>
            </a:lvl6pPr>
            <a:lvl7pPr marL="966155" eaLnBrk="0" fontAlgn="base" hangingPunct="0">
              <a:spcBef>
                <a:spcPct val="0"/>
              </a:spcBef>
              <a:spcAft>
                <a:spcPct val="0"/>
              </a:spcAft>
              <a:defRPr sz="2500">
                <a:solidFill>
                  <a:schemeClr val="tx1"/>
                </a:solidFill>
                <a:latin typeface="Arial" charset="0"/>
                <a:ea typeface="ＭＳ Ｐゴシック" charset="-128"/>
              </a:defRPr>
            </a:lvl7pPr>
            <a:lvl8pPr marL="1449233" eaLnBrk="0" fontAlgn="base" hangingPunct="0">
              <a:spcBef>
                <a:spcPct val="0"/>
              </a:spcBef>
              <a:spcAft>
                <a:spcPct val="0"/>
              </a:spcAft>
              <a:defRPr sz="2500">
                <a:solidFill>
                  <a:schemeClr val="tx1"/>
                </a:solidFill>
                <a:latin typeface="Arial" charset="0"/>
                <a:ea typeface="ＭＳ Ｐゴシック" charset="-128"/>
              </a:defRPr>
            </a:lvl8pPr>
            <a:lvl9pPr marL="1932310" eaLnBrk="0" fontAlgn="base" hangingPunct="0">
              <a:spcBef>
                <a:spcPct val="0"/>
              </a:spcBef>
              <a:spcAft>
                <a:spcPct val="0"/>
              </a:spcAft>
              <a:defRPr sz="2500">
                <a:solidFill>
                  <a:schemeClr val="tx1"/>
                </a:solidFill>
                <a:latin typeface="Arial" charset="0"/>
                <a:ea typeface="ＭＳ Ｐゴシック" charset="-128"/>
              </a:defRPr>
            </a:lvl9pPr>
          </a:lstStyle>
          <a:p>
            <a:fld id="{709129F2-8742-415D-8D2C-47CC6B6102EE}" type="slidenum">
              <a:rPr lang="en-US" altLang="es-AR" sz="1300"/>
              <a:pPr/>
              <a:t>1</a:t>
            </a:fld>
            <a:endParaRPr lang="en-US" altLang="es-AR"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smtClean="0"/>
          </a:p>
        </p:txBody>
      </p:sp>
    </p:spTree>
    <p:extLst>
      <p:ext uri="{BB962C8B-B14F-4D97-AF65-F5344CB8AC3E}">
        <p14:creationId xmlns:p14="http://schemas.microsoft.com/office/powerpoint/2010/main" val="101548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8E9D021-7781-49D9-A2F1-6D15405602BA}" type="slidenum">
              <a:rPr lang="es-ES" smtClean="0"/>
              <a:pPr/>
              <a:t>50</a:t>
            </a:fld>
            <a:endParaRPr lang="es-ES" dirty="0"/>
          </a:p>
        </p:txBody>
      </p:sp>
    </p:spTree>
    <p:extLst>
      <p:ext uri="{BB962C8B-B14F-4D97-AF65-F5344CB8AC3E}">
        <p14:creationId xmlns:p14="http://schemas.microsoft.com/office/powerpoint/2010/main" val="92704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s-ES" dirty="0"/>
          </a:p>
        </p:txBody>
      </p:sp>
      <p:sp>
        <p:nvSpPr>
          <p:cNvPr id="68612" name="Line 4"/>
          <p:cNvSpPr>
            <a:spLocks noChangeShapeType="1"/>
          </p:cNvSpPr>
          <p:nvPr/>
        </p:nvSpPr>
        <p:spPr bwMode="auto">
          <a:xfrm>
            <a:off x="918735" y="5511508"/>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3" name="Line 5"/>
          <p:cNvSpPr>
            <a:spLocks noChangeShapeType="1"/>
          </p:cNvSpPr>
          <p:nvPr/>
        </p:nvSpPr>
        <p:spPr bwMode="auto">
          <a:xfrm>
            <a:off x="918735" y="5929020"/>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4" name="Line 6"/>
          <p:cNvSpPr>
            <a:spLocks noChangeShapeType="1"/>
          </p:cNvSpPr>
          <p:nvPr/>
        </p:nvSpPr>
        <p:spPr bwMode="auto">
          <a:xfrm>
            <a:off x="918735" y="6346533"/>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5" name="Line 7"/>
          <p:cNvSpPr>
            <a:spLocks noChangeShapeType="1"/>
          </p:cNvSpPr>
          <p:nvPr/>
        </p:nvSpPr>
        <p:spPr bwMode="auto">
          <a:xfrm>
            <a:off x="918735" y="6764045"/>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6" name="Line 8"/>
          <p:cNvSpPr>
            <a:spLocks noChangeShapeType="1"/>
          </p:cNvSpPr>
          <p:nvPr/>
        </p:nvSpPr>
        <p:spPr bwMode="auto">
          <a:xfrm>
            <a:off x="918735" y="7181558"/>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7" name="Line 9"/>
          <p:cNvSpPr>
            <a:spLocks noChangeShapeType="1"/>
          </p:cNvSpPr>
          <p:nvPr/>
        </p:nvSpPr>
        <p:spPr bwMode="auto">
          <a:xfrm>
            <a:off x="918735" y="7599070"/>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8" name="Line 10"/>
          <p:cNvSpPr>
            <a:spLocks noChangeShapeType="1"/>
          </p:cNvSpPr>
          <p:nvPr/>
        </p:nvSpPr>
        <p:spPr bwMode="auto">
          <a:xfrm>
            <a:off x="918735" y="8016583"/>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19" name="Line 11"/>
          <p:cNvSpPr>
            <a:spLocks noChangeShapeType="1"/>
          </p:cNvSpPr>
          <p:nvPr/>
        </p:nvSpPr>
        <p:spPr bwMode="auto">
          <a:xfrm>
            <a:off x="918735" y="8434095"/>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20" name="Line 12"/>
          <p:cNvSpPr>
            <a:spLocks noChangeShapeType="1"/>
          </p:cNvSpPr>
          <p:nvPr/>
        </p:nvSpPr>
        <p:spPr bwMode="auto">
          <a:xfrm>
            <a:off x="918735" y="8851608"/>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
        <p:nvSpPr>
          <p:cNvPr id="68621" name="Line 13"/>
          <p:cNvSpPr>
            <a:spLocks noChangeShapeType="1"/>
          </p:cNvSpPr>
          <p:nvPr/>
        </p:nvSpPr>
        <p:spPr bwMode="auto">
          <a:xfrm>
            <a:off x="918735" y="9269120"/>
            <a:ext cx="50506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9" tIns="47404" rIns="94809" bIns="47404"/>
          <a:lstStyle/>
          <a:p>
            <a:pPr eaLnBrk="0" fontAlgn="base" hangingPunct="0">
              <a:spcBef>
                <a:spcPct val="0"/>
              </a:spcBef>
              <a:spcAft>
                <a:spcPct val="0"/>
              </a:spcAft>
            </a:pPr>
            <a:endParaRPr lang="es-ES" dirty="0" smtClean="0">
              <a:solidFill>
                <a:prstClr val="black"/>
              </a:solidFill>
              <a:latin typeface="Times New Roman" charset="0"/>
            </a:endParaRPr>
          </a:p>
        </p:txBody>
      </p:sp>
    </p:spTree>
    <p:extLst>
      <p:ext uri="{BB962C8B-B14F-4D97-AF65-F5344CB8AC3E}">
        <p14:creationId xmlns:p14="http://schemas.microsoft.com/office/powerpoint/2010/main" val="20502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5001" indent="-301923" eaLnBrk="0" hangingPunct="0">
              <a:defRPr>
                <a:solidFill>
                  <a:schemeClr val="tx1"/>
                </a:solidFill>
                <a:latin typeface="Calibri" pitchFamily="34" charset="0"/>
                <a:cs typeface="Arial" charset="0"/>
              </a:defRPr>
            </a:lvl2pPr>
            <a:lvl3pPr marL="1207694" indent="-241539" eaLnBrk="0" hangingPunct="0">
              <a:defRPr>
                <a:solidFill>
                  <a:schemeClr val="tx1"/>
                </a:solidFill>
                <a:latin typeface="Calibri" pitchFamily="34" charset="0"/>
                <a:cs typeface="Arial" charset="0"/>
              </a:defRPr>
            </a:lvl3pPr>
            <a:lvl4pPr marL="1690771" indent="-241539" eaLnBrk="0" hangingPunct="0">
              <a:defRPr>
                <a:solidFill>
                  <a:schemeClr val="tx1"/>
                </a:solidFill>
                <a:latin typeface="Calibri" pitchFamily="34" charset="0"/>
                <a:cs typeface="Arial" charset="0"/>
              </a:defRPr>
            </a:lvl4pPr>
            <a:lvl5pPr marL="2173849" indent="-241539" eaLnBrk="0" hangingPunct="0">
              <a:defRPr>
                <a:solidFill>
                  <a:schemeClr val="tx1"/>
                </a:solidFill>
                <a:latin typeface="Calibri" pitchFamily="34" charset="0"/>
                <a:cs typeface="Arial" charset="0"/>
              </a:defRPr>
            </a:lvl5pPr>
            <a:lvl6pPr marL="2656926" indent="-241539" eaLnBrk="0" fontAlgn="base" hangingPunct="0">
              <a:spcBef>
                <a:spcPct val="0"/>
              </a:spcBef>
              <a:spcAft>
                <a:spcPct val="0"/>
              </a:spcAft>
              <a:defRPr>
                <a:solidFill>
                  <a:schemeClr val="tx1"/>
                </a:solidFill>
                <a:latin typeface="Calibri" pitchFamily="34" charset="0"/>
                <a:cs typeface="Arial" charset="0"/>
              </a:defRPr>
            </a:lvl6pPr>
            <a:lvl7pPr marL="3140004" indent="-241539" eaLnBrk="0" fontAlgn="base" hangingPunct="0">
              <a:spcBef>
                <a:spcPct val="0"/>
              </a:spcBef>
              <a:spcAft>
                <a:spcPct val="0"/>
              </a:spcAft>
              <a:defRPr>
                <a:solidFill>
                  <a:schemeClr val="tx1"/>
                </a:solidFill>
                <a:latin typeface="Calibri" pitchFamily="34" charset="0"/>
                <a:cs typeface="Arial" charset="0"/>
              </a:defRPr>
            </a:lvl7pPr>
            <a:lvl8pPr marL="3623081" indent="-241539" eaLnBrk="0" fontAlgn="base" hangingPunct="0">
              <a:spcBef>
                <a:spcPct val="0"/>
              </a:spcBef>
              <a:spcAft>
                <a:spcPct val="0"/>
              </a:spcAft>
              <a:defRPr>
                <a:solidFill>
                  <a:schemeClr val="tx1"/>
                </a:solidFill>
                <a:latin typeface="Calibri" pitchFamily="34" charset="0"/>
                <a:cs typeface="Arial" charset="0"/>
              </a:defRPr>
            </a:lvl8pPr>
            <a:lvl9pPr marL="4106159" indent="-241539"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073BFF8-CBAA-4B0A-A5AF-4A945AAA4C6C}" type="slidenum">
              <a:rPr lang="es-ES" smtClean="0"/>
              <a:pPr eaLnBrk="1" hangingPunct="1"/>
              <a:t>65</a:t>
            </a:fld>
            <a:endParaRPr lang="es-ES" dirty="0"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35845" name="Line 4"/>
          <p:cNvSpPr>
            <a:spLocks noChangeShapeType="1"/>
          </p:cNvSpPr>
          <p:nvPr/>
        </p:nvSpPr>
        <p:spPr bwMode="auto">
          <a:xfrm>
            <a:off x="1130489" y="5954773"/>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46" name="Line 5"/>
          <p:cNvSpPr>
            <a:spLocks noChangeShapeType="1"/>
          </p:cNvSpPr>
          <p:nvPr/>
        </p:nvSpPr>
        <p:spPr bwMode="auto">
          <a:xfrm>
            <a:off x="1208618" y="6299220"/>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47" name="Line 6"/>
          <p:cNvSpPr>
            <a:spLocks noChangeShapeType="1"/>
          </p:cNvSpPr>
          <p:nvPr/>
        </p:nvSpPr>
        <p:spPr bwMode="auto">
          <a:xfrm>
            <a:off x="1208618" y="6645407"/>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48" name="Line 7"/>
          <p:cNvSpPr>
            <a:spLocks noChangeShapeType="1"/>
          </p:cNvSpPr>
          <p:nvPr/>
        </p:nvSpPr>
        <p:spPr bwMode="auto">
          <a:xfrm>
            <a:off x="1208618" y="7078577"/>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49" name="Line 8"/>
          <p:cNvSpPr>
            <a:spLocks noChangeShapeType="1"/>
          </p:cNvSpPr>
          <p:nvPr/>
        </p:nvSpPr>
        <p:spPr bwMode="auto">
          <a:xfrm>
            <a:off x="1208618" y="7510007"/>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50" name="Line 9"/>
          <p:cNvSpPr>
            <a:spLocks noChangeShapeType="1"/>
          </p:cNvSpPr>
          <p:nvPr/>
        </p:nvSpPr>
        <p:spPr bwMode="auto">
          <a:xfrm>
            <a:off x="1208618" y="7854454"/>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51" name="Line 10"/>
          <p:cNvSpPr>
            <a:spLocks noChangeShapeType="1"/>
          </p:cNvSpPr>
          <p:nvPr/>
        </p:nvSpPr>
        <p:spPr bwMode="auto">
          <a:xfrm>
            <a:off x="1208618" y="8198902"/>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52" name="Line 11"/>
          <p:cNvSpPr>
            <a:spLocks noChangeShapeType="1"/>
          </p:cNvSpPr>
          <p:nvPr/>
        </p:nvSpPr>
        <p:spPr bwMode="auto">
          <a:xfrm>
            <a:off x="1208618" y="8545089"/>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35853" name="Line 12"/>
          <p:cNvSpPr>
            <a:spLocks noChangeShapeType="1"/>
          </p:cNvSpPr>
          <p:nvPr/>
        </p:nvSpPr>
        <p:spPr bwMode="auto">
          <a:xfrm>
            <a:off x="1208618" y="8891277"/>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Tree>
    <p:extLst>
      <p:ext uri="{BB962C8B-B14F-4D97-AF65-F5344CB8AC3E}">
        <p14:creationId xmlns:p14="http://schemas.microsoft.com/office/powerpoint/2010/main" val="167930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85001" indent="-301923" eaLnBrk="0" hangingPunct="0">
              <a:defRPr>
                <a:solidFill>
                  <a:schemeClr val="tx1"/>
                </a:solidFill>
                <a:latin typeface="Calibri" pitchFamily="34" charset="0"/>
                <a:cs typeface="Arial" charset="0"/>
              </a:defRPr>
            </a:lvl2pPr>
            <a:lvl3pPr marL="1207694" indent="-241539" eaLnBrk="0" hangingPunct="0">
              <a:defRPr>
                <a:solidFill>
                  <a:schemeClr val="tx1"/>
                </a:solidFill>
                <a:latin typeface="Calibri" pitchFamily="34" charset="0"/>
                <a:cs typeface="Arial" charset="0"/>
              </a:defRPr>
            </a:lvl3pPr>
            <a:lvl4pPr marL="1690771" indent="-241539" eaLnBrk="0" hangingPunct="0">
              <a:defRPr>
                <a:solidFill>
                  <a:schemeClr val="tx1"/>
                </a:solidFill>
                <a:latin typeface="Calibri" pitchFamily="34" charset="0"/>
                <a:cs typeface="Arial" charset="0"/>
              </a:defRPr>
            </a:lvl4pPr>
            <a:lvl5pPr marL="2173849" indent="-241539" eaLnBrk="0" hangingPunct="0">
              <a:defRPr>
                <a:solidFill>
                  <a:schemeClr val="tx1"/>
                </a:solidFill>
                <a:latin typeface="Calibri" pitchFamily="34" charset="0"/>
                <a:cs typeface="Arial" charset="0"/>
              </a:defRPr>
            </a:lvl5pPr>
            <a:lvl6pPr marL="2656926" indent="-241539" eaLnBrk="0" fontAlgn="base" hangingPunct="0">
              <a:spcBef>
                <a:spcPct val="0"/>
              </a:spcBef>
              <a:spcAft>
                <a:spcPct val="0"/>
              </a:spcAft>
              <a:defRPr>
                <a:solidFill>
                  <a:schemeClr val="tx1"/>
                </a:solidFill>
                <a:latin typeface="Calibri" pitchFamily="34" charset="0"/>
                <a:cs typeface="Arial" charset="0"/>
              </a:defRPr>
            </a:lvl6pPr>
            <a:lvl7pPr marL="3140004" indent="-241539" eaLnBrk="0" fontAlgn="base" hangingPunct="0">
              <a:spcBef>
                <a:spcPct val="0"/>
              </a:spcBef>
              <a:spcAft>
                <a:spcPct val="0"/>
              </a:spcAft>
              <a:defRPr>
                <a:solidFill>
                  <a:schemeClr val="tx1"/>
                </a:solidFill>
                <a:latin typeface="Calibri" pitchFamily="34" charset="0"/>
                <a:cs typeface="Arial" charset="0"/>
              </a:defRPr>
            </a:lvl7pPr>
            <a:lvl8pPr marL="3623081" indent="-241539" eaLnBrk="0" fontAlgn="base" hangingPunct="0">
              <a:spcBef>
                <a:spcPct val="0"/>
              </a:spcBef>
              <a:spcAft>
                <a:spcPct val="0"/>
              </a:spcAft>
              <a:defRPr>
                <a:solidFill>
                  <a:schemeClr val="tx1"/>
                </a:solidFill>
                <a:latin typeface="Calibri" pitchFamily="34" charset="0"/>
                <a:cs typeface="Arial" charset="0"/>
              </a:defRPr>
            </a:lvl8pPr>
            <a:lvl9pPr marL="4106159" indent="-241539"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EE75F87-6FD8-457D-8834-C7485A0AB433}" type="slidenum">
              <a:rPr lang="es-ES"/>
              <a:pPr eaLnBrk="1" hangingPunct="1"/>
              <a:t>68</a:t>
            </a:fld>
            <a:endParaRPr lang="es-ES" dirty="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dirty="0" smtClean="0"/>
          </a:p>
        </p:txBody>
      </p:sp>
      <p:sp>
        <p:nvSpPr>
          <p:cNvPr id="47109" name="Line 4"/>
          <p:cNvSpPr>
            <a:spLocks noChangeShapeType="1"/>
          </p:cNvSpPr>
          <p:nvPr/>
        </p:nvSpPr>
        <p:spPr bwMode="auto">
          <a:xfrm>
            <a:off x="1130489" y="5784288"/>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0" name="Line 5"/>
          <p:cNvSpPr>
            <a:spLocks noChangeShapeType="1"/>
          </p:cNvSpPr>
          <p:nvPr/>
        </p:nvSpPr>
        <p:spPr bwMode="auto">
          <a:xfrm>
            <a:off x="1208618" y="6128736"/>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1" name="Line 6"/>
          <p:cNvSpPr>
            <a:spLocks noChangeShapeType="1"/>
          </p:cNvSpPr>
          <p:nvPr/>
        </p:nvSpPr>
        <p:spPr bwMode="auto">
          <a:xfrm>
            <a:off x="1208618" y="6474923"/>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2" name="Line 7"/>
          <p:cNvSpPr>
            <a:spLocks noChangeShapeType="1"/>
          </p:cNvSpPr>
          <p:nvPr/>
        </p:nvSpPr>
        <p:spPr bwMode="auto">
          <a:xfrm>
            <a:off x="1208618" y="6908093"/>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3" name="Line 8"/>
          <p:cNvSpPr>
            <a:spLocks noChangeShapeType="1"/>
          </p:cNvSpPr>
          <p:nvPr/>
        </p:nvSpPr>
        <p:spPr bwMode="auto">
          <a:xfrm>
            <a:off x="1208618" y="7339522"/>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4" name="Line 9"/>
          <p:cNvSpPr>
            <a:spLocks noChangeShapeType="1"/>
          </p:cNvSpPr>
          <p:nvPr/>
        </p:nvSpPr>
        <p:spPr bwMode="auto">
          <a:xfrm>
            <a:off x="1208618" y="7683970"/>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5" name="Line 10"/>
          <p:cNvSpPr>
            <a:spLocks noChangeShapeType="1"/>
          </p:cNvSpPr>
          <p:nvPr/>
        </p:nvSpPr>
        <p:spPr bwMode="auto">
          <a:xfrm>
            <a:off x="1208618" y="8028418"/>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6" name="Line 11"/>
          <p:cNvSpPr>
            <a:spLocks noChangeShapeType="1"/>
          </p:cNvSpPr>
          <p:nvPr/>
        </p:nvSpPr>
        <p:spPr bwMode="auto">
          <a:xfrm>
            <a:off x="1208618" y="8374605"/>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
        <p:nvSpPr>
          <p:cNvPr id="47117" name="Line 12"/>
          <p:cNvSpPr>
            <a:spLocks noChangeShapeType="1"/>
          </p:cNvSpPr>
          <p:nvPr/>
        </p:nvSpPr>
        <p:spPr bwMode="auto">
          <a:xfrm>
            <a:off x="1208618" y="8720793"/>
            <a:ext cx="4537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6" tIns="48308" rIns="96616" bIns="48308" anchor="ctr"/>
          <a:lstStyle/>
          <a:p>
            <a:endParaRPr lang="es-ES" dirty="0"/>
          </a:p>
        </p:txBody>
      </p:sp>
    </p:spTree>
    <p:extLst>
      <p:ext uri="{BB962C8B-B14F-4D97-AF65-F5344CB8AC3E}">
        <p14:creationId xmlns:p14="http://schemas.microsoft.com/office/powerpoint/2010/main" val="39712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8E9D021-7781-49D9-A2F1-6D15405602BA}" type="slidenum">
              <a:rPr lang="es-ES" smtClean="0"/>
              <a:pPr/>
              <a:t>97</a:t>
            </a:fld>
            <a:endParaRPr lang="es-ES" dirty="0"/>
          </a:p>
        </p:txBody>
      </p:sp>
    </p:spTree>
    <p:extLst>
      <p:ext uri="{BB962C8B-B14F-4D97-AF65-F5344CB8AC3E}">
        <p14:creationId xmlns:p14="http://schemas.microsoft.com/office/powerpoint/2010/main" val="279200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128"/>
              </a:defRPr>
            </a:lvl1pPr>
            <a:lvl2pPr marL="40078661" indent="-39595583">
              <a:defRPr sz="2500">
                <a:solidFill>
                  <a:schemeClr val="tx1"/>
                </a:solidFill>
                <a:latin typeface="Arial" charset="0"/>
                <a:ea typeface="ＭＳ Ｐゴシック" charset="-128"/>
              </a:defRPr>
            </a:lvl2pPr>
            <a:lvl3pPr>
              <a:defRPr sz="2500">
                <a:solidFill>
                  <a:schemeClr val="tx1"/>
                </a:solidFill>
                <a:latin typeface="Arial" charset="0"/>
                <a:ea typeface="ＭＳ Ｐゴシック" charset="-128"/>
              </a:defRPr>
            </a:lvl3pPr>
            <a:lvl4pPr>
              <a:defRPr sz="2500">
                <a:solidFill>
                  <a:schemeClr val="tx1"/>
                </a:solidFill>
                <a:latin typeface="Arial" charset="0"/>
                <a:ea typeface="ＭＳ Ｐゴシック" charset="-128"/>
              </a:defRPr>
            </a:lvl4pPr>
            <a:lvl5pPr>
              <a:defRPr sz="2500">
                <a:solidFill>
                  <a:schemeClr val="tx1"/>
                </a:solidFill>
                <a:latin typeface="Arial" charset="0"/>
                <a:ea typeface="ＭＳ Ｐゴシック" charset="-128"/>
              </a:defRPr>
            </a:lvl5pPr>
            <a:lvl6pPr marL="483078" eaLnBrk="0" fontAlgn="base" hangingPunct="0">
              <a:spcBef>
                <a:spcPct val="0"/>
              </a:spcBef>
              <a:spcAft>
                <a:spcPct val="0"/>
              </a:spcAft>
              <a:defRPr sz="2500">
                <a:solidFill>
                  <a:schemeClr val="tx1"/>
                </a:solidFill>
                <a:latin typeface="Arial" charset="0"/>
                <a:ea typeface="ＭＳ Ｐゴシック" charset="-128"/>
              </a:defRPr>
            </a:lvl6pPr>
            <a:lvl7pPr marL="966155" eaLnBrk="0" fontAlgn="base" hangingPunct="0">
              <a:spcBef>
                <a:spcPct val="0"/>
              </a:spcBef>
              <a:spcAft>
                <a:spcPct val="0"/>
              </a:spcAft>
              <a:defRPr sz="2500">
                <a:solidFill>
                  <a:schemeClr val="tx1"/>
                </a:solidFill>
                <a:latin typeface="Arial" charset="0"/>
                <a:ea typeface="ＭＳ Ｐゴシック" charset="-128"/>
              </a:defRPr>
            </a:lvl7pPr>
            <a:lvl8pPr marL="1449233" eaLnBrk="0" fontAlgn="base" hangingPunct="0">
              <a:spcBef>
                <a:spcPct val="0"/>
              </a:spcBef>
              <a:spcAft>
                <a:spcPct val="0"/>
              </a:spcAft>
              <a:defRPr sz="2500">
                <a:solidFill>
                  <a:schemeClr val="tx1"/>
                </a:solidFill>
                <a:latin typeface="Arial" charset="0"/>
                <a:ea typeface="ＭＳ Ｐゴシック" charset="-128"/>
              </a:defRPr>
            </a:lvl8pPr>
            <a:lvl9pPr marL="1932310" eaLnBrk="0" fontAlgn="base" hangingPunct="0">
              <a:spcBef>
                <a:spcPct val="0"/>
              </a:spcBef>
              <a:spcAft>
                <a:spcPct val="0"/>
              </a:spcAft>
              <a:defRPr sz="2500">
                <a:solidFill>
                  <a:schemeClr val="tx1"/>
                </a:solidFill>
                <a:latin typeface="Arial" charset="0"/>
                <a:ea typeface="ＭＳ Ｐゴシック" charset="-128"/>
              </a:defRPr>
            </a:lvl9pPr>
          </a:lstStyle>
          <a:p>
            <a:fld id="{FACBDAD6-E66F-4CB8-866D-A44A8CF8252F}" type="slidenum">
              <a:rPr lang="en-US" altLang="es-AR" sz="1300"/>
              <a:pPr/>
              <a:t>112</a:t>
            </a:fld>
            <a:endParaRPr lang="en-US" altLang="es-AR"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smtClean="0"/>
          </a:p>
        </p:txBody>
      </p:sp>
    </p:spTree>
    <p:extLst>
      <p:ext uri="{BB962C8B-B14F-4D97-AF65-F5344CB8AC3E}">
        <p14:creationId xmlns:p14="http://schemas.microsoft.com/office/powerpoint/2010/main" val="309460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18</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1821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19</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308291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21</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92867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23</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92867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25</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92867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27</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9286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29</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92867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2BCDBBFE-826B-41C4-8693-16372B1409AB}" type="slidenum">
              <a:rPr lang="es-ES"/>
              <a:pPr eaLnBrk="1" hangingPunct="1"/>
              <a:t>31</a:t>
            </a:fld>
            <a:endParaRPr lang="es-E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ES" dirty="0" smtClean="0"/>
          </a:p>
        </p:txBody>
      </p:sp>
    </p:spTree>
    <p:extLst>
      <p:ext uri="{BB962C8B-B14F-4D97-AF65-F5344CB8AC3E}">
        <p14:creationId xmlns:p14="http://schemas.microsoft.com/office/powerpoint/2010/main" val="2703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13"/>
          <p:cNvSpPr>
            <a:spLocks noGrp="1"/>
          </p:cNvSpPr>
          <p:nvPr>
            <p:ph type="dt" sz="half" idx="10"/>
          </p:nvPr>
        </p:nvSpPr>
        <p:spPr/>
        <p:txBody>
          <a:bodyPr/>
          <a:lstStyle>
            <a:lvl1pPr>
              <a:defRPr/>
            </a:lvl1pPr>
          </a:lstStyle>
          <a:p>
            <a:fld id="{845A9E3C-8F40-4B1F-8BC2-A577E5DE0B8F}" type="datetime1">
              <a:rPr lang="en-US">
                <a:solidFill>
                  <a:srgbClr val="C0504D"/>
                </a:solidFill>
              </a:rPr>
              <a:pPr/>
              <a:t>5/16/2015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051B2A25-B09C-4C73-B12B-0F4311418D83}" type="slidenum">
              <a:rPr lang="en-US"/>
              <a:pPr/>
              <a:t>‹Nº›</a:t>
            </a:fld>
            <a:endParaRPr lang="en-US" dirty="0"/>
          </a:p>
        </p:txBody>
      </p:sp>
    </p:spTree>
    <p:extLst>
      <p:ext uri="{BB962C8B-B14F-4D97-AF65-F5344CB8AC3E}">
        <p14:creationId xmlns:p14="http://schemas.microsoft.com/office/powerpoint/2010/main" val="246370240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8" name="7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9" name="8 Marcador de número de diapositiva"/>
          <p:cNvSpPr>
            <a:spLocks noGrp="1"/>
          </p:cNvSpPr>
          <p:nvPr>
            <p:ph type="sldNum" sz="quarter" idx="12"/>
          </p:nvPr>
        </p:nvSpPr>
        <p:spPr/>
        <p:txBody>
          <a:bodyPr/>
          <a:lstStyle>
            <a:lvl1pPr>
              <a:defRPr/>
            </a:lvl1pPr>
          </a:lstStyle>
          <a:p>
            <a:fld id="{F56E7690-A83E-4F1A-AA6B-112E3BF4A508}"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365500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4" name="3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5" name="4 Marcador de número de diapositiva"/>
          <p:cNvSpPr>
            <a:spLocks noGrp="1"/>
          </p:cNvSpPr>
          <p:nvPr>
            <p:ph type="sldNum" sz="quarter" idx="12"/>
          </p:nvPr>
        </p:nvSpPr>
        <p:spPr/>
        <p:txBody>
          <a:bodyPr/>
          <a:lstStyle>
            <a:lvl1pPr>
              <a:defRPr/>
            </a:lvl1pPr>
          </a:lstStyle>
          <a:p>
            <a:fld id="{6D0EC260-619E-425E-8457-CF3DE4D3D226}"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152714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3" name="2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4" name="3 Marcador de número de diapositiva"/>
          <p:cNvSpPr>
            <a:spLocks noGrp="1"/>
          </p:cNvSpPr>
          <p:nvPr>
            <p:ph type="sldNum" sz="quarter" idx="12"/>
          </p:nvPr>
        </p:nvSpPr>
        <p:spPr/>
        <p:txBody>
          <a:bodyPr/>
          <a:lstStyle>
            <a:lvl1pPr>
              <a:defRPr/>
            </a:lvl1pPr>
          </a:lstStyle>
          <a:p>
            <a:fld id="{0F9AE41E-B014-496D-8B28-2B9549586B66}"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258173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7" name="6 Marcador de número de diapositiva"/>
          <p:cNvSpPr>
            <a:spLocks noGrp="1"/>
          </p:cNvSpPr>
          <p:nvPr>
            <p:ph type="sldNum" sz="quarter" idx="12"/>
          </p:nvPr>
        </p:nvSpPr>
        <p:spPr/>
        <p:txBody>
          <a:bodyPr/>
          <a:lstStyle>
            <a:lvl1pPr>
              <a:defRPr/>
            </a:lvl1pPr>
          </a:lstStyle>
          <a:p>
            <a:fld id="{03C81D02-52C4-47E6-9446-F37BD59CD130}"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829773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7" name="6 Marcador de número de diapositiva"/>
          <p:cNvSpPr>
            <a:spLocks noGrp="1"/>
          </p:cNvSpPr>
          <p:nvPr>
            <p:ph type="sldNum" sz="quarter" idx="12"/>
          </p:nvPr>
        </p:nvSpPr>
        <p:spPr/>
        <p:txBody>
          <a:bodyPr/>
          <a:lstStyle>
            <a:lvl1pPr>
              <a:defRPr/>
            </a:lvl1pPr>
          </a:lstStyle>
          <a:p>
            <a:fld id="{505A418C-E4CE-4632-A421-994ABCB59F60}"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2191042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6" name="5 Marcador de número de diapositiva"/>
          <p:cNvSpPr>
            <a:spLocks noGrp="1"/>
          </p:cNvSpPr>
          <p:nvPr>
            <p:ph type="sldNum" sz="quarter" idx="12"/>
          </p:nvPr>
        </p:nvSpPr>
        <p:spPr/>
        <p:txBody>
          <a:bodyPr/>
          <a:lstStyle>
            <a:lvl1pPr>
              <a:defRPr/>
            </a:lvl1pPr>
          </a:lstStyle>
          <a:p>
            <a:fld id="{052CBE16-AA13-4713-B161-0E3E87AF0FAF}"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347830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6" name="5 Marcador de número de diapositiva"/>
          <p:cNvSpPr>
            <a:spLocks noGrp="1"/>
          </p:cNvSpPr>
          <p:nvPr>
            <p:ph type="sldNum" sz="quarter" idx="12"/>
          </p:nvPr>
        </p:nvSpPr>
        <p:spPr/>
        <p:txBody>
          <a:bodyPr/>
          <a:lstStyle>
            <a:lvl1pPr>
              <a:defRPr/>
            </a:lvl1pPr>
          </a:lstStyle>
          <a:p>
            <a:fld id="{4F5E94D7-C0FD-4F11-AE8C-3FBF0C1CAC1F}"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1882526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carvalva@entelchile.net</a:t>
            </a:r>
          </a:p>
        </p:txBody>
      </p:sp>
      <p:sp>
        <p:nvSpPr>
          <p:cNvPr id="5" name="4 Marcador de número de diapositiva"/>
          <p:cNvSpPr>
            <a:spLocks noGrp="1"/>
          </p:cNvSpPr>
          <p:nvPr>
            <p:ph type="sldNum" sz="quarter" idx="12"/>
          </p:nvPr>
        </p:nvSpPr>
        <p:spPr>
          <a:xfrm>
            <a:off x="6553200" y="6248400"/>
            <a:ext cx="1905000" cy="457200"/>
          </a:xfrm>
        </p:spPr>
        <p:txBody>
          <a:bodyPr/>
          <a:lstStyle>
            <a:lvl1pPr>
              <a:defRPr/>
            </a:lvl1pPr>
          </a:lstStyle>
          <a:p>
            <a:fld id="{DF04EF22-CBF9-447B-B665-02A16B7DCCCE}"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350991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9179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413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D6F244F4-4DA6-43DB-9047-5E46AE4CE5DC}" type="datetime1">
              <a:rPr lang="en-US">
                <a:solidFill>
                  <a:srgbClr val="C0504D"/>
                </a:solidFill>
              </a:rPr>
              <a:pPr/>
              <a:t>5/16/2015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3AD330E-0781-4FDE-B617-1267910F1577}" type="slidenum">
              <a:rPr lang="en-US"/>
              <a:pPr/>
              <a:t>‹Nº›</a:t>
            </a:fld>
            <a:endParaRPr lang="en-US" dirty="0"/>
          </a:p>
        </p:txBody>
      </p:sp>
    </p:spTree>
    <p:extLst>
      <p:ext uri="{BB962C8B-B14F-4D97-AF65-F5344CB8AC3E}">
        <p14:creationId xmlns:p14="http://schemas.microsoft.com/office/powerpoint/2010/main" val="3940682400"/>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9231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6405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27898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9397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345781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73368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096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0995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719431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13"/>
          <p:cNvSpPr>
            <a:spLocks noGrp="1"/>
          </p:cNvSpPr>
          <p:nvPr>
            <p:ph type="dt" sz="half" idx="10"/>
          </p:nvPr>
        </p:nvSpPr>
        <p:spPr/>
        <p:txBody>
          <a:bodyPr/>
          <a:lstStyle>
            <a:lvl1pPr>
              <a:defRPr/>
            </a:lvl1pPr>
          </a:lstStyle>
          <a:p>
            <a:fld id="{845A9E3C-8F40-4B1F-8BC2-A577E5DE0B8F}" type="datetime1">
              <a:rPr lang="en-US">
                <a:solidFill>
                  <a:srgbClr val="C0504D"/>
                </a:solidFill>
              </a:rPr>
              <a:pPr/>
              <a:t>5/16/2015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051B2A25-B09C-4C73-B12B-0F4311418D83}" type="slidenum">
              <a:rPr lang="en-US"/>
              <a:pPr/>
              <a:t>‹Nº›</a:t>
            </a:fld>
            <a:endParaRPr lang="en-US" dirty="0"/>
          </a:p>
        </p:txBody>
      </p:sp>
    </p:spTree>
    <p:extLst>
      <p:ext uri="{BB962C8B-B14F-4D97-AF65-F5344CB8AC3E}">
        <p14:creationId xmlns:p14="http://schemas.microsoft.com/office/powerpoint/2010/main" val="4118896237"/>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88"/>
            <a:ext cx="4038600" cy="43243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fld id="{A0583986-1260-456F-85D8-560702E1AA36}" type="datetime1">
              <a:rPr lang="en-US">
                <a:solidFill>
                  <a:srgbClr val="C0504D"/>
                </a:solidFill>
              </a:rPr>
              <a:pPr/>
              <a:t>5/16/2015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34DD3625-1E85-4C31-88F0-505ECB55D45F}" type="slidenum">
              <a:rPr lang="en-US"/>
              <a:pPr/>
              <a:t>‹Nº›</a:t>
            </a:fld>
            <a:endParaRPr lang="en-US" dirty="0"/>
          </a:p>
        </p:txBody>
      </p:sp>
      <p:sp>
        <p:nvSpPr>
          <p:cNvPr id="8" name="Content Placeholder 2"/>
          <p:cNvSpPr>
            <a:spLocks noGrp="1"/>
          </p:cNvSpPr>
          <p:nvPr>
            <p:ph sz="half" idx="13"/>
          </p:nvPr>
        </p:nvSpPr>
        <p:spPr>
          <a:xfrm>
            <a:off x="4648200" y="2209800"/>
            <a:ext cx="4038600" cy="44005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8381146"/>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D6F244F4-4DA6-43DB-9047-5E46AE4CE5DC}" type="datetime1">
              <a:rPr lang="en-US">
                <a:solidFill>
                  <a:srgbClr val="C0504D"/>
                </a:solidFill>
              </a:rPr>
              <a:pPr/>
              <a:t>5/16/2015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3AD330E-0781-4FDE-B617-1267910F1577}" type="slidenum">
              <a:rPr lang="en-US"/>
              <a:pPr/>
              <a:t>‹Nº›</a:t>
            </a:fld>
            <a:endParaRPr lang="en-US" dirty="0"/>
          </a:p>
        </p:txBody>
      </p:sp>
    </p:spTree>
    <p:extLst>
      <p:ext uri="{BB962C8B-B14F-4D97-AF65-F5344CB8AC3E}">
        <p14:creationId xmlns:p14="http://schemas.microsoft.com/office/powerpoint/2010/main" val="1502040786"/>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88"/>
            <a:ext cx="4038600" cy="43243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fld id="{A0583986-1260-456F-85D8-560702E1AA36}" type="datetime1">
              <a:rPr lang="en-US">
                <a:solidFill>
                  <a:srgbClr val="C0504D"/>
                </a:solidFill>
              </a:rPr>
              <a:pPr/>
              <a:t>5/16/2015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endParaRPr lang="en-US" dirty="0">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34DD3625-1E85-4C31-88F0-505ECB55D45F}" type="slidenum">
              <a:rPr lang="en-US"/>
              <a:pPr/>
              <a:t>‹Nº›</a:t>
            </a:fld>
            <a:endParaRPr lang="en-US" dirty="0"/>
          </a:p>
        </p:txBody>
      </p:sp>
      <p:sp>
        <p:nvSpPr>
          <p:cNvPr id="8" name="Content Placeholder 2"/>
          <p:cNvSpPr>
            <a:spLocks noGrp="1"/>
          </p:cNvSpPr>
          <p:nvPr>
            <p:ph sz="half" idx="13"/>
          </p:nvPr>
        </p:nvSpPr>
        <p:spPr>
          <a:xfrm>
            <a:off x="4648200" y="2209800"/>
            <a:ext cx="4038600" cy="44005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4714913"/>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2312C69-40BF-49F6-AC76-78F5BF8BA1FA}" type="datetime1">
              <a:rPr lang="es-ES">
                <a:solidFill>
                  <a:srgbClr val="C0504D"/>
                </a:solidFill>
              </a:rPr>
              <a:pPr>
                <a:defRPr/>
              </a:pPr>
              <a:t>16/05/2015</a:t>
            </a:fld>
            <a:endParaRPr lang="es-ES" dirty="0">
              <a:solidFill>
                <a:srgbClr val="C0504D"/>
              </a:solidFill>
            </a:endParaRPr>
          </a:p>
        </p:txBody>
      </p:sp>
      <p:sp>
        <p:nvSpPr>
          <p:cNvPr id="3" name="4 Marcador de pie de página"/>
          <p:cNvSpPr>
            <a:spLocks noGrp="1"/>
          </p:cNvSpPr>
          <p:nvPr>
            <p:ph type="ftr" sz="quarter" idx="11"/>
          </p:nvPr>
        </p:nvSpPr>
        <p:spPr/>
        <p:txBody>
          <a:bodyPr/>
          <a:lstStyle>
            <a:lvl1pPr>
              <a:defRPr/>
            </a:lvl1pPr>
          </a:lstStyle>
          <a:p>
            <a:endParaRPr lang="es-ES" dirty="0">
              <a:solidFill>
                <a:srgbClr val="C0504D"/>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887AE57D-D3FB-489A-A41C-2DB3215DFA3B}" type="slidenum">
              <a:rPr lang="es-ES"/>
              <a:pPr>
                <a:defRPr/>
              </a:pPr>
              <a:t>‹Nº›</a:t>
            </a:fld>
            <a:endParaRPr lang="es-ES" dirty="0"/>
          </a:p>
        </p:txBody>
      </p:sp>
    </p:spTree>
    <p:extLst>
      <p:ext uri="{BB962C8B-B14F-4D97-AF65-F5344CB8AC3E}">
        <p14:creationId xmlns:p14="http://schemas.microsoft.com/office/powerpoint/2010/main" val="58206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5968A-1877-485A-803C-46B286F8B2F2}" type="datetimeFigureOut">
              <a:rPr lang="es-ES" smtClean="0">
                <a:solidFill>
                  <a:srgbClr val="C0504D"/>
                </a:solidFill>
              </a:rPr>
              <a:pPr/>
              <a:t>16/05/2015</a:t>
            </a:fld>
            <a:endParaRPr lang="es-ES" dirty="0">
              <a:solidFill>
                <a:srgbClr val="C0504D"/>
              </a:solidFill>
            </a:endParaRPr>
          </a:p>
        </p:txBody>
      </p:sp>
      <p:sp>
        <p:nvSpPr>
          <p:cNvPr id="3" name="2 Marcador de pie de página"/>
          <p:cNvSpPr>
            <a:spLocks noGrp="1"/>
          </p:cNvSpPr>
          <p:nvPr>
            <p:ph type="ftr" sz="quarter" idx="11"/>
          </p:nvPr>
        </p:nvSpPr>
        <p:spPr/>
        <p:txBody>
          <a:bodyPr/>
          <a:lstStyle/>
          <a:p>
            <a:endParaRPr lang="es-ES" dirty="0">
              <a:solidFill>
                <a:srgbClr val="C0504D"/>
              </a:solidFill>
            </a:endParaRPr>
          </a:p>
        </p:txBody>
      </p:sp>
      <p:sp>
        <p:nvSpPr>
          <p:cNvPr id="4" name="3 Marcador de número de diapositiva"/>
          <p:cNvSpPr>
            <a:spLocks noGrp="1"/>
          </p:cNvSpPr>
          <p:nvPr>
            <p:ph type="sldNum" sz="quarter" idx="12"/>
          </p:nvPr>
        </p:nvSpPr>
        <p:spPr/>
        <p:txBody>
          <a:bodyPr/>
          <a:lstStyle/>
          <a:p>
            <a:fld id="{C8D535C1-6C97-4554-B4D0-E4795093D9B5}" type="slidenum">
              <a:rPr lang="es-ES" smtClean="0"/>
              <a:pPr/>
              <a:t>‹Nº›</a:t>
            </a:fld>
            <a:endParaRPr lang="es-ES" dirty="0"/>
          </a:p>
        </p:txBody>
      </p:sp>
    </p:spTree>
    <p:extLst>
      <p:ext uri="{BB962C8B-B14F-4D97-AF65-F5344CB8AC3E}">
        <p14:creationId xmlns:p14="http://schemas.microsoft.com/office/powerpoint/2010/main" val="23775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Tree>
    <p:extLst>
      <p:ext uri="{BB962C8B-B14F-4D97-AF65-F5344CB8AC3E}">
        <p14:creationId xmlns:p14="http://schemas.microsoft.com/office/powerpoint/2010/main" val="9117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6" name="5 Marcador de número de diapositiva"/>
          <p:cNvSpPr>
            <a:spLocks noGrp="1"/>
          </p:cNvSpPr>
          <p:nvPr>
            <p:ph type="sldNum" sz="quarter" idx="12"/>
          </p:nvPr>
        </p:nvSpPr>
        <p:spPr/>
        <p:txBody>
          <a:bodyPr/>
          <a:lstStyle>
            <a:lvl1pPr>
              <a:defRPr/>
            </a:lvl1pPr>
          </a:lstStyle>
          <a:p>
            <a:fld id="{BCD2BBB1-F75C-4AB8-8C6C-E70765454DBD}"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15848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6" name="5 Marcador de número de diapositiva"/>
          <p:cNvSpPr>
            <a:spLocks noGrp="1"/>
          </p:cNvSpPr>
          <p:nvPr>
            <p:ph type="sldNum" sz="quarter" idx="12"/>
          </p:nvPr>
        </p:nvSpPr>
        <p:spPr/>
        <p:txBody>
          <a:bodyPr/>
          <a:lstStyle>
            <a:lvl1pPr>
              <a:defRPr/>
            </a:lvl1pPr>
          </a:lstStyle>
          <a:p>
            <a:fld id="{00BE8BC5-0301-4734-B302-46389E0E97CE}"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124044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6" name="5 Marcador de número de diapositiva"/>
          <p:cNvSpPr>
            <a:spLocks noGrp="1"/>
          </p:cNvSpPr>
          <p:nvPr>
            <p:ph type="sldNum" sz="quarter" idx="12"/>
          </p:nvPr>
        </p:nvSpPr>
        <p:spPr/>
        <p:txBody>
          <a:bodyPr/>
          <a:lstStyle>
            <a:lvl1pPr>
              <a:defRPr/>
            </a:lvl1pPr>
          </a:lstStyle>
          <a:p>
            <a:fld id="{3C9B92A1-301E-4134-A39A-4ADE4B4D4639}"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393666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r>
              <a:rPr lang="en-US" dirty="0">
                <a:solidFill>
                  <a:srgbClr val="000000"/>
                </a:solidFill>
              </a:rPr>
              <a:t>carvalva@entelchile.net</a:t>
            </a:r>
          </a:p>
        </p:txBody>
      </p:sp>
      <p:sp>
        <p:nvSpPr>
          <p:cNvPr id="7" name="6 Marcador de número de diapositiva"/>
          <p:cNvSpPr>
            <a:spLocks noGrp="1"/>
          </p:cNvSpPr>
          <p:nvPr>
            <p:ph type="sldNum" sz="quarter" idx="12"/>
          </p:nvPr>
        </p:nvSpPr>
        <p:spPr/>
        <p:txBody>
          <a:bodyPr/>
          <a:lstStyle>
            <a:lvl1pPr>
              <a:defRPr/>
            </a:lvl1pPr>
          </a:lstStyle>
          <a:p>
            <a:fld id="{1F0CB0FD-470D-44E1-BCB6-51617B5A5FA7}" type="slidenum">
              <a:rPr lang="es-ES_tradnl">
                <a:solidFill>
                  <a:srgbClr val="000000"/>
                </a:solidFill>
              </a:rPr>
              <a:pPr/>
              <a:t>‹Nº›</a:t>
            </a:fld>
            <a:endParaRPr lang="es-ES_tradnl" dirty="0">
              <a:solidFill>
                <a:srgbClr val="000000"/>
              </a:solidFill>
            </a:endParaRPr>
          </a:p>
        </p:txBody>
      </p:sp>
    </p:spTree>
    <p:extLst>
      <p:ext uri="{BB962C8B-B14F-4D97-AF65-F5344CB8AC3E}">
        <p14:creationId xmlns:p14="http://schemas.microsoft.com/office/powerpoint/2010/main" val="2331559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 name="Rectangle 28"/>
          <p:cNvSpPr>
            <a:spLocks noChangeArrowheads="1"/>
          </p:cNvSpPr>
          <p:nvPr/>
        </p:nvSpPr>
        <p:spPr bwMode="auto">
          <a:xfrm>
            <a:off x="0" y="0"/>
            <a:ext cx="9144000" cy="311150"/>
          </a:xfrm>
          <a:prstGeom prst="rect">
            <a:avLst/>
          </a:prstGeom>
          <a:solidFill>
            <a:srgbClr val="01396A"/>
          </a:solidFill>
          <a:ln w="50800" cap="rnd" cmpd="thickThin" algn="ctr">
            <a:noFill/>
            <a:miter lim="800000"/>
            <a:headEnd/>
            <a:tailEnd/>
          </a:ln>
        </p:spPr>
        <p:txBody>
          <a:bodyPr anchor="ctr"/>
          <a:lstStyle/>
          <a:p>
            <a:pPr algn="ctr" fontAlgn="base">
              <a:spcBef>
                <a:spcPct val="0"/>
              </a:spcBef>
              <a:spcAft>
                <a:spcPct val="0"/>
              </a:spcAft>
            </a:pPr>
            <a:endParaRPr lang="en-US" dirty="0">
              <a:solidFill>
                <a:srgbClr val="FFFFFF"/>
              </a:solidFill>
            </a:endParaRPr>
          </a:p>
        </p:txBody>
      </p:sp>
      <p:sp>
        <p:nvSpPr>
          <p:cNvPr id="30" name="Rectangle 29"/>
          <p:cNvSpPr>
            <a:spLocks noChangeArrowheads="1"/>
          </p:cNvSpPr>
          <p:nvPr/>
        </p:nvSpPr>
        <p:spPr bwMode="auto">
          <a:xfrm>
            <a:off x="0" y="307975"/>
            <a:ext cx="9144000" cy="92075"/>
          </a:xfrm>
          <a:prstGeom prst="rect">
            <a:avLst/>
          </a:prstGeom>
          <a:solidFill>
            <a:srgbClr val="91271F"/>
          </a:solidFill>
          <a:ln w="50800" cap="rnd" cmpd="thickThin" algn="ctr">
            <a:noFill/>
            <a:miter lim="800000"/>
            <a:headEnd/>
            <a:tailEnd/>
          </a:ln>
        </p:spPr>
        <p:txBody>
          <a:bodyPr anchor="ctr"/>
          <a:lstStyle/>
          <a:p>
            <a:pPr algn="ctr" fontAlgn="base">
              <a:spcBef>
                <a:spcPct val="0"/>
              </a:spcBef>
              <a:spcAft>
                <a:spcPct val="0"/>
              </a:spcAft>
            </a:pPr>
            <a:endParaRPr lang="en-US" dirty="0">
              <a:solidFill>
                <a:srgbClr val="FFFFFF"/>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ndParaRPr>
          </a:p>
        </p:txBody>
      </p:sp>
      <p:sp>
        <p:nvSpPr>
          <p:cNvPr id="2054"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5"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8186738" y="457200"/>
            <a:ext cx="957262" cy="457200"/>
          </a:xfrm>
          <a:prstGeom prst="rect">
            <a:avLst/>
          </a:prstGeom>
        </p:spPr>
        <p:txBody>
          <a:bodyPr vert="horz" wrap="square" lIns="91440" tIns="45720" rIns="91440" bIns="45720" numCol="1" anchor="t" anchorCtr="0" compatLnSpc="1">
            <a:prstTxWarp prst="textNoShape">
              <a:avLst/>
            </a:prstTxWarp>
          </a:bodyPr>
          <a:lstStyle>
            <a:lvl1pPr>
              <a:defRPr sz="800">
                <a:latin typeface="Georgia" pitchFamily="18" charset="0"/>
              </a:defRPr>
            </a:lvl1pPr>
          </a:lstStyle>
          <a:p>
            <a:pPr fontAlgn="base">
              <a:spcBef>
                <a:spcPct val="0"/>
              </a:spcBef>
              <a:spcAft>
                <a:spcPct val="0"/>
              </a:spcAft>
            </a:pPr>
            <a:fld id="{13AE071C-7214-46D2-98E2-389E5A1BD18B}" type="datetime1">
              <a:rPr lang="en-US">
                <a:solidFill>
                  <a:srgbClr val="C0504D"/>
                </a:solidFill>
              </a:rPr>
              <a:pPr fontAlgn="base">
                <a:spcBef>
                  <a:spcPct val="0"/>
                </a:spcBef>
                <a:spcAft>
                  <a:spcPct val="0"/>
                </a:spcAft>
              </a:pPr>
              <a:t>5/16/2015</a:t>
            </a:fld>
            <a:endParaRPr lang="en-US" dirty="0">
              <a:solidFill>
                <a:srgbClr val="C0504D"/>
              </a:solidFill>
            </a:endParaRPr>
          </a:p>
        </p:txBody>
      </p:sp>
      <p:sp>
        <p:nvSpPr>
          <p:cNvPr id="3" name="Footer Placeholder 2"/>
          <p:cNvSpPr>
            <a:spLocks noGrp="1"/>
          </p:cNvSpPr>
          <p:nvPr>
            <p:ph type="ftr" sz="quarter" idx="3"/>
          </p:nvPr>
        </p:nvSpPr>
        <p:spPr>
          <a:xfrm>
            <a:off x="6858000" y="457200"/>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latin typeface="Georgia" pitchFamily="18" charset="0"/>
              </a:defRPr>
            </a:lvl1pPr>
          </a:lstStyle>
          <a:p>
            <a:pPr fontAlgn="base">
              <a:spcBef>
                <a:spcPct val="0"/>
              </a:spcBef>
              <a:spcAft>
                <a:spcPct val="0"/>
              </a:spcAft>
            </a:pPr>
            <a:endParaRPr lang="en-US" dirty="0">
              <a:solidFill>
                <a:srgbClr val="C0504D"/>
              </a:solidFill>
            </a:endParaRPr>
          </a:p>
        </p:txBody>
      </p:sp>
      <p:sp>
        <p:nvSpPr>
          <p:cNvPr id="23" name="Slide Number Placeholder 22"/>
          <p:cNvSpPr>
            <a:spLocks noGrp="1"/>
          </p:cNvSpPr>
          <p:nvPr>
            <p:ph type="sldNum" sz="quarter" idx="4"/>
          </p:nvPr>
        </p:nvSpPr>
        <p:spPr>
          <a:xfrm>
            <a:off x="8382000" y="0"/>
            <a:ext cx="762000" cy="366713"/>
          </a:xfrm>
          <a:prstGeom prst="rect">
            <a:avLst/>
          </a:prstGeom>
        </p:spPr>
        <p:txBody>
          <a:bodyPr vert="horz" wrap="square" lIns="91440" tIns="45720" rIns="91440" bIns="45720" numCol="1" anchor="b" anchorCtr="0" compatLnSpc="1">
            <a:prstTxWarp prst="textNoShape">
              <a:avLst/>
            </a:prstTxWarp>
          </a:bodyPr>
          <a:lstStyle>
            <a:lvl1pPr algn="r">
              <a:defRPr sz="1800">
                <a:solidFill>
                  <a:srgbClr val="FFFFFF"/>
                </a:solidFill>
                <a:latin typeface="Georgia" pitchFamily="18" charset="0"/>
              </a:defRPr>
            </a:lvl1pPr>
          </a:lstStyle>
          <a:p>
            <a:pPr fontAlgn="base">
              <a:spcBef>
                <a:spcPct val="0"/>
              </a:spcBef>
              <a:spcAft>
                <a:spcPct val="0"/>
              </a:spcAft>
            </a:pPr>
            <a:fld id="{359FFB66-A844-4B2F-ADC6-950E827ABEA8}" type="slidenum">
              <a:rPr lang="en-US"/>
              <a:pPr fontAlgn="base">
                <a:spcBef>
                  <a:spcPct val="0"/>
                </a:spcBef>
                <a:spcAft>
                  <a:spcPct val="0"/>
                </a:spcAft>
              </a:pPr>
              <a:t>‹Nº›</a:t>
            </a:fld>
            <a:endParaRPr lang="en-US" dirty="0"/>
          </a:p>
        </p:txBody>
      </p:sp>
      <p:sp>
        <p:nvSpPr>
          <p:cNvPr id="13" name="Slide Number Placeholder 5"/>
          <p:cNvSpPr txBox="1">
            <a:spLocks/>
          </p:cNvSpPr>
          <p:nvPr userDrawn="1"/>
        </p:nvSpPr>
        <p:spPr>
          <a:xfrm>
            <a:off x="7540625" y="6629400"/>
            <a:ext cx="1527175" cy="152400"/>
          </a:xfrm>
          <a:prstGeom prst="rect">
            <a:avLst/>
          </a:prstGeom>
        </p:spPr>
        <p:txBody>
          <a:bodyPr lIns="0" tIns="0" rIns="0" bIns="0"/>
          <a:lstStyle/>
          <a:p>
            <a:pPr algn="r" fontAlgn="base">
              <a:spcBef>
                <a:spcPct val="0"/>
              </a:spcBef>
              <a:spcAft>
                <a:spcPct val="0"/>
              </a:spcAft>
            </a:pPr>
            <a:fld id="{C3F3B8BC-EF4F-424F-811C-F0AD6EEDC54C}" type="slidenum">
              <a:rPr lang="en-GB" sz="1000">
                <a:solidFill>
                  <a:srgbClr val="000000"/>
                </a:solidFill>
                <a:latin typeface="Arial" pitchFamily="34" charset="0"/>
              </a:rPr>
              <a:pPr algn="r" fontAlgn="base">
                <a:spcBef>
                  <a:spcPct val="0"/>
                </a:spcBef>
                <a:spcAft>
                  <a:spcPct val="0"/>
                </a:spcAft>
              </a:pPr>
              <a:t>‹Nº›</a:t>
            </a:fld>
            <a:endParaRPr lang="en-GB" sz="1000" dirty="0">
              <a:solidFill>
                <a:srgbClr val="000000"/>
              </a:solidFill>
              <a:latin typeface="Arial" pitchFamily="34" charset="0"/>
            </a:endParaRPr>
          </a:p>
        </p:txBody>
      </p:sp>
    </p:spTree>
    <p:extLst>
      <p:ext uri="{BB962C8B-B14F-4D97-AF65-F5344CB8AC3E}">
        <p14:creationId xmlns:p14="http://schemas.microsoft.com/office/powerpoint/2010/main" val="269794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7" r:id="rId5"/>
  </p:sldLayoutIdLst>
  <p:transition>
    <p:cut/>
  </p:transition>
  <p:hf hdr="0" ftr="0" dt="0"/>
  <p:txStyles>
    <p:titleStyle>
      <a:lvl1pPr algn="l" rtl="0" eaLnBrk="0" fontAlgn="base" hangingPunct="0">
        <a:spcBef>
          <a:spcPct val="0"/>
        </a:spcBef>
        <a:spcAft>
          <a:spcPct val="0"/>
        </a:spcAft>
        <a:defRPr sz="2800" b="0">
          <a:solidFill>
            <a:schemeClr val="tx2"/>
          </a:solidFill>
          <a:latin typeface="+mn-lt"/>
          <a:ea typeface="+mj-ea"/>
          <a:cs typeface="+mj-cs"/>
        </a:defRPr>
      </a:lvl1pPr>
      <a:lvl2pPr algn="l" rtl="0" eaLnBrk="0" fontAlgn="base" hangingPunct="0">
        <a:spcBef>
          <a:spcPct val="0"/>
        </a:spcBef>
        <a:spcAft>
          <a:spcPct val="0"/>
        </a:spcAft>
        <a:defRPr sz="4000">
          <a:solidFill>
            <a:schemeClr val="tx2"/>
          </a:solidFill>
          <a:latin typeface="Trebuchet MS" pitchFamily="34" charset="0"/>
          <a:cs typeface="Arial" charset="0"/>
        </a:defRPr>
      </a:lvl2pPr>
      <a:lvl3pPr algn="l" rtl="0" eaLnBrk="0" fontAlgn="base" hangingPunct="0">
        <a:spcBef>
          <a:spcPct val="0"/>
        </a:spcBef>
        <a:spcAft>
          <a:spcPct val="0"/>
        </a:spcAft>
        <a:defRPr sz="4000">
          <a:solidFill>
            <a:schemeClr val="tx2"/>
          </a:solidFill>
          <a:latin typeface="Trebuchet MS" pitchFamily="34" charset="0"/>
          <a:cs typeface="Arial" charset="0"/>
        </a:defRPr>
      </a:lvl3pPr>
      <a:lvl4pPr algn="l" rtl="0" eaLnBrk="0" fontAlgn="base" hangingPunct="0">
        <a:spcBef>
          <a:spcPct val="0"/>
        </a:spcBef>
        <a:spcAft>
          <a:spcPct val="0"/>
        </a:spcAft>
        <a:defRPr sz="4000">
          <a:solidFill>
            <a:schemeClr val="tx2"/>
          </a:solidFill>
          <a:latin typeface="Trebuchet MS" pitchFamily="34" charset="0"/>
          <a:cs typeface="Arial" charset="0"/>
        </a:defRPr>
      </a:lvl4pPr>
      <a:lvl5pPr algn="l" rtl="0" eaLnBrk="0" fontAlgn="base" hangingPunct="0">
        <a:spcBef>
          <a:spcPct val="0"/>
        </a:spcBef>
        <a:spcAft>
          <a:spcPct val="0"/>
        </a:spcAft>
        <a:defRPr sz="4000">
          <a:solidFill>
            <a:schemeClr val="tx2"/>
          </a:solidFill>
          <a:latin typeface="Trebuchet MS" pitchFamily="34" charset="0"/>
          <a:cs typeface="Arial" charset="0"/>
        </a:defRPr>
      </a:lvl5pPr>
      <a:lvl6pPr marL="457200" algn="l" rtl="0" fontAlgn="base">
        <a:spcBef>
          <a:spcPct val="0"/>
        </a:spcBef>
        <a:spcAft>
          <a:spcPct val="0"/>
        </a:spcAft>
        <a:defRPr sz="4000">
          <a:solidFill>
            <a:schemeClr val="tx2"/>
          </a:solidFill>
          <a:latin typeface="Trebuchet MS" pitchFamily="34" charset="0"/>
          <a:cs typeface="Arial" charset="0"/>
        </a:defRPr>
      </a:lvl6pPr>
      <a:lvl7pPr marL="914400" algn="l" rtl="0" fontAlgn="base">
        <a:spcBef>
          <a:spcPct val="0"/>
        </a:spcBef>
        <a:spcAft>
          <a:spcPct val="0"/>
        </a:spcAft>
        <a:defRPr sz="4000">
          <a:solidFill>
            <a:schemeClr val="tx2"/>
          </a:solidFill>
          <a:latin typeface="Trebuchet MS" pitchFamily="34" charset="0"/>
          <a:cs typeface="Arial" charset="0"/>
        </a:defRPr>
      </a:lvl7pPr>
      <a:lvl8pPr marL="1371600" algn="l" rtl="0" fontAlgn="base">
        <a:spcBef>
          <a:spcPct val="0"/>
        </a:spcBef>
        <a:spcAft>
          <a:spcPct val="0"/>
        </a:spcAft>
        <a:defRPr sz="4000">
          <a:solidFill>
            <a:schemeClr val="tx2"/>
          </a:solidFill>
          <a:latin typeface="Trebuchet MS" pitchFamily="34" charset="0"/>
          <a:cs typeface="Arial" charset="0"/>
        </a:defRPr>
      </a:lvl8pPr>
      <a:lvl9pPr marL="1828800" algn="l" rtl="0" fontAlgn="base">
        <a:spcBef>
          <a:spcPct val="0"/>
        </a:spcBef>
        <a:spcAft>
          <a:spcPct val="0"/>
        </a:spcAft>
        <a:defRPr sz="4000">
          <a:solidFill>
            <a:schemeClr val="tx2"/>
          </a:solidFill>
          <a:latin typeface="Trebuchet MS" pitchFamily="34" charset="0"/>
          <a:cs typeface="Arial" charset="0"/>
        </a:defRPr>
      </a:lvl9pPr>
    </p:titleStyle>
    <p:bodyStyle>
      <a:lvl1pPr marL="365125" indent="-255588" algn="l" rtl="0" eaLnBrk="0" fontAlgn="base" hangingPunct="0">
        <a:spcBef>
          <a:spcPts val="300"/>
        </a:spcBef>
        <a:spcAft>
          <a:spcPct val="0"/>
        </a:spcAft>
        <a:buClr>
          <a:srgbClr val="2A5970"/>
        </a:buClr>
        <a:buFont typeface="Georgia" pitchFamily="18" charset="0"/>
        <a:buChar char="•"/>
        <a:defRPr sz="2000">
          <a:solidFill>
            <a:srgbClr val="2A5970"/>
          </a:solidFill>
          <a:latin typeface="+mn-lt"/>
          <a:ea typeface="+mn-ea"/>
          <a:cs typeface="+mn-cs"/>
        </a:defRPr>
      </a:lvl1pPr>
      <a:lvl2pPr marL="657225" indent="-246063" algn="l" rtl="0" eaLnBrk="0" fontAlgn="base" hangingPunct="0">
        <a:spcBef>
          <a:spcPts val="300"/>
        </a:spcBef>
        <a:spcAft>
          <a:spcPct val="0"/>
        </a:spcAft>
        <a:buClr>
          <a:srgbClr val="2A5970"/>
        </a:buClr>
        <a:buFont typeface="Georgia" pitchFamily="18" charset="0"/>
        <a:buChar char="▫"/>
        <a:defRPr sz="1800">
          <a:solidFill>
            <a:srgbClr val="2A5970"/>
          </a:solidFill>
          <a:latin typeface="+mn-lt"/>
          <a:cs typeface="+mn-cs"/>
        </a:defRPr>
      </a:lvl2pPr>
      <a:lvl3pPr marL="922338" indent="-219075" algn="l" rtl="0" eaLnBrk="0" fontAlgn="base" hangingPunct="0">
        <a:spcBef>
          <a:spcPts val="300"/>
        </a:spcBef>
        <a:spcAft>
          <a:spcPct val="0"/>
        </a:spcAft>
        <a:buClr>
          <a:srgbClr val="2A5970"/>
        </a:buClr>
        <a:buFont typeface="Wingdings 2" pitchFamily="18" charset="2"/>
        <a:buChar char=""/>
        <a:defRPr sz="1600">
          <a:solidFill>
            <a:srgbClr val="2A5970"/>
          </a:solidFill>
          <a:latin typeface="+mn-lt"/>
          <a:cs typeface="+mn-cs"/>
        </a:defRPr>
      </a:lvl3pPr>
      <a:lvl4pPr marL="1179513" indent="-200025" algn="l" rtl="0" eaLnBrk="0" fontAlgn="base" hangingPunct="0">
        <a:spcBef>
          <a:spcPts val="300"/>
        </a:spcBef>
        <a:spcAft>
          <a:spcPct val="0"/>
        </a:spcAft>
        <a:buClr>
          <a:srgbClr val="2A5970"/>
        </a:buClr>
        <a:buFont typeface="Wingdings 2" pitchFamily="18" charset="2"/>
        <a:buChar char=""/>
        <a:defRPr sz="1400">
          <a:solidFill>
            <a:srgbClr val="2A5970"/>
          </a:solidFill>
          <a:latin typeface="+mn-lt"/>
          <a:cs typeface="+mn-cs"/>
        </a:defRPr>
      </a:lvl4pPr>
      <a:lvl5pPr marL="1389063" indent="-182563" algn="l" rtl="0" eaLnBrk="0" fontAlgn="base" hangingPunct="0">
        <a:spcBef>
          <a:spcPts val="300"/>
        </a:spcBef>
        <a:spcAft>
          <a:spcPct val="0"/>
        </a:spcAft>
        <a:buClr>
          <a:srgbClr val="2A5970"/>
        </a:buClr>
        <a:buFont typeface="Georgia" pitchFamily="18" charset="0"/>
        <a:buChar char="▫"/>
        <a:defRPr sz="1200">
          <a:solidFill>
            <a:srgbClr val="2A5970"/>
          </a:solidFill>
          <a:latin typeface="+mn-lt"/>
          <a:cs typeface="+mn-cs"/>
        </a:defRPr>
      </a:lvl5pPr>
      <a:lvl6pPr marL="18462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6pPr>
      <a:lvl7pPr marL="23034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7pPr>
      <a:lvl8pPr marL="27606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8pPr>
      <a:lvl9pPr marL="32178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r>
              <a:rPr lang="en-US" dirty="0" smtClean="0">
                <a:solidFill>
                  <a:srgbClr val="000000"/>
                </a:solidFill>
              </a:rPr>
              <a:t>carvalva@entelchile.net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1F5FFED9-CF34-4235-B32D-F5DA5C23BD4E}" type="slidenum">
              <a:rPr lang="es-ES_tradnl" smtClean="0">
                <a:solidFill>
                  <a:srgbClr val="000000"/>
                </a:solidFill>
              </a:rPr>
              <a:pPr eaLnBrk="0" fontAlgn="base" hangingPunct="0">
                <a:spcBef>
                  <a:spcPct val="0"/>
                </a:spcBef>
                <a:spcAft>
                  <a:spcPct val="0"/>
                </a:spcAft>
              </a:pPr>
              <a:t>‹Nº›</a:t>
            </a:fld>
            <a:endParaRPr lang="es-ES_tradnl" dirty="0" smtClean="0">
              <a:solidFill>
                <a:srgbClr val="000000"/>
              </a:solidFill>
            </a:endParaRPr>
          </a:p>
        </p:txBody>
      </p:sp>
      <p:sp>
        <p:nvSpPr>
          <p:cNvPr id="1032" name="Line 8"/>
          <p:cNvSpPr>
            <a:spLocks noChangeShapeType="1"/>
          </p:cNvSpPr>
          <p:nvPr/>
        </p:nvSpPr>
        <p:spPr bwMode="auto">
          <a:xfrm>
            <a:off x="1371600" y="1600200"/>
            <a:ext cx="70866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Tree>
    <p:extLst>
      <p:ext uri="{BB962C8B-B14F-4D97-AF65-F5344CB8AC3E}">
        <p14:creationId xmlns:p14="http://schemas.microsoft.com/office/powerpoint/2010/main" val="3746251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91ED9-C840-42C2-BC2E-036225BAF021}" type="datetimeFigureOut">
              <a:rPr lang="es-ES" smtClean="0">
                <a:solidFill>
                  <a:prstClr val="black">
                    <a:tint val="75000"/>
                  </a:prstClr>
                </a:solidFill>
              </a:rPr>
              <a:pPr/>
              <a:t>16/05/2015</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BF3E3-6F55-43AE-8FF5-5E630F2E996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589430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 name="Rectangle 28"/>
          <p:cNvSpPr>
            <a:spLocks noChangeArrowheads="1"/>
          </p:cNvSpPr>
          <p:nvPr/>
        </p:nvSpPr>
        <p:spPr bwMode="auto">
          <a:xfrm>
            <a:off x="0" y="0"/>
            <a:ext cx="9144000" cy="311150"/>
          </a:xfrm>
          <a:prstGeom prst="rect">
            <a:avLst/>
          </a:prstGeom>
          <a:solidFill>
            <a:srgbClr val="01396A"/>
          </a:solidFill>
          <a:ln w="50800" cap="rnd" cmpd="thickThin" algn="ctr">
            <a:noFill/>
            <a:miter lim="800000"/>
            <a:headEnd/>
            <a:tailEnd/>
          </a:ln>
        </p:spPr>
        <p:txBody>
          <a:bodyPr anchor="ctr"/>
          <a:lstStyle/>
          <a:p>
            <a:pPr algn="ctr" fontAlgn="base">
              <a:spcBef>
                <a:spcPct val="0"/>
              </a:spcBef>
              <a:spcAft>
                <a:spcPct val="0"/>
              </a:spcAft>
            </a:pPr>
            <a:endParaRPr lang="en-US" dirty="0">
              <a:solidFill>
                <a:srgbClr val="FFFFFF"/>
              </a:solidFill>
            </a:endParaRPr>
          </a:p>
        </p:txBody>
      </p:sp>
      <p:sp>
        <p:nvSpPr>
          <p:cNvPr id="30" name="Rectangle 29"/>
          <p:cNvSpPr>
            <a:spLocks noChangeArrowheads="1"/>
          </p:cNvSpPr>
          <p:nvPr/>
        </p:nvSpPr>
        <p:spPr bwMode="auto">
          <a:xfrm>
            <a:off x="0" y="307975"/>
            <a:ext cx="9144000" cy="92075"/>
          </a:xfrm>
          <a:prstGeom prst="rect">
            <a:avLst/>
          </a:prstGeom>
          <a:solidFill>
            <a:srgbClr val="91271F"/>
          </a:solidFill>
          <a:ln w="50800" cap="rnd" cmpd="thickThin" algn="ctr">
            <a:noFill/>
            <a:miter lim="800000"/>
            <a:headEnd/>
            <a:tailEnd/>
          </a:ln>
        </p:spPr>
        <p:txBody>
          <a:bodyPr anchor="ctr"/>
          <a:lstStyle/>
          <a:p>
            <a:pPr algn="ctr" fontAlgn="base">
              <a:spcBef>
                <a:spcPct val="0"/>
              </a:spcBef>
              <a:spcAft>
                <a:spcPct val="0"/>
              </a:spcAft>
            </a:pPr>
            <a:endParaRPr lang="en-US" dirty="0">
              <a:solidFill>
                <a:srgbClr val="FFFFFF"/>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ndParaRPr>
          </a:p>
        </p:txBody>
      </p:sp>
      <p:sp>
        <p:nvSpPr>
          <p:cNvPr id="2054"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5"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8186738" y="457200"/>
            <a:ext cx="957262" cy="457200"/>
          </a:xfrm>
          <a:prstGeom prst="rect">
            <a:avLst/>
          </a:prstGeom>
        </p:spPr>
        <p:txBody>
          <a:bodyPr vert="horz" wrap="square" lIns="91440" tIns="45720" rIns="91440" bIns="45720" numCol="1" anchor="t" anchorCtr="0" compatLnSpc="1">
            <a:prstTxWarp prst="textNoShape">
              <a:avLst/>
            </a:prstTxWarp>
          </a:bodyPr>
          <a:lstStyle>
            <a:lvl1pPr>
              <a:defRPr sz="800">
                <a:latin typeface="Georgia" pitchFamily="18" charset="0"/>
              </a:defRPr>
            </a:lvl1pPr>
          </a:lstStyle>
          <a:p>
            <a:pPr fontAlgn="base">
              <a:spcBef>
                <a:spcPct val="0"/>
              </a:spcBef>
              <a:spcAft>
                <a:spcPct val="0"/>
              </a:spcAft>
            </a:pPr>
            <a:fld id="{13AE071C-7214-46D2-98E2-389E5A1BD18B}" type="datetime1">
              <a:rPr lang="en-US">
                <a:solidFill>
                  <a:srgbClr val="C0504D"/>
                </a:solidFill>
              </a:rPr>
              <a:pPr fontAlgn="base">
                <a:spcBef>
                  <a:spcPct val="0"/>
                </a:spcBef>
                <a:spcAft>
                  <a:spcPct val="0"/>
                </a:spcAft>
              </a:pPr>
              <a:t>5/16/2015</a:t>
            </a:fld>
            <a:endParaRPr lang="en-US" dirty="0">
              <a:solidFill>
                <a:srgbClr val="C0504D"/>
              </a:solidFill>
            </a:endParaRPr>
          </a:p>
        </p:txBody>
      </p:sp>
      <p:sp>
        <p:nvSpPr>
          <p:cNvPr id="3" name="Footer Placeholder 2"/>
          <p:cNvSpPr>
            <a:spLocks noGrp="1"/>
          </p:cNvSpPr>
          <p:nvPr>
            <p:ph type="ftr" sz="quarter" idx="3"/>
          </p:nvPr>
        </p:nvSpPr>
        <p:spPr>
          <a:xfrm>
            <a:off x="6858000" y="457200"/>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latin typeface="Georgia" pitchFamily="18" charset="0"/>
              </a:defRPr>
            </a:lvl1pPr>
          </a:lstStyle>
          <a:p>
            <a:pPr fontAlgn="base">
              <a:spcBef>
                <a:spcPct val="0"/>
              </a:spcBef>
              <a:spcAft>
                <a:spcPct val="0"/>
              </a:spcAft>
            </a:pPr>
            <a:endParaRPr lang="en-US" dirty="0">
              <a:solidFill>
                <a:srgbClr val="C0504D"/>
              </a:solidFill>
            </a:endParaRPr>
          </a:p>
        </p:txBody>
      </p:sp>
      <p:sp>
        <p:nvSpPr>
          <p:cNvPr id="23" name="Slide Number Placeholder 22"/>
          <p:cNvSpPr>
            <a:spLocks noGrp="1"/>
          </p:cNvSpPr>
          <p:nvPr>
            <p:ph type="sldNum" sz="quarter" idx="4"/>
          </p:nvPr>
        </p:nvSpPr>
        <p:spPr>
          <a:xfrm>
            <a:off x="8382000" y="0"/>
            <a:ext cx="762000" cy="366713"/>
          </a:xfrm>
          <a:prstGeom prst="rect">
            <a:avLst/>
          </a:prstGeom>
        </p:spPr>
        <p:txBody>
          <a:bodyPr vert="horz" wrap="square" lIns="91440" tIns="45720" rIns="91440" bIns="45720" numCol="1" anchor="b" anchorCtr="0" compatLnSpc="1">
            <a:prstTxWarp prst="textNoShape">
              <a:avLst/>
            </a:prstTxWarp>
          </a:bodyPr>
          <a:lstStyle>
            <a:lvl1pPr algn="r">
              <a:defRPr sz="1800">
                <a:solidFill>
                  <a:srgbClr val="FFFFFF"/>
                </a:solidFill>
                <a:latin typeface="Georgia" pitchFamily="18" charset="0"/>
              </a:defRPr>
            </a:lvl1pPr>
          </a:lstStyle>
          <a:p>
            <a:pPr fontAlgn="base">
              <a:spcBef>
                <a:spcPct val="0"/>
              </a:spcBef>
              <a:spcAft>
                <a:spcPct val="0"/>
              </a:spcAft>
            </a:pPr>
            <a:fld id="{359FFB66-A844-4B2F-ADC6-950E827ABEA8}" type="slidenum">
              <a:rPr lang="en-US"/>
              <a:pPr fontAlgn="base">
                <a:spcBef>
                  <a:spcPct val="0"/>
                </a:spcBef>
                <a:spcAft>
                  <a:spcPct val="0"/>
                </a:spcAft>
              </a:pPr>
              <a:t>‹Nº›</a:t>
            </a:fld>
            <a:endParaRPr lang="en-US" dirty="0"/>
          </a:p>
        </p:txBody>
      </p:sp>
      <p:sp>
        <p:nvSpPr>
          <p:cNvPr id="13" name="Slide Number Placeholder 5"/>
          <p:cNvSpPr txBox="1">
            <a:spLocks/>
          </p:cNvSpPr>
          <p:nvPr userDrawn="1"/>
        </p:nvSpPr>
        <p:spPr>
          <a:xfrm>
            <a:off x="7540625" y="6629400"/>
            <a:ext cx="1527175" cy="152400"/>
          </a:xfrm>
          <a:prstGeom prst="rect">
            <a:avLst/>
          </a:prstGeom>
        </p:spPr>
        <p:txBody>
          <a:bodyPr lIns="0" tIns="0" rIns="0" bIns="0"/>
          <a:lstStyle/>
          <a:p>
            <a:pPr algn="r" fontAlgn="base">
              <a:spcBef>
                <a:spcPct val="0"/>
              </a:spcBef>
              <a:spcAft>
                <a:spcPct val="0"/>
              </a:spcAft>
            </a:pPr>
            <a:fld id="{C3F3B8BC-EF4F-424F-811C-F0AD6EEDC54C}" type="slidenum">
              <a:rPr lang="en-GB" sz="1000">
                <a:solidFill>
                  <a:srgbClr val="000000"/>
                </a:solidFill>
                <a:latin typeface="Arial" pitchFamily="34" charset="0"/>
              </a:rPr>
              <a:pPr algn="r" fontAlgn="base">
                <a:spcBef>
                  <a:spcPct val="0"/>
                </a:spcBef>
                <a:spcAft>
                  <a:spcPct val="0"/>
                </a:spcAft>
              </a:pPr>
              <a:t>‹Nº›</a:t>
            </a:fld>
            <a:endParaRPr lang="en-GB" sz="1000" dirty="0">
              <a:solidFill>
                <a:srgbClr val="000000"/>
              </a:solidFill>
              <a:latin typeface="Arial" pitchFamily="34" charset="0"/>
            </a:endParaRPr>
          </a:p>
        </p:txBody>
      </p:sp>
    </p:spTree>
    <p:extLst>
      <p:ext uri="{BB962C8B-B14F-4D97-AF65-F5344CB8AC3E}">
        <p14:creationId xmlns:p14="http://schemas.microsoft.com/office/powerpoint/2010/main" val="3097173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p:cut/>
  </p:transition>
  <p:hf hdr="0" ftr="0" dt="0"/>
  <p:txStyles>
    <p:titleStyle>
      <a:lvl1pPr algn="l" rtl="0" eaLnBrk="0" fontAlgn="base" hangingPunct="0">
        <a:spcBef>
          <a:spcPct val="0"/>
        </a:spcBef>
        <a:spcAft>
          <a:spcPct val="0"/>
        </a:spcAft>
        <a:defRPr sz="2800" b="0">
          <a:solidFill>
            <a:schemeClr val="tx2"/>
          </a:solidFill>
          <a:latin typeface="+mn-lt"/>
          <a:ea typeface="+mj-ea"/>
          <a:cs typeface="+mj-cs"/>
        </a:defRPr>
      </a:lvl1pPr>
      <a:lvl2pPr algn="l" rtl="0" eaLnBrk="0" fontAlgn="base" hangingPunct="0">
        <a:spcBef>
          <a:spcPct val="0"/>
        </a:spcBef>
        <a:spcAft>
          <a:spcPct val="0"/>
        </a:spcAft>
        <a:defRPr sz="4000">
          <a:solidFill>
            <a:schemeClr val="tx2"/>
          </a:solidFill>
          <a:latin typeface="Trebuchet MS" pitchFamily="34" charset="0"/>
          <a:cs typeface="Arial" charset="0"/>
        </a:defRPr>
      </a:lvl2pPr>
      <a:lvl3pPr algn="l" rtl="0" eaLnBrk="0" fontAlgn="base" hangingPunct="0">
        <a:spcBef>
          <a:spcPct val="0"/>
        </a:spcBef>
        <a:spcAft>
          <a:spcPct val="0"/>
        </a:spcAft>
        <a:defRPr sz="4000">
          <a:solidFill>
            <a:schemeClr val="tx2"/>
          </a:solidFill>
          <a:latin typeface="Trebuchet MS" pitchFamily="34" charset="0"/>
          <a:cs typeface="Arial" charset="0"/>
        </a:defRPr>
      </a:lvl3pPr>
      <a:lvl4pPr algn="l" rtl="0" eaLnBrk="0" fontAlgn="base" hangingPunct="0">
        <a:spcBef>
          <a:spcPct val="0"/>
        </a:spcBef>
        <a:spcAft>
          <a:spcPct val="0"/>
        </a:spcAft>
        <a:defRPr sz="4000">
          <a:solidFill>
            <a:schemeClr val="tx2"/>
          </a:solidFill>
          <a:latin typeface="Trebuchet MS" pitchFamily="34" charset="0"/>
          <a:cs typeface="Arial" charset="0"/>
        </a:defRPr>
      </a:lvl4pPr>
      <a:lvl5pPr algn="l" rtl="0" eaLnBrk="0" fontAlgn="base" hangingPunct="0">
        <a:spcBef>
          <a:spcPct val="0"/>
        </a:spcBef>
        <a:spcAft>
          <a:spcPct val="0"/>
        </a:spcAft>
        <a:defRPr sz="4000">
          <a:solidFill>
            <a:schemeClr val="tx2"/>
          </a:solidFill>
          <a:latin typeface="Trebuchet MS" pitchFamily="34" charset="0"/>
          <a:cs typeface="Arial" charset="0"/>
        </a:defRPr>
      </a:lvl5pPr>
      <a:lvl6pPr marL="457200" algn="l" rtl="0" fontAlgn="base">
        <a:spcBef>
          <a:spcPct val="0"/>
        </a:spcBef>
        <a:spcAft>
          <a:spcPct val="0"/>
        </a:spcAft>
        <a:defRPr sz="4000">
          <a:solidFill>
            <a:schemeClr val="tx2"/>
          </a:solidFill>
          <a:latin typeface="Trebuchet MS" pitchFamily="34" charset="0"/>
          <a:cs typeface="Arial" charset="0"/>
        </a:defRPr>
      </a:lvl6pPr>
      <a:lvl7pPr marL="914400" algn="l" rtl="0" fontAlgn="base">
        <a:spcBef>
          <a:spcPct val="0"/>
        </a:spcBef>
        <a:spcAft>
          <a:spcPct val="0"/>
        </a:spcAft>
        <a:defRPr sz="4000">
          <a:solidFill>
            <a:schemeClr val="tx2"/>
          </a:solidFill>
          <a:latin typeface="Trebuchet MS" pitchFamily="34" charset="0"/>
          <a:cs typeface="Arial" charset="0"/>
        </a:defRPr>
      </a:lvl7pPr>
      <a:lvl8pPr marL="1371600" algn="l" rtl="0" fontAlgn="base">
        <a:spcBef>
          <a:spcPct val="0"/>
        </a:spcBef>
        <a:spcAft>
          <a:spcPct val="0"/>
        </a:spcAft>
        <a:defRPr sz="4000">
          <a:solidFill>
            <a:schemeClr val="tx2"/>
          </a:solidFill>
          <a:latin typeface="Trebuchet MS" pitchFamily="34" charset="0"/>
          <a:cs typeface="Arial" charset="0"/>
        </a:defRPr>
      </a:lvl8pPr>
      <a:lvl9pPr marL="1828800" algn="l" rtl="0" fontAlgn="base">
        <a:spcBef>
          <a:spcPct val="0"/>
        </a:spcBef>
        <a:spcAft>
          <a:spcPct val="0"/>
        </a:spcAft>
        <a:defRPr sz="4000">
          <a:solidFill>
            <a:schemeClr val="tx2"/>
          </a:solidFill>
          <a:latin typeface="Trebuchet MS" pitchFamily="34" charset="0"/>
          <a:cs typeface="Arial" charset="0"/>
        </a:defRPr>
      </a:lvl9pPr>
    </p:titleStyle>
    <p:bodyStyle>
      <a:lvl1pPr marL="365125" indent="-255588" algn="l" rtl="0" eaLnBrk="0" fontAlgn="base" hangingPunct="0">
        <a:spcBef>
          <a:spcPts val="300"/>
        </a:spcBef>
        <a:spcAft>
          <a:spcPct val="0"/>
        </a:spcAft>
        <a:buClr>
          <a:srgbClr val="2A5970"/>
        </a:buClr>
        <a:buFont typeface="Georgia" pitchFamily="18" charset="0"/>
        <a:buChar char="•"/>
        <a:defRPr sz="2000">
          <a:solidFill>
            <a:srgbClr val="2A5970"/>
          </a:solidFill>
          <a:latin typeface="+mn-lt"/>
          <a:ea typeface="+mn-ea"/>
          <a:cs typeface="+mn-cs"/>
        </a:defRPr>
      </a:lvl1pPr>
      <a:lvl2pPr marL="657225" indent="-246063" algn="l" rtl="0" eaLnBrk="0" fontAlgn="base" hangingPunct="0">
        <a:spcBef>
          <a:spcPts val="300"/>
        </a:spcBef>
        <a:spcAft>
          <a:spcPct val="0"/>
        </a:spcAft>
        <a:buClr>
          <a:srgbClr val="2A5970"/>
        </a:buClr>
        <a:buFont typeface="Georgia" pitchFamily="18" charset="0"/>
        <a:buChar char="▫"/>
        <a:defRPr sz="1800">
          <a:solidFill>
            <a:srgbClr val="2A5970"/>
          </a:solidFill>
          <a:latin typeface="+mn-lt"/>
          <a:cs typeface="+mn-cs"/>
        </a:defRPr>
      </a:lvl2pPr>
      <a:lvl3pPr marL="922338" indent="-219075" algn="l" rtl="0" eaLnBrk="0" fontAlgn="base" hangingPunct="0">
        <a:spcBef>
          <a:spcPts val="300"/>
        </a:spcBef>
        <a:spcAft>
          <a:spcPct val="0"/>
        </a:spcAft>
        <a:buClr>
          <a:srgbClr val="2A5970"/>
        </a:buClr>
        <a:buFont typeface="Wingdings 2" pitchFamily="18" charset="2"/>
        <a:buChar char=""/>
        <a:defRPr sz="1600">
          <a:solidFill>
            <a:srgbClr val="2A5970"/>
          </a:solidFill>
          <a:latin typeface="+mn-lt"/>
          <a:cs typeface="+mn-cs"/>
        </a:defRPr>
      </a:lvl3pPr>
      <a:lvl4pPr marL="1179513" indent="-200025" algn="l" rtl="0" eaLnBrk="0" fontAlgn="base" hangingPunct="0">
        <a:spcBef>
          <a:spcPts val="300"/>
        </a:spcBef>
        <a:spcAft>
          <a:spcPct val="0"/>
        </a:spcAft>
        <a:buClr>
          <a:srgbClr val="2A5970"/>
        </a:buClr>
        <a:buFont typeface="Wingdings 2" pitchFamily="18" charset="2"/>
        <a:buChar char=""/>
        <a:defRPr sz="1400">
          <a:solidFill>
            <a:srgbClr val="2A5970"/>
          </a:solidFill>
          <a:latin typeface="+mn-lt"/>
          <a:cs typeface="+mn-cs"/>
        </a:defRPr>
      </a:lvl4pPr>
      <a:lvl5pPr marL="1389063" indent="-182563" algn="l" rtl="0" eaLnBrk="0" fontAlgn="base" hangingPunct="0">
        <a:spcBef>
          <a:spcPts val="300"/>
        </a:spcBef>
        <a:spcAft>
          <a:spcPct val="0"/>
        </a:spcAft>
        <a:buClr>
          <a:srgbClr val="2A5970"/>
        </a:buClr>
        <a:buFont typeface="Georgia" pitchFamily="18" charset="0"/>
        <a:buChar char="▫"/>
        <a:defRPr sz="1200">
          <a:solidFill>
            <a:srgbClr val="2A5970"/>
          </a:solidFill>
          <a:latin typeface="+mn-lt"/>
          <a:cs typeface="+mn-cs"/>
        </a:defRPr>
      </a:lvl5pPr>
      <a:lvl6pPr marL="18462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6pPr>
      <a:lvl7pPr marL="23034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7pPr>
      <a:lvl8pPr marL="27606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8pPr>
      <a:lvl9pPr marL="3217863" indent="-182563" algn="l" rtl="0" fontAlgn="base">
        <a:spcBef>
          <a:spcPts val="300"/>
        </a:spcBef>
        <a:spcAft>
          <a:spcPct val="0"/>
        </a:spcAft>
        <a:buClr>
          <a:srgbClr val="404E30"/>
        </a:buClr>
        <a:buFont typeface="Georgia" pitchFamily="18" charset="0"/>
        <a:buChar char="▫"/>
        <a:defRPr sz="2000">
          <a:solidFill>
            <a:srgbClr val="404E3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0.xml"/><Relationship Id="rId1" Type="http://schemas.openxmlformats.org/officeDocument/2006/relationships/vmlDrawing" Target="../drawings/vmlDrawing24.vml"/><Relationship Id="rId5" Type="http://schemas.openxmlformats.org/officeDocument/2006/relationships/image" Target="../media/image54.wmf"/><Relationship Id="rId4" Type="http://schemas.openxmlformats.org/officeDocument/2006/relationships/package" Target="../embeddings/Microsoft_Excel_Worksheet25.xlsx"/></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3" Type="http://schemas.openxmlformats.org/officeDocument/2006/relationships/hyperlink" Target="http://es.wikipedia.org/wiki/En_l%C3%ADnea" TargetMode="External"/><Relationship Id="rId2" Type="http://schemas.openxmlformats.org/officeDocument/2006/relationships/hyperlink" Target="http://es.wikipedia.org/wiki/Idioma_ingl%C3%A9s" TargetMode="External"/><Relationship Id="rId1" Type="http://schemas.openxmlformats.org/officeDocument/2006/relationships/slideLayout" Target="../slideLayouts/slideLayout30.xml"/><Relationship Id="rId5" Type="http://schemas.openxmlformats.org/officeDocument/2006/relationships/image" Target="../media/image55.png"/><Relationship Id="rId4" Type="http://schemas.openxmlformats.org/officeDocument/2006/relationships/hyperlink" Target="http://es.wikipedia.org/wiki/Web_2.0"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package" Target="../embeddings/Microsoft_Excel_Worksheet3.xls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package" Target="../embeddings/Microsoft_Excel_Worksheet4.xls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package" Target="../embeddings/Microsoft_Excel_Worksheet5.xls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package" Target="../embeddings/Microsoft_Excel_Worksheet6.xls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package" Target="../embeddings/Microsoft_Excel_Worksheet7.xls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package" Target="../embeddings/Microsoft_Excel_Worksheet8.xls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package" Target="../embeddings/Microsoft_Excel_Worksheet9.xls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package" Target="../embeddings/Microsoft_Excel_Worksheet11.xls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2.wmf"/><Relationship Id="rId4" Type="http://schemas.openxmlformats.org/officeDocument/2006/relationships/package" Target="../embeddings/Microsoft_Excel_Worksheet12.xlsx"/></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wmf"/><Relationship Id="rId5" Type="http://schemas.openxmlformats.org/officeDocument/2006/relationships/package" Target="../embeddings/Microsoft_Excel_Worksheet13.xlsx"/><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5.wmf"/><Relationship Id="rId4" Type="http://schemas.openxmlformats.org/officeDocument/2006/relationships/package" Target="../embeddings/Microsoft_Excel_Worksheet14.xlsx"/></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6.wmf"/><Relationship Id="rId4" Type="http://schemas.openxmlformats.org/officeDocument/2006/relationships/package" Target="../embeddings/Microsoft_PowerPoint_Presentation15.ppt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7.wmf"/><Relationship Id="rId4" Type="http://schemas.openxmlformats.org/officeDocument/2006/relationships/package" Target="../embeddings/Microsoft_Excel_Worksheet16.xlsx"/></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wmf"/><Relationship Id="rId4" Type="http://schemas.openxmlformats.org/officeDocument/2006/relationships/oleObject" Target="../embeddings/Microsoft_Excel_97-2003_Worksheet1.xls"/></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package" Target="../embeddings/Microsoft_Excel_Worksheet18.xlsx"/><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package" Target="../embeddings/Microsoft_Excel_Worksheet17.xlsx"/></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1.wmf"/><Relationship Id="rId4" Type="http://schemas.openxmlformats.org/officeDocument/2006/relationships/oleObject" Target="../embeddings/Microsoft_Excel_97-2003_Worksheet2.xls"/></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4.wmf"/><Relationship Id="rId4" Type="http://schemas.openxmlformats.org/officeDocument/2006/relationships/package" Target="../embeddings/Microsoft_Excel_Worksheet19.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5.wmf"/><Relationship Id="rId4" Type="http://schemas.openxmlformats.org/officeDocument/2006/relationships/package" Target="../embeddings/Microsoft_Excel_Worksheet20.xlsx"/></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9.xml"/><Relationship Id="rId1" Type="http://schemas.openxmlformats.org/officeDocument/2006/relationships/vmlDrawing" Target="../drawings/vmlDrawing21.vml"/><Relationship Id="rId5" Type="http://schemas.openxmlformats.org/officeDocument/2006/relationships/image" Target="../media/image36.wmf"/><Relationship Id="rId4" Type="http://schemas.openxmlformats.org/officeDocument/2006/relationships/package" Target="../embeddings/Microsoft_Excel_Worksheet21.xlsx"/></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4.bin"/><Relationship Id="rId7" Type="http://schemas.openxmlformats.org/officeDocument/2006/relationships/package" Target="../embeddings/Microsoft_Excel_Worksheet23.xlsx"/><Relationship Id="rId2" Type="http://schemas.openxmlformats.org/officeDocument/2006/relationships/slideLayout" Target="../slideLayouts/slideLayout30.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38.wmf"/><Relationship Id="rId4" Type="http://schemas.openxmlformats.org/officeDocument/2006/relationships/package" Target="../embeddings/Microsoft_Excel_Worksheet22.xlsx"/></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0.xml"/><Relationship Id="rId1" Type="http://schemas.openxmlformats.org/officeDocument/2006/relationships/vmlDrawing" Target="../drawings/vmlDrawing23.vml"/><Relationship Id="rId5" Type="http://schemas.openxmlformats.org/officeDocument/2006/relationships/image" Target="../media/image40.wmf"/><Relationship Id="rId4" Type="http://schemas.openxmlformats.org/officeDocument/2006/relationships/package" Target="../embeddings/Microsoft_Excel_Worksheet24.xlsx"/></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a:spLocks noChangeArrowheads="1"/>
          </p:cNvSpPr>
          <p:nvPr/>
        </p:nvSpPr>
        <p:spPr bwMode="auto">
          <a:xfrm>
            <a:off x="467544" y="3852337"/>
            <a:ext cx="48051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s-ES_tradnl" altLang="es-AR" sz="1800" b="1" i="1" dirty="0" smtClean="0">
                <a:solidFill>
                  <a:schemeClr val="tx2"/>
                </a:solidFill>
                <a:latin typeface="+mj-lt"/>
                <a:ea typeface="+mj-ea"/>
                <a:cs typeface="+mj-cs"/>
              </a:rPr>
              <a:t>Planificación, administración y Control de los recursos humanos de Auditoría Interna con un </a:t>
            </a:r>
            <a:r>
              <a:rPr lang="es-ES_tradnl" altLang="es-AR" sz="1800" b="1" i="1" dirty="0" err="1" smtClean="0">
                <a:solidFill>
                  <a:schemeClr val="tx2"/>
                </a:solidFill>
                <a:latin typeface="+mj-lt"/>
                <a:ea typeface="+mj-ea"/>
                <a:cs typeface="+mj-cs"/>
              </a:rPr>
              <a:t>scoring</a:t>
            </a:r>
            <a:r>
              <a:rPr lang="es-ES_tradnl" altLang="es-AR" sz="1800" b="1" i="1" dirty="0" smtClean="0">
                <a:solidFill>
                  <a:schemeClr val="tx2"/>
                </a:solidFill>
                <a:latin typeface="+mj-lt"/>
                <a:ea typeface="+mj-ea"/>
                <a:cs typeface="+mj-cs"/>
              </a:rPr>
              <a:t> de Riesgos </a:t>
            </a:r>
            <a:endParaRPr lang="es-ES_tradnl" altLang="es-AR" sz="1800" b="1" i="1" dirty="0">
              <a:solidFill>
                <a:schemeClr val="tx2"/>
              </a:solidFill>
              <a:latin typeface="+mj-lt"/>
              <a:ea typeface="+mj-ea"/>
              <a:cs typeface="+mj-cs"/>
            </a:endParaRPr>
          </a:p>
        </p:txBody>
      </p:sp>
      <p:sp>
        <p:nvSpPr>
          <p:cNvPr id="19" name="Rectangle 6"/>
          <p:cNvSpPr>
            <a:spLocks/>
          </p:cNvSpPr>
          <p:nvPr/>
        </p:nvSpPr>
        <p:spPr bwMode="auto">
          <a:xfrm>
            <a:off x="35496" y="4581128"/>
            <a:ext cx="502229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s-ES_tradnl" altLang="es-AR" sz="1600" dirty="0" smtClean="0">
              <a:solidFill>
                <a:schemeClr val="tx2"/>
              </a:solidFill>
              <a:latin typeface="+mj-lt"/>
              <a:ea typeface="+mj-ea"/>
              <a:cs typeface="+mj-cs"/>
              <a:sym typeface="Arial Narrow" charset="0"/>
            </a:endParaRPr>
          </a:p>
          <a:p>
            <a:pPr algn="ctr"/>
            <a:r>
              <a:rPr lang="es-ES_tradnl" altLang="es-AR" sz="1600" dirty="0" smtClean="0">
                <a:solidFill>
                  <a:schemeClr val="tx2"/>
                </a:solidFill>
                <a:latin typeface="+mj-lt"/>
                <a:ea typeface="+mj-ea"/>
                <a:cs typeface="+mj-cs"/>
                <a:sym typeface="Arial Narrow" charset="0"/>
              </a:rPr>
              <a:t>Carlos Valdivieso Valenzuela </a:t>
            </a:r>
            <a:endParaRPr lang="es-ES_tradnl" altLang="es-AR" sz="1600" dirty="0">
              <a:solidFill>
                <a:schemeClr val="tx2"/>
              </a:solidFill>
              <a:latin typeface="+mj-lt"/>
              <a:ea typeface="+mj-ea"/>
              <a:cs typeface="+mj-cs"/>
              <a:sym typeface="Arial Narrow" charset="0"/>
            </a:endParaRPr>
          </a:p>
        </p:txBody>
      </p:sp>
      <p:sp>
        <p:nvSpPr>
          <p:cNvPr id="20" name="Rectangle 7"/>
          <p:cNvSpPr>
            <a:spLocks/>
          </p:cNvSpPr>
          <p:nvPr/>
        </p:nvSpPr>
        <p:spPr bwMode="auto">
          <a:xfrm>
            <a:off x="168848" y="5085184"/>
            <a:ext cx="548327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s-ES_tradnl" altLang="es-AR" sz="1400" dirty="0" smtClean="0">
                <a:solidFill>
                  <a:schemeClr val="tx2"/>
                </a:solidFill>
                <a:latin typeface="+mj-lt"/>
                <a:ea typeface="+mj-ea"/>
                <a:cs typeface="+mj-cs"/>
                <a:sym typeface="Arial Narrow" charset="0"/>
              </a:rPr>
              <a:t>Ingeniero Comercial U de Chile , Contador Auditor U de Chile</a:t>
            </a:r>
          </a:p>
          <a:p>
            <a:pPr algn="ctr"/>
            <a:r>
              <a:rPr lang="es-ES_tradnl" altLang="es-AR" sz="1600" dirty="0" smtClean="0">
                <a:solidFill>
                  <a:schemeClr val="tx2"/>
                </a:solidFill>
                <a:latin typeface="+mj-lt"/>
                <a:ea typeface="+mj-ea"/>
                <a:cs typeface="+mj-cs"/>
                <a:sym typeface="Arial Narrow" charset="0"/>
              </a:rPr>
              <a:t>Consultor independiente</a:t>
            </a:r>
          </a:p>
          <a:p>
            <a:pPr algn="ctr"/>
            <a:r>
              <a:rPr lang="es-ES_tradnl" altLang="es-AR" sz="1400" dirty="0" smtClean="0">
                <a:solidFill>
                  <a:schemeClr val="tx2"/>
                </a:solidFill>
                <a:latin typeface="+mj-lt"/>
                <a:ea typeface="+mj-ea"/>
                <a:cs typeface="+mj-cs"/>
                <a:sym typeface="Arial Narrow" charset="0"/>
              </a:rPr>
              <a:t>Profesor invitado Facultad de Economía y Negocios U de Chile</a:t>
            </a:r>
            <a:endParaRPr lang="es-ES_tradnl" altLang="es-AR" sz="1400" dirty="0">
              <a:solidFill>
                <a:schemeClr val="tx2"/>
              </a:solidFill>
              <a:latin typeface="+mj-lt"/>
              <a:ea typeface="+mj-ea"/>
              <a:cs typeface="+mj-cs"/>
              <a:sym typeface="Arial Narrow" charset="0"/>
            </a:endParaRPr>
          </a:p>
          <a:p>
            <a:pPr algn="ctr">
              <a:spcBef>
                <a:spcPts val="900"/>
              </a:spcBef>
            </a:pPr>
            <a:endParaRPr lang="es-ES_tradnl" altLang="es-AR" sz="1200" dirty="0">
              <a:solidFill>
                <a:schemeClr val="tx2">
                  <a:lumMod val="75000"/>
                  <a:lumOff val="25000"/>
                </a:schemeClr>
              </a:solidFill>
              <a:latin typeface="Arial Narrow" charset="0"/>
              <a:sym typeface="Arial Narrow"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79" y="260649"/>
            <a:ext cx="838797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5644"/>
            <a:ext cx="3528392" cy="8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472136"/>
            <a:ext cx="3619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140968"/>
            <a:ext cx="328882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52524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10</a:t>
            </a:fld>
            <a:endParaRPr lang="es-ES" dirty="0"/>
          </a:p>
        </p:txBody>
      </p:sp>
      <p:graphicFrame>
        <p:nvGraphicFramePr>
          <p:cNvPr id="3" name="2 Diagrama"/>
          <p:cNvGraphicFramePr/>
          <p:nvPr>
            <p:extLst>
              <p:ext uri="{D42A27DB-BD31-4B8C-83A1-F6EECF244321}">
                <p14:modId xmlns:p14="http://schemas.microsoft.com/office/powerpoint/2010/main" val="24906310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8719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400" dirty="0" smtClean="0"/>
              <a:t>DIEZ RIESGOS EMERGENTES A TENER EN CUENTA</a:t>
            </a:r>
            <a:endParaRPr lang="es-CL" sz="2400"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100</a:t>
            </a:fld>
            <a:endParaRPr lang="en-US" dirty="0"/>
          </a:p>
        </p:txBody>
      </p:sp>
      <p:graphicFrame>
        <p:nvGraphicFramePr>
          <p:cNvPr id="5" name="4 Marcador de contenido"/>
          <p:cNvGraphicFramePr>
            <a:graphicFrameLocks noGrp="1" noChangeAspect="1"/>
          </p:cNvGraphicFramePr>
          <p:nvPr>
            <p:ph idx="1"/>
            <p:extLst>
              <p:ext uri="{D42A27DB-BD31-4B8C-83A1-F6EECF244321}">
                <p14:modId xmlns:p14="http://schemas.microsoft.com/office/powerpoint/2010/main" val="57506372"/>
              </p:ext>
            </p:extLst>
          </p:nvPr>
        </p:nvGraphicFramePr>
        <p:xfrm>
          <a:off x="4114800" y="4025900"/>
          <a:ext cx="914400" cy="771525"/>
        </p:xfrm>
        <a:graphic>
          <a:graphicData uri="http://schemas.openxmlformats.org/presentationml/2006/ole">
            <mc:AlternateContent xmlns:mc="http://schemas.openxmlformats.org/markup-compatibility/2006">
              <mc:Choice xmlns:v="urn:schemas-microsoft-com:vml" Requires="v">
                <p:oleObj spid="_x0000_s101451" name="Hoja de cálculo" showAsIcon="1" r:id="rId4" imgW="914400" imgH="771480" progId="Excel.Sheet.12">
                  <p:embed/>
                </p:oleObj>
              </mc:Choice>
              <mc:Fallback>
                <p:oleObj name="Hoja de cálculo" showAsIcon="1" r:id="rId4" imgW="914400" imgH="771480" progId="Excel.Sheet.12">
                  <p:embed/>
                  <p:pic>
                    <p:nvPicPr>
                      <p:cNvPr id="0" name="Picture 7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0259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2561544"/>
      </p:ext>
    </p:extLst>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0795"/>
            <a:ext cx="8229600" cy="1661120"/>
          </a:xfrm>
        </p:spPr>
        <p:txBody>
          <a:bodyPr/>
          <a:lstStyle/>
          <a:p>
            <a:r>
              <a:rPr lang="es-CL" dirty="0" err="1" smtClean="0"/>
              <a:t>Cyber</a:t>
            </a:r>
            <a:r>
              <a:rPr lang="es-CL" dirty="0" smtClean="0"/>
              <a:t> Security  - Riesgo cada vez más recurrente</a:t>
            </a:r>
            <a:endParaRPr lang="es-CL" dirty="0"/>
          </a:p>
        </p:txBody>
      </p:sp>
      <p:sp>
        <p:nvSpPr>
          <p:cNvPr id="3" name="2 Marcador de contenido"/>
          <p:cNvSpPr>
            <a:spLocks noGrp="1"/>
          </p:cNvSpPr>
          <p:nvPr>
            <p:ph idx="1"/>
          </p:nvPr>
        </p:nvSpPr>
        <p:spPr>
          <a:xfrm>
            <a:off x="457200" y="980728"/>
            <a:ext cx="8229600" cy="5593110"/>
          </a:xfrm>
        </p:spPr>
        <p:txBody>
          <a:bodyPr/>
          <a:lstStyle/>
          <a:p>
            <a:r>
              <a:rPr lang="es-CL" sz="1600" b="1" i="1" dirty="0" smtClean="0"/>
              <a:t>En nuestra Matriz de Riesgo, está en Seguridad de Información </a:t>
            </a:r>
          </a:p>
          <a:p>
            <a:r>
              <a:rPr lang="es-CL" sz="1600" b="1" i="1" dirty="0" smtClean="0"/>
              <a:t>Busquen en Google  </a:t>
            </a:r>
            <a:r>
              <a:rPr lang="es-CL" sz="1600" b="1" i="1" dirty="0" err="1" smtClean="0">
                <a:solidFill>
                  <a:srgbClr val="FF0000"/>
                </a:solidFill>
              </a:rPr>
              <a:t>Report</a:t>
            </a:r>
            <a:r>
              <a:rPr lang="es-CL" sz="1600" b="1" i="1" dirty="0" smtClean="0">
                <a:solidFill>
                  <a:srgbClr val="FF0000"/>
                </a:solidFill>
              </a:rPr>
              <a:t> </a:t>
            </a:r>
            <a:r>
              <a:rPr lang="es-CL" sz="1600" b="1" i="1" dirty="0" err="1" smtClean="0">
                <a:solidFill>
                  <a:srgbClr val="FF0000"/>
                </a:solidFill>
              </a:rPr>
              <a:t>on</a:t>
            </a:r>
            <a:r>
              <a:rPr lang="es-CL" sz="1600" b="1" i="1" dirty="0" smtClean="0">
                <a:solidFill>
                  <a:srgbClr val="FF0000"/>
                </a:solidFill>
              </a:rPr>
              <a:t> </a:t>
            </a:r>
            <a:r>
              <a:rPr lang="es-CL" sz="1600" b="1" i="1" dirty="0" err="1" smtClean="0">
                <a:solidFill>
                  <a:srgbClr val="FF0000"/>
                </a:solidFill>
              </a:rPr>
              <a:t>Cybersecurity</a:t>
            </a:r>
            <a:r>
              <a:rPr lang="es-CL" sz="1600" b="1" i="1" dirty="0" smtClean="0">
                <a:solidFill>
                  <a:srgbClr val="FF0000"/>
                </a:solidFill>
              </a:rPr>
              <a:t> </a:t>
            </a:r>
            <a:r>
              <a:rPr lang="es-CL" sz="1600" b="1" i="1" dirty="0" err="1" smtClean="0">
                <a:solidFill>
                  <a:srgbClr val="FF0000"/>
                </a:solidFill>
              </a:rPr>
              <a:t>Practices</a:t>
            </a:r>
            <a:r>
              <a:rPr lang="es-CL" sz="1600" b="1" i="1" dirty="0" smtClean="0">
                <a:solidFill>
                  <a:srgbClr val="FF0000"/>
                </a:solidFill>
              </a:rPr>
              <a:t> FINRA  </a:t>
            </a:r>
            <a:r>
              <a:rPr lang="es-CL" sz="1600" b="1" i="1" dirty="0" err="1" smtClean="0">
                <a:solidFill>
                  <a:srgbClr val="FF0000"/>
                </a:solidFill>
              </a:rPr>
              <a:t>February</a:t>
            </a:r>
            <a:r>
              <a:rPr lang="es-CL" sz="1600" b="1" i="1" dirty="0" smtClean="0">
                <a:solidFill>
                  <a:srgbClr val="FF0000"/>
                </a:solidFill>
              </a:rPr>
              <a:t> 2015</a:t>
            </a:r>
            <a:r>
              <a:rPr lang="es-CL" sz="1600" b="1" i="1" dirty="0" smtClean="0"/>
              <a:t>, analicen y comparen con su situación . Veamos parte:</a:t>
            </a:r>
          </a:p>
          <a:p>
            <a:r>
              <a:rPr lang="en-US" sz="1600" b="1" i="1" dirty="0"/>
              <a:t>Ultimately, the risk assessment process should lead to changes in a firm’s controls to remediate</a:t>
            </a:r>
          </a:p>
          <a:p>
            <a:r>
              <a:rPr lang="en-US" sz="1600" b="1" i="1" dirty="0"/>
              <a:t>identified risks. The controls can take several forms:</a:t>
            </a:r>
          </a:p>
          <a:p>
            <a:r>
              <a:rPr lang="en-US" sz="1600" b="1" i="1" dirty="0"/>
              <a:t>00 Preventive—these are controls to stop or prevent harm from taking place in the first </a:t>
            </a:r>
            <a:r>
              <a:rPr lang="en-US" sz="1600" b="1" i="1" dirty="0" smtClean="0"/>
              <a:t>place; these </a:t>
            </a:r>
            <a:r>
              <a:rPr lang="en-US" sz="1600" b="1" i="1" dirty="0"/>
              <a:t>include, for example, anti-malware, anti-virus software and privilege management tools.</a:t>
            </a:r>
          </a:p>
          <a:p>
            <a:r>
              <a:rPr lang="en-US" sz="1600" b="1" i="1" dirty="0"/>
              <a:t>00 Detective—these are controls a firm uses to identify potential threats that may have </a:t>
            </a:r>
            <a:r>
              <a:rPr lang="en-US" sz="1600" b="1" i="1" dirty="0" smtClean="0"/>
              <a:t>occurred, for </a:t>
            </a:r>
            <a:r>
              <a:rPr lang="en-US" sz="1600" b="1" i="1" dirty="0"/>
              <a:t>example, through the detection of data leakage or email content analysis.</a:t>
            </a:r>
          </a:p>
          <a:p>
            <a:r>
              <a:rPr lang="en-US" sz="1600" b="1" i="1" dirty="0"/>
              <a:t>00 Corrective—these are controls that restore a system or process back to the state prior to </a:t>
            </a:r>
            <a:r>
              <a:rPr lang="en-US" sz="1600" b="1" i="1" dirty="0" smtClean="0"/>
              <a:t>the detrimental </a:t>
            </a:r>
            <a:r>
              <a:rPr lang="en-US" sz="1600" b="1" i="1" dirty="0"/>
              <a:t>occurrence, for example, a business recovery process that could restore a </a:t>
            </a:r>
            <a:r>
              <a:rPr lang="en-US" sz="1600" b="1" i="1" dirty="0" smtClean="0"/>
              <a:t>system to </a:t>
            </a:r>
            <a:r>
              <a:rPr lang="en-US" sz="1600" b="1" i="1" dirty="0"/>
              <a:t>its original state after a system outage.</a:t>
            </a:r>
          </a:p>
          <a:p>
            <a:r>
              <a:rPr lang="en-US" sz="1600" b="1" i="1" dirty="0"/>
              <a:t>00 Event predictive—these are controls that would predict a detrimental event happening, </a:t>
            </a:r>
            <a:r>
              <a:rPr lang="en-US" sz="1600" b="1" i="1" dirty="0" smtClean="0"/>
              <a:t>such as </a:t>
            </a:r>
            <a:r>
              <a:rPr lang="en-US" sz="1600" b="1" i="1" dirty="0"/>
              <a:t>notification that a specific type of hack has been occurring at similar firms</a:t>
            </a:r>
            <a:r>
              <a:rPr lang="en-US" sz="1400" b="1" i="1" dirty="0" smtClean="0"/>
              <a:t>.</a:t>
            </a:r>
          </a:p>
          <a:p>
            <a:r>
              <a:rPr lang="en-US" sz="1400" b="1" i="1" dirty="0" smtClean="0"/>
              <a:t>Nota </a:t>
            </a:r>
            <a:r>
              <a:rPr lang="en-US" sz="1400" b="1" i="1" dirty="0" err="1" smtClean="0"/>
              <a:t>encuesta</a:t>
            </a:r>
            <a:r>
              <a:rPr lang="en-US" sz="1400" b="1" i="1" dirty="0" smtClean="0"/>
              <a:t>  PwC 2014  42,8 </a:t>
            </a:r>
            <a:r>
              <a:rPr lang="en-US" sz="1400" b="1" i="1" dirty="0" err="1" smtClean="0"/>
              <a:t>millones</a:t>
            </a:r>
            <a:r>
              <a:rPr lang="en-US" sz="1400" b="1" i="1" dirty="0" smtClean="0"/>
              <a:t> </a:t>
            </a:r>
            <a:r>
              <a:rPr lang="en-US" sz="1400" b="1" i="1" dirty="0" err="1" smtClean="0"/>
              <a:t>incidentes</a:t>
            </a:r>
            <a:r>
              <a:rPr lang="en-US" sz="1400" b="1" i="1" dirty="0" smtClean="0"/>
              <a:t> </a:t>
            </a:r>
            <a:r>
              <a:rPr lang="en-US" sz="1400" b="1" i="1" dirty="0" err="1" smtClean="0"/>
              <a:t>esto</a:t>
            </a:r>
            <a:r>
              <a:rPr lang="en-US" sz="1400" b="1" i="1" dirty="0" smtClean="0"/>
              <a:t> </a:t>
            </a:r>
            <a:r>
              <a:rPr lang="en-US" sz="1400" b="1" i="1" dirty="0" err="1" smtClean="0"/>
              <a:t>es</a:t>
            </a:r>
            <a:r>
              <a:rPr lang="en-US" sz="1400" b="1" i="1" dirty="0" smtClean="0"/>
              <a:t> 117.399 </a:t>
            </a:r>
            <a:r>
              <a:rPr lang="en-US" sz="1400" b="1" i="1" dirty="0" err="1" smtClean="0"/>
              <a:t>diarios</a:t>
            </a:r>
            <a:r>
              <a:rPr lang="en-US" sz="1400" b="1" i="1" dirty="0" smtClean="0"/>
              <a:t> , </a:t>
            </a:r>
            <a:r>
              <a:rPr lang="en-US" sz="1400" b="1" i="1" dirty="0" err="1" smtClean="0"/>
              <a:t>aumento</a:t>
            </a:r>
            <a:r>
              <a:rPr lang="en-US" sz="1400" b="1" i="1" dirty="0" smtClean="0"/>
              <a:t> 48 % </a:t>
            </a:r>
            <a:r>
              <a:rPr lang="en-US" sz="1400" b="1" i="1" dirty="0" err="1" smtClean="0"/>
              <a:t>respecto</a:t>
            </a:r>
            <a:r>
              <a:rPr lang="en-US" sz="1400" b="1" i="1" dirty="0" smtClean="0"/>
              <a:t> a 2013</a:t>
            </a:r>
          </a:p>
          <a:p>
            <a:r>
              <a:rPr lang="en-US" sz="1400" b="1" i="1" dirty="0" err="1" smtClean="0">
                <a:solidFill>
                  <a:srgbClr val="FF0000"/>
                </a:solidFill>
              </a:rPr>
              <a:t>Ver</a:t>
            </a:r>
            <a:r>
              <a:rPr lang="en-US" sz="1400" b="1" i="1" dirty="0" smtClean="0">
                <a:solidFill>
                  <a:srgbClr val="FF0000"/>
                </a:solidFill>
              </a:rPr>
              <a:t>  </a:t>
            </a:r>
            <a:r>
              <a:rPr lang="en-US" sz="1400" b="1" i="1" dirty="0" err="1" smtClean="0">
                <a:solidFill>
                  <a:srgbClr val="FF0000"/>
                </a:solidFill>
              </a:rPr>
              <a:t>documento</a:t>
            </a:r>
            <a:r>
              <a:rPr lang="en-US" sz="1400" b="1" i="1" dirty="0" smtClean="0">
                <a:solidFill>
                  <a:srgbClr val="FF0000"/>
                </a:solidFill>
              </a:rPr>
              <a:t>  COSO IN THE CYBER AGE</a:t>
            </a:r>
            <a:endParaRPr lang="es-CL" sz="1400" dirty="0">
              <a:solidFill>
                <a:srgbClr val="FF0000"/>
              </a:solidFill>
            </a:endParaRPr>
          </a:p>
          <a:p>
            <a:pPr marL="109537" indent="0">
              <a:buNone/>
            </a:pPr>
            <a:r>
              <a:rPr lang="es-CL" sz="1400" dirty="0"/>
              <a:t> </a:t>
            </a:r>
            <a:endParaRPr lang="en-US" sz="1400" b="1" i="1"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101</a:t>
            </a:fld>
            <a:endParaRPr lang="en-US" dirty="0"/>
          </a:p>
        </p:txBody>
      </p:sp>
    </p:spTree>
    <p:extLst>
      <p:ext uri="{BB962C8B-B14F-4D97-AF65-F5344CB8AC3E}">
        <p14:creationId xmlns:p14="http://schemas.microsoft.com/office/powerpoint/2010/main" val="3683196735"/>
      </p:ext>
    </p:extLst>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648072"/>
          </a:xfrm>
        </p:spPr>
        <p:txBody>
          <a:bodyPr/>
          <a:lstStyle/>
          <a:p>
            <a:r>
              <a:rPr lang="es-CL" dirty="0" smtClean="0"/>
              <a:t>                              RIESGO  DE SOCIAL MEDIA</a:t>
            </a:r>
            <a:endParaRPr lang="es-CL" dirty="0"/>
          </a:p>
        </p:txBody>
      </p:sp>
      <p:sp>
        <p:nvSpPr>
          <p:cNvPr id="3" name="2 Marcador de contenido"/>
          <p:cNvSpPr>
            <a:spLocks noGrp="1"/>
          </p:cNvSpPr>
          <p:nvPr>
            <p:ph idx="1"/>
          </p:nvPr>
        </p:nvSpPr>
        <p:spPr>
          <a:xfrm>
            <a:off x="395536" y="1268761"/>
            <a:ext cx="8229600" cy="4756398"/>
          </a:xfrm>
        </p:spPr>
        <p:txBody>
          <a:bodyPr/>
          <a:lstStyle/>
          <a:p>
            <a:r>
              <a:rPr lang="es-CL" dirty="0" smtClean="0">
                <a:solidFill>
                  <a:srgbClr val="000099"/>
                </a:solidFill>
              </a:rPr>
              <a:t>Los </a:t>
            </a:r>
            <a:r>
              <a:rPr lang="es-CL" b="1" dirty="0">
                <a:solidFill>
                  <a:srgbClr val="000099"/>
                </a:solidFill>
              </a:rPr>
              <a:t>medios de comunicación sociales</a:t>
            </a:r>
            <a:r>
              <a:rPr lang="es-CL" dirty="0">
                <a:solidFill>
                  <a:srgbClr val="000099"/>
                </a:solidFill>
              </a:rPr>
              <a:t> o simplemente </a:t>
            </a:r>
            <a:r>
              <a:rPr lang="es-CL" b="1" dirty="0">
                <a:solidFill>
                  <a:srgbClr val="000099"/>
                </a:solidFill>
              </a:rPr>
              <a:t>medios </a:t>
            </a:r>
            <a:r>
              <a:rPr lang="es-CL" b="1" dirty="0" smtClean="0">
                <a:solidFill>
                  <a:srgbClr val="000099"/>
                </a:solidFill>
              </a:rPr>
              <a:t>sociales</a:t>
            </a:r>
            <a:r>
              <a:rPr lang="es-CL" dirty="0" smtClean="0">
                <a:solidFill>
                  <a:srgbClr val="000099"/>
                </a:solidFill>
              </a:rPr>
              <a:t> </a:t>
            </a:r>
            <a:r>
              <a:rPr lang="es-CL" dirty="0">
                <a:solidFill>
                  <a:srgbClr val="000099"/>
                </a:solidFill>
              </a:rPr>
              <a:t>(</a:t>
            </a:r>
            <a:r>
              <a:rPr lang="es-CL" i="1" dirty="0">
                <a:solidFill>
                  <a:srgbClr val="000099"/>
                </a:solidFill>
              </a:rPr>
              <a:t>social media</a:t>
            </a:r>
            <a:r>
              <a:rPr lang="es-CL" dirty="0">
                <a:solidFill>
                  <a:srgbClr val="000099"/>
                </a:solidFill>
              </a:rPr>
              <a:t> en </a:t>
            </a:r>
            <a:r>
              <a:rPr lang="es-CL" dirty="0">
                <a:solidFill>
                  <a:srgbClr val="000099"/>
                </a:solidFill>
                <a:hlinkClick r:id="rId2" tooltip="Idioma inglés"/>
              </a:rPr>
              <a:t>inglés</a:t>
            </a:r>
            <a:r>
              <a:rPr lang="es-CL" dirty="0">
                <a:solidFill>
                  <a:srgbClr val="000099"/>
                </a:solidFill>
              </a:rPr>
              <a:t>), son plataformas de comunicación </a:t>
            </a:r>
            <a:r>
              <a:rPr lang="es-CL" dirty="0">
                <a:solidFill>
                  <a:srgbClr val="000099"/>
                </a:solidFill>
                <a:hlinkClick r:id="rId3" tooltip="En línea"/>
              </a:rPr>
              <a:t>en línea</a:t>
            </a:r>
            <a:r>
              <a:rPr lang="es-CL" dirty="0">
                <a:solidFill>
                  <a:srgbClr val="000099"/>
                </a:solidFill>
              </a:rPr>
              <a:t> donde el contenido es creado por los propios usuarios mediante el uso de las tecnologías de la </a:t>
            </a:r>
            <a:r>
              <a:rPr lang="es-CL" dirty="0">
                <a:solidFill>
                  <a:srgbClr val="000099"/>
                </a:solidFill>
                <a:hlinkClick r:id="rId4" tooltip="Web 2.0"/>
              </a:rPr>
              <a:t>Web 2.0</a:t>
            </a:r>
            <a:r>
              <a:rPr lang="es-CL" dirty="0">
                <a:solidFill>
                  <a:srgbClr val="000099"/>
                </a:solidFill>
              </a:rPr>
              <a:t>, que facilitan la edición, la publicación y el intercambio de información</a:t>
            </a:r>
            <a:r>
              <a:rPr lang="es-CL" dirty="0" smtClean="0">
                <a:solidFill>
                  <a:srgbClr val="000099"/>
                </a:solidFill>
              </a:rPr>
              <a:t>. ( Fuente : Wikipedia ). Veamos un ejemplo </a:t>
            </a:r>
            <a:r>
              <a:rPr lang="es-CL" dirty="0">
                <a:solidFill>
                  <a:srgbClr val="000099"/>
                </a:solidFill>
              </a:rPr>
              <a:t>.</a:t>
            </a:r>
            <a:r>
              <a:rPr lang="es-CL" dirty="0" smtClean="0">
                <a:solidFill>
                  <a:srgbClr val="000099"/>
                </a:solidFill>
              </a:rPr>
              <a:t> En </a:t>
            </a:r>
            <a:r>
              <a:rPr lang="es-CL" dirty="0">
                <a:solidFill>
                  <a:srgbClr val="000099"/>
                </a:solidFill>
              </a:rPr>
              <a:t>n</a:t>
            </a:r>
            <a:r>
              <a:rPr lang="es-CL" dirty="0" smtClean="0">
                <a:solidFill>
                  <a:srgbClr val="000099"/>
                </a:solidFill>
              </a:rPr>
              <a:t>uestra matriz está incluido en riesgo de imagen.</a:t>
            </a: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102</a:t>
            </a:fld>
            <a:endParaRPr lang="en-US" dirty="0"/>
          </a:p>
        </p:txBody>
      </p:sp>
      <p:pic>
        <p:nvPicPr>
          <p:cNvPr id="1044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3789040"/>
            <a:ext cx="570547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329585"/>
      </p:ext>
    </p:extLst>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864096"/>
          </a:xfrm>
        </p:spPr>
        <p:txBody>
          <a:bodyPr/>
          <a:lstStyle/>
          <a:p>
            <a:r>
              <a:rPr lang="es-CL" dirty="0" smtClean="0"/>
              <a:t>                           Riesgos Social Media </a:t>
            </a:r>
            <a:endParaRPr lang="es-CL" dirty="0"/>
          </a:p>
        </p:txBody>
      </p:sp>
      <p:sp>
        <p:nvSpPr>
          <p:cNvPr id="3" name="2 Marcador de contenido"/>
          <p:cNvSpPr>
            <a:spLocks noGrp="1"/>
          </p:cNvSpPr>
          <p:nvPr>
            <p:ph idx="1"/>
          </p:nvPr>
        </p:nvSpPr>
        <p:spPr>
          <a:xfrm>
            <a:off x="395536" y="1052736"/>
            <a:ext cx="8229600" cy="5017046"/>
          </a:xfrm>
        </p:spPr>
        <p:txBody>
          <a:bodyPr/>
          <a:lstStyle/>
          <a:p>
            <a:r>
              <a:rPr lang="es-CL" dirty="0"/>
              <a:t>Social Media. Informe Universidad de Leipzig - Entrevista a 1.107 personas de Marketing y Comunicaciones			</a:t>
            </a:r>
          </a:p>
          <a:p>
            <a:r>
              <a:rPr lang="es-CL" b="1" dirty="0"/>
              <a:t>Riesgo</a:t>
            </a:r>
            <a:r>
              <a:rPr lang="es-CL" dirty="0"/>
              <a:t>	</a:t>
            </a:r>
            <a:r>
              <a:rPr lang="es-CL" b="1" dirty="0" smtClean="0"/>
              <a:t>                                             %</a:t>
            </a:r>
            <a:r>
              <a:rPr lang="es-CL" b="1" dirty="0"/>
              <a:t>	</a:t>
            </a:r>
            <a:r>
              <a:rPr lang="es-CL" dirty="0"/>
              <a:t>	</a:t>
            </a:r>
          </a:p>
          <a:p>
            <a:r>
              <a:rPr lang="es-CL" dirty="0"/>
              <a:t>Mala gestión de comunicación 	66,2		</a:t>
            </a:r>
          </a:p>
          <a:p>
            <a:r>
              <a:rPr lang="es-CL" dirty="0"/>
              <a:t>Velocidad de reacción de la empresa	64,1		</a:t>
            </a:r>
          </a:p>
          <a:p>
            <a:r>
              <a:rPr lang="es-CL" dirty="0"/>
              <a:t>Pérdida de control 	</a:t>
            </a:r>
            <a:r>
              <a:rPr lang="es-CL" dirty="0" smtClean="0"/>
              <a:t>                             38,6</a:t>
            </a:r>
            <a:r>
              <a:rPr lang="es-CL" dirty="0"/>
              <a:t>		</a:t>
            </a:r>
          </a:p>
          <a:p>
            <a:r>
              <a:rPr lang="es-CL" dirty="0"/>
              <a:t>Mala relación costo / beneficio 	30,9		</a:t>
            </a:r>
          </a:p>
          <a:p>
            <a:r>
              <a:rPr lang="es-CL" dirty="0"/>
              <a:t>Poca formación del personal </a:t>
            </a:r>
            <a:r>
              <a:rPr lang="es-CL" dirty="0" smtClean="0"/>
              <a:t>            </a:t>
            </a:r>
            <a:r>
              <a:rPr lang="es-CL" dirty="0"/>
              <a:t>	25,9		</a:t>
            </a:r>
          </a:p>
          <a:p>
            <a:r>
              <a:rPr lang="es-CL" dirty="0"/>
              <a:t>Críticas del usuario	</a:t>
            </a:r>
            <a:r>
              <a:rPr lang="es-CL" dirty="0" smtClean="0"/>
              <a:t>                             22,5</a:t>
            </a:r>
            <a:r>
              <a:rPr lang="es-CL" dirty="0"/>
              <a:t>		</a:t>
            </a:r>
          </a:p>
          <a:p>
            <a:r>
              <a:rPr lang="es-CL" dirty="0"/>
              <a:t>Pérdida de soberanía corporativa 	17,4		</a:t>
            </a:r>
          </a:p>
          <a:p>
            <a:r>
              <a:rPr lang="es-CL" dirty="0"/>
              <a:t>Distracción  del Personal 	</a:t>
            </a:r>
            <a:r>
              <a:rPr lang="es-CL" dirty="0" smtClean="0"/>
              <a:t>               11,3</a:t>
            </a:r>
            <a:r>
              <a:rPr lang="es-CL" dirty="0"/>
              <a:t>		</a:t>
            </a:r>
          </a:p>
          <a:p>
            <a:r>
              <a:rPr lang="es-CL" dirty="0"/>
              <a:t>Poca fiabilidad de redes	</a:t>
            </a:r>
            <a:r>
              <a:rPr lang="es-CL" dirty="0" smtClean="0"/>
              <a:t>                9,8</a:t>
            </a:r>
            <a:r>
              <a:rPr lang="es-CL" dirty="0"/>
              <a:t>	</a:t>
            </a:r>
            <a:endParaRPr lang="es-CL" dirty="0" smtClean="0"/>
          </a:p>
          <a:p>
            <a:pPr marL="109537" indent="0">
              <a:buNone/>
            </a:pPr>
            <a:r>
              <a:rPr lang="es-CL" b="1" i="1" dirty="0" smtClean="0"/>
              <a:t>Moraleja para Auditoría Interna</a:t>
            </a:r>
            <a:r>
              <a:rPr lang="es-CL" b="1" i="1" dirty="0"/>
              <a:t>	</a:t>
            </a:r>
            <a:endParaRPr lang="es-CL" b="1" i="1" dirty="0" smtClean="0"/>
          </a:p>
          <a:p>
            <a:r>
              <a:rPr lang="es-CL" b="1" i="1" dirty="0" smtClean="0"/>
              <a:t>Involucrarse en el tema, ver eventos de riesgos y controles. Tener un administrador de Red </a:t>
            </a:r>
            <a:r>
              <a:rPr lang="es-CL" b="1" i="1" smtClean="0"/>
              <a:t>y protocolos. </a:t>
            </a:r>
            <a:endParaRPr lang="es-CL" b="1" i="1" dirty="0"/>
          </a:p>
          <a:p>
            <a:endParaRPr lang="es-CL" b="1" i="1"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103</a:t>
            </a:fld>
            <a:endParaRPr lang="en-US" dirty="0"/>
          </a:p>
        </p:txBody>
      </p:sp>
    </p:spTree>
    <p:extLst>
      <p:ext uri="{BB962C8B-B14F-4D97-AF65-F5344CB8AC3E}">
        <p14:creationId xmlns:p14="http://schemas.microsoft.com/office/powerpoint/2010/main" val="2924754658"/>
      </p:ext>
    </p:extLst>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Y LAS PISTAS DE AUDITORÍA ?????</a:t>
            </a:r>
            <a:endParaRPr lang="es-CL" dirty="0"/>
          </a:p>
        </p:txBody>
      </p:sp>
      <p:sp>
        <p:nvSpPr>
          <p:cNvPr id="3" name="2 Marcador de contenido"/>
          <p:cNvSpPr>
            <a:spLocks noGrp="1"/>
          </p:cNvSpPr>
          <p:nvPr>
            <p:ph idx="1"/>
          </p:nvPr>
        </p:nvSpPr>
        <p:spPr/>
        <p:txBody>
          <a:bodyPr/>
          <a:lstStyle/>
          <a:p>
            <a:r>
              <a:rPr lang="en-US" dirty="0"/>
              <a:t>Recordkeeping for data generated from social media is a massive task, so it will be critical to give compliance staff the appropriate </a:t>
            </a:r>
            <a:r>
              <a:rPr lang="en-US" dirty="0" smtClean="0"/>
              <a:t>technology.</a:t>
            </a:r>
          </a:p>
          <a:p>
            <a:r>
              <a:rPr lang="en-US" dirty="0" smtClean="0"/>
              <a:t>O sea…..</a:t>
            </a:r>
          </a:p>
          <a:p>
            <a:r>
              <a:rPr lang="es-ES" dirty="0"/>
              <a:t>Registros de datos generados a partir de los medios sociales es una tarea enorme, por lo que será fundamental </a:t>
            </a:r>
            <a:r>
              <a:rPr lang="es-ES" dirty="0" smtClean="0"/>
              <a:t> </a:t>
            </a:r>
            <a:r>
              <a:rPr lang="es-ES" dirty="0"/>
              <a:t>dar el personal de cumplimiento </a:t>
            </a:r>
            <a:r>
              <a:rPr lang="es-ES" dirty="0" smtClean="0"/>
              <a:t> </a:t>
            </a:r>
            <a:r>
              <a:rPr lang="es-ES" dirty="0"/>
              <a:t>la tecnología </a:t>
            </a:r>
            <a:r>
              <a:rPr lang="es-ES" dirty="0" smtClean="0"/>
              <a:t>adecuada</a:t>
            </a:r>
          </a:p>
          <a:p>
            <a:r>
              <a:rPr lang="es-ES" dirty="0" smtClean="0"/>
              <a:t>Y los Auditores, cómo auditan ?????</a:t>
            </a:r>
          </a:p>
          <a:p>
            <a:r>
              <a:rPr lang="es-ES" dirty="0" smtClean="0"/>
              <a:t>Estamos frente a un </a:t>
            </a:r>
            <a:r>
              <a:rPr lang="es-ES" smtClean="0"/>
              <a:t>problema nuevo</a:t>
            </a:r>
            <a:endParaRPr lang="en-US" dirty="0" smtClean="0"/>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104</a:t>
            </a:fld>
            <a:endParaRPr lang="en-US" dirty="0"/>
          </a:p>
        </p:txBody>
      </p:sp>
    </p:spTree>
    <p:extLst>
      <p:ext uri="{BB962C8B-B14F-4D97-AF65-F5344CB8AC3E}">
        <p14:creationId xmlns:p14="http://schemas.microsoft.com/office/powerpoint/2010/main" val="4271267664"/>
      </p:ext>
    </p:extLst>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t>
            </a:r>
            <a:r>
              <a:rPr lang="es-CL" dirty="0" err="1" smtClean="0"/>
              <a:t>Kk</a:t>
            </a:r>
            <a:r>
              <a:rPr lang="es-CL" dirty="0" smtClean="0"/>
              <a:t>									KPMG 10 Riesgos principales 2015																																																								</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105</a:t>
            </a:fld>
            <a:endParaRPr lang="en-US" dirty="0"/>
          </a:p>
        </p:txBody>
      </p:sp>
      <p:pic>
        <p:nvPicPr>
          <p:cNvPr id="1044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0387" y="3149600"/>
            <a:ext cx="29432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785812"/>
      </p:ext>
    </p:extLst>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08112"/>
          </a:xfrm>
        </p:spPr>
        <p:txBody>
          <a:bodyPr/>
          <a:lstStyle/>
          <a:p>
            <a:r>
              <a:rPr lang="es-CL" dirty="0" smtClean="0"/>
              <a:t>         APOYARSE EN TI ES INDISPENSABLE</a:t>
            </a:r>
            <a:endParaRPr lang="es-CL" dirty="0"/>
          </a:p>
        </p:txBody>
      </p:sp>
      <p:sp>
        <p:nvSpPr>
          <p:cNvPr id="3" name="2 Marcador de contenido"/>
          <p:cNvSpPr>
            <a:spLocks noGrp="1"/>
          </p:cNvSpPr>
          <p:nvPr>
            <p:ph idx="1"/>
          </p:nvPr>
        </p:nvSpPr>
        <p:spPr>
          <a:xfrm>
            <a:off x="457200" y="1484784"/>
            <a:ext cx="8229600" cy="5089054"/>
          </a:xfrm>
        </p:spPr>
        <p:txBody>
          <a:bodyPr/>
          <a:lstStyle/>
          <a:p>
            <a:r>
              <a:rPr lang="es-CL" dirty="0" smtClean="0"/>
              <a:t>Cuántas transacciones computacionales diarias promedio tiene el Banco en que </a:t>
            </a:r>
            <a:r>
              <a:rPr lang="es-CL" dirty="0" err="1" smtClean="0"/>
              <a:t>Ud</a:t>
            </a:r>
            <a:r>
              <a:rPr lang="es-CL" dirty="0" smtClean="0"/>
              <a:t> trabaja ????</a:t>
            </a:r>
          </a:p>
          <a:p>
            <a:r>
              <a:rPr lang="es-CL" dirty="0" smtClean="0"/>
              <a:t>1 millón ??? 3 millones ???? 10 millones??? .Nota: el Banco que más tiene en América Latina es 100 millones diarias aprox.</a:t>
            </a:r>
          </a:p>
          <a:p>
            <a:r>
              <a:rPr lang="es-CL" dirty="0" smtClean="0">
                <a:solidFill>
                  <a:srgbClr val="FF0000"/>
                </a:solidFill>
              </a:rPr>
              <a:t>Entonces ????</a:t>
            </a:r>
          </a:p>
          <a:p>
            <a:r>
              <a:rPr lang="es-CL" dirty="0" err="1" smtClean="0">
                <a:solidFill>
                  <a:srgbClr val="000066"/>
                </a:solidFill>
              </a:rPr>
              <a:t>Ud</a:t>
            </a:r>
            <a:r>
              <a:rPr lang="es-CL" dirty="0" smtClean="0">
                <a:solidFill>
                  <a:srgbClr val="000066"/>
                </a:solidFill>
              </a:rPr>
              <a:t> debe apoyarse en TI; no sólo en lo propio , </a:t>
            </a:r>
            <a:r>
              <a:rPr lang="es-CL" dirty="0" err="1" smtClean="0">
                <a:solidFill>
                  <a:srgbClr val="000066"/>
                </a:solidFill>
              </a:rPr>
              <a:t>ej</a:t>
            </a:r>
            <a:r>
              <a:rPr lang="es-CL" dirty="0" smtClean="0">
                <a:solidFill>
                  <a:srgbClr val="000066"/>
                </a:solidFill>
              </a:rPr>
              <a:t> COBIT, ITIL, software de Auditoría , extractores, software de muestreo  </a:t>
            </a:r>
            <a:r>
              <a:rPr lang="es-CL" dirty="0" err="1" smtClean="0">
                <a:solidFill>
                  <a:srgbClr val="000066"/>
                </a:solidFill>
              </a:rPr>
              <a:t>etc</a:t>
            </a:r>
            <a:r>
              <a:rPr lang="es-CL" dirty="0" smtClean="0">
                <a:solidFill>
                  <a:srgbClr val="000066"/>
                </a:solidFill>
              </a:rPr>
              <a:t> , sino para la Auditoría misma.</a:t>
            </a:r>
          </a:p>
          <a:p>
            <a:r>
              <a:rPr lang="es-CL" dirty="0" smtClean="0">
                <a:solidFill>
                  <a:srgbClr val="000066"/>
                </a:solidFill>
              </a:rPr>
              <a:t>En monitoreo, es básico.</a:t>
            </a:r>
          </a:p>
          <a:p>
            <a:r>
              <a:rPr lang="es-CL" dirty="0" smtClean="0">
                <a:solidFill>
                  <a:srgbClr val="000066"/>
                </a:solidFill>
              </a:rPr>
              <a:t>Tener </a:t>
            </a:r>
            <a:r>
              <a:rPr lang="es-CL" b="1" dirty="0" err="1"/>
              <a:t>Embedded</a:t>
            </a:r>
            <a:r>
              <a:rPr lang="es-CL" b="1" dirty="0"/>
              <a:t> </a:t>
            </a:r>
            <a:r>
              <a:rPr lang="es-CL" b="1" dirty="0" smtClean="0"/>
              <a:t>Modules, programas </a:t>
            </a:r>
            <a:r>
              <a:rPr lang="es-CL" b="1" dirty="0" err="1" smtClean="0"/>
              <a:t>validadores,enfoque</a:t>
            </a:r>
            <a:r>
              <a:rPr lang="es-CL" b="1" dirty="0" smtClean="0"/>
              <a:t> neuronal ( ojalá, es poco usual ), data </a:t>
            </a:r>
            <a:r>
              <a:rPr lang="es-CL" b="1" dirty="0" err="1" smtClean="0"/>
              <a:t>mining</a:t>
            </a:r>
            <a:r>
              <a:rPr lang="es-CL" b="1" dirty="0" smtClean="0"/>
              <a:t>  </a:t>
            </a:r>
            <a:r>
              <a:rPr lang="es-CL" b="1" dirty="0" err="1" smtClean="0"/>
              <a:t>etc</a:t>
            </a:r>
            <a:r>
              <a:rPr lang="es-CL" b="1" dirty="0" smtClean="0"/>
              <a:t> </a:t>
            </a:r>
          </a:p>
          <a:p>
            <a:r>
              <a:rPr lang="es-CL" dirty="0"/>
              <a:t>Big Data = </a:t>
            </a:r>
            <a:r>
              <a:rPr lang="es-CL" dirty="0" smtClean="0"/>
              <a:t>Oportunidades </a:t>
            </a:r>
          </a:p>
          <a:p>
            <a:r>
              <a:rPr lang="es-CL" dirty="0" smtClean="0">
                <a:solidFill>
                  <a:srgbClr val="000066"/>
                </a:solidFill>
              </a:rPr>
              <a:t>Debe lograr acuerdos y permisos con TI y tener personal calificado.</a:t>
            </a:r>
            <a:endParaRPr lang="es-CL" dirty="0">
              <a:solidFill>
                <a:srgbClr val="000066"/>
              </a:solidFill>
            </a:endParaRP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106</a:t>
            </a:fld>
            <a:endParaRPr lang="en-US" dirty="0"/>
          </a:p>
        </p:txBody>
      </p:sp>
    </p:spTree>
    <p:extLst>
      <p:ext uri="{BB962C8B-B14F-4D97-AF65-F5344CB8AC3E}">
        <p14:creationId xmlns:p14="http://schemas.microsoft.com/office/powerpoint/2010/main" val="1278214864"/>
      </p:ext>
    </p:extLst>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2400" dirty="0" smtClean="0"/>
              <a:t> TENER UN RADAR Y USARLO PERMANENTEMENTE</a:t>
            </a:r>
            <a:endParaRPr lang="es-CL" sz="2400" dirty="0"/>
          </a:p>
        </p:txBody>
      </p:sp>
      <p:sp>
        <p:nvSpPr>
          <p:cNvPr id="4" name="Marcador de número de diapositiva 3"/>
          <p:cNvSpPr>
            <a:spLocks noGrp="1"/>
          </p:cNvSpPr>
          <p:nvPr>
            <p:ph type="sldNum" sz="quarter" idx="12"/>
          </p:nvPr>
        </p:nvSpPr>
        <p:spPr/>
        <p:txBody>
          <a:bodyPr/>
          <a:lstStyle/>
          <a:p>
            <a:fld id="{B3AD330E-0781-4FDE-B617-1267910F1577}" type="slidenum">
              <a:rPr lang="en-US" smtClean="0"/>
              <a:pPr/>
              <a:t>107</a:t>
            </a:fld>
            <a:endParaRPr lang="en-US" dirty="0"/>
          </a:p>
        </p:txBody>
      </p:sp>
      <p:pic>
        <p:nvPicPr>
          <p:cNvPr id="72706" name="Picture 2" descr="http://upload.wikimedia.org/wikipedia/commons/thumb/0/09/Radar-artefacts_filtered.PNG/400px-Radar-artefacts_filter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811463"/>
            <a:ext cx="3810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95934"/>
      </p:ext>
    </p:extLst>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DESAFIO Y OPORTUNIDAD GLOBAL</a:t>
            </a:r>
            <a:endParaRPr lang="es-CL" dirty="0"/>
          </a:p>
        </p:txBody>
      </p:sp>
      <p:sp>
        <p:nvSpPr>
          <p:cNvPr id="3" name="2 Marcador de contenido"/>
          <p:cNvSpPr>
            <a:spLocks noGrp="1"/>
          </p:cNvSpPr>
          <p:nvPr>
            <p:ph idx="1"/>
          </p:nvPr>
        </p:nvSpPr>
        <p:spPr/>
        <p:txBody>
          <a:bodyPr/>
          <a:lstStyle/>
          <a:p>
            <a:r>
              <a:rPr lang="es-CL" dirty="0" smtClean="0"/>
              <a:t>DESAFÍO . Estar claro con el desafío en sus diversos ámbitos.</a:t>
            </a:r>
          </a:p>
          <a:p>
            <a:r>
              <a:rPr lang="es-CL" dirty="0" smtClean="0"/>
              <a:t>OPORTUNIDAD . Subir la escala , siendo un </a:t>
            </a:r>
            <a:r>
              <a:rPr lang="es-CL" dirty="0" err="1" smtClean="0"/>
              <a:t>lider</a:t>
            </a:r>
            <a:r>
              <a:rPr lang="es-CL" dirty="0" smtClean="0"/>
              <a:t>, guiando a su equipo y ayudar a agregar valor al Banco en su importante rol en el Gobierno Corporativo.</a:t>
            </a:r>
          </a:p>
          <a:p>
            <a:r>
              <a:rPr lang="es-CL" dirty="0" smtClean="0"/>
              <a:t>Buscar proactividad para prevenir; poco se obtiene </a:t>
            </a:r>
            <a:r>
              <a:rPr lang="es-CL" dirty="0" err="1" smtClean="0"/>
              <a:t>postmortem</a:t>
            </a:r>
            <a:r>
              <a:rPr lang="es-CL" smtClean="0"/>
              <a:t>…..</a:t>
            </a:r>
          </a:p>
          <a:p>
            <a:r>
              <a:rPr lang="es-CL" smtClean="0"/>
              <a:t>” </a:t>
            </a:r>
            <a:r>
              <a:rPr lang="es-CL" dirty="0" smtClean="0"/>
              <a:t>aquí hay </a:t>
            </a:r>
            <a:r>
              <a:rPr lang="es-CL" smtClean="0"/>
              <a:t>un problema… “</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108</a:t>
            </a:fld>
            <a:endParaRPr lang="en-US" dirty="0"/>
          </a:p>
        </p:txBody>
      </p:sp>
    </p:spTree>
    <p:extLst>
      <p:ext uri="{BB962C8B-B14F-4D97-AF65-F5344CB8AC3E}">
        <p14:creationId xmlns:p14="http://schemas.microsoft.com/office/powerpoint/2010/main" val="3678863085"/>
      </p:ext>
    </p:extLst>
  </p:cSld>
  <p:clrMapOvr>
    <a:masterClrMapping/>
  </p:clrMapOvr>
  <p:transition>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32656"/>
            <a:ext cx="7772400" cy="792088"/>
          </a:xfrm>
        </p:spPr>
        <p:txBody>
          <a:bodyPr/>
          <a:lstStyle/>
          <a:p>
            <a:pPr algn="ctr"/>
            <a:r>
              <a:rPr lang="es-PE" dirty="0" smtClean="0"/>
              <a:t>CONCLUSIONES</a:t>
            </a:r>
            <a:endParaRPr lang="es-PE" dirty="0"/>
          </a:p>
        </p:txBody>
      </p:sp>
      <p:sp>
        <p:nvSpPr>
          <p:cNvPr id="3" name="2 Marcador de contenido"/>
          <p:cNvSpPr>
            <a:spLocks noGrp="1"/>
          </p:cNvSpPr>
          <p:nvPr>
            <p:ph idx="1"/>
          </p:nvPr>
        </p:nvSpPr>
        <p:spPr>
          <a:xfrm>
            <a:off x="685800" y="980728"/>
            <a:ext cx="7772400" cy="5115272"/>
          </a:xfrm>
        </p:spPr>
        <p:txBody>
          <a:bodyPr/>
          <a:lstStyle/>
          <a:p>
            <a:pPr marL="0" indent="0" algn="just">
              <a:buNone/>
            </a:pPr>
            <a:r>
              <a:rPr lang="es-PE" sz="2000" dirty="0" smtClean="0"/>
              <a:t>Recuerde la definición de lo que es problema económico, algo que aprendimos en la Universidad en primer año</a:t>
            </a:r>
          </a:p>
          <a:p>
            <a:pPr marL="0" indent="0" algn="just">
              <a:buNone/>
            </a:pPr>
            <a:r>
              <a:rPr lang="es-CL" sz="2000" dirty="0"/>
              <a:t>El problema </a:t>
            </a:r>
            <a:r>
              <a:rPr lang="es-CL" sz="2000" dirty="0" smtClean="0"/>
              <a:t>económico </a:t>
            </a:r>
            <a:r>
              <a:rPr lang="es-CL" sz="2000" dirty="0"/>
              <a:t>es el uso eficaz de los recursos limitados para </a:t>
            </a:r>
            <a:r>
              <a:rPr lang="es-CL" sz="2000" dirty="0" smtClean="0"/>
              <a:t>satisfacer  fines múltiples y </a:t>
            </a:r>
            <a:r>
              <a:rPr lang="es-CL" sz="2000" b="1" dirty="0" err="1" smtClean="0"/>
              <a:t>jerarquizables</a:t>
            </a:r>
            <a:endParaRPr lang="es-CL" sz="2000" b="1" dirty="0" smtClean="0"/>
          </a:p>
          <a:p>
            <a:pPr marL="0" indent="0" algn="just">
              <a:buNone/>
            </a:pPr>
            <a:r>
              <a:rPr lang="es-CL" sz="2800" b="1" dirty="0" smtClean="0"/>
              <a:t>Recuerde la definición de Auditoría Interna</a:t>
            </a:r>
          </a:p>
          <a:p>
            <a:r>
              <a:rPr lang="es-CL" sz="2000" dirty="0"/>
              <a:t>La Auditoría Interna es una actividad independiente y objetiva </a:t>
            </a:r>
            <a:r>
              <a:rPr lang="es-CL" sz="2000" dirty="0" smtClean="0"/>
              <a:t>de aseguramiento </a:t>
            </a:r>
            <a:r>
              <a:rPr lang="es-CL" sz="2000" dirty="0"/>
              <a:t>y consulta, concebida para agregar valor y mejorar </a:t>
            </a:r>
            <a:r>
              <a:rPr lang="es-CL" sz="2000" dirty="0" smtClean="0"/>
              <a:t>las operaciones </a:t>
            </a:r>
            <a:r>
              <a:rPr lang="es-CL" sz="2000" dirty="0"/>
              <a:t>de una organización. Ayuda a una organización a cumplir </a:t>
            </a:r>
            <a:r>
              <a:rPr lang="es-CL" sz="2000" dirty="0" smtClean="0"/>
              <a:t>sus objetivos </a:t>
            </a:r>
            <a:r>
              <a:rPr lang="es-CL" sz="2000" dirty="0"/>
              <a:t>aportando un </a:t>
            </a:r>
            <a:r>
              <a:rPr lang="es-CL" sz="2000" b="1" dirty="0"/>
              <a:t>enfoque sistemático y disciplinado para evaluar </a:t>
            </a:r>
            <a:r>
              <a:rPr lang="es-CL" sz="2000" b="1" dirty="0" smtClean="0"/>
              <a:t>y mejorar </a:t>
            </a:r>
            <a:r>
              <a:rPr lang="es-CL" sz="2000" b="1" dirty="0"/>
              <a:t>la eficacia de los procesos de gestión de riesgos, control y </a:t>
            </a:r>
            <a:r>
              <a:rPr lang="es-CL" sz="2000" b="1" dirty="0" smtClean="0"/>
              <a:t>gobierno</a:t>
            </a:r>
          </a:p>
          <a:p>
            <a:r>
              <a:rPr lang="es-CL" sz="2000" b="1" dirty="0" smtClean="0"/>
              <a:t>Entonces</a:t>
            </a:r>
          </a:p>
          <a:p>
            <a:r>
              <a:rPr lang="es-CL" sz="2000" dirty="0" smtClean="0"/>
              <a:t>Manos a la obra  para construir vuestro propio </a:t>
            </a:r>
            <a:r>
              <a:rPr lang="es-CL" sz="2000" dirty="0" err="1" smtClean="0"/>
              <a:t>scoring</a:t>
            </a:r>
            <a:r>
              <a:rPr lang="es-CL" sz="2000" dirty="0" smtClean="0"/>
              <a:t>; aquí no hay recetas de cocina, recuerden ISO 31.000 cada cual con su cultura de su empresa.</a:t>
            </a:r>
            <a:endParaRPr lang="es-PE" sz="2000" dirty="0"/>
          </a:p>
        </p:txBody>
      </p:sp>
      <p:sp>
        <p:nvSpPr>
          <p:cNvPr id="4" name="3 Marcador de número de diapositiva"/>
          <p:cNvSpPr>
            <a:spLocks noGrp="1"/>
          </p:cNvSpPr>
          <p:nvPr>
            <p:ph type="sldNum" sz="quarter" idx="12"/>
          </p:nvPr>
        </p:nvSpPr>
        <p:spPr/>
        <p:txBody>
          <a:bodyPr/>
          <a:lstStyle/>
          <a:p>
            <a:fld id="{07AE78F8-5860-4405-AD1D-8DD96A5F8BF0}" type="slidenum">
              <a:rPr lang="en-US" altLang="es-AR" smtClean="0"/>
              <a:pPr/>
              <a:t>109</a:t>
            </a:fld>
            <a:endParaRPr lang="en-US" altLang="es-AR"/>
          </a:p>
        </p:txBody>
      </p:sp>
    </p:spTree>
    <p:extLst>
      <p:ext uri="{BB962C8B-B14F-4D97-AF65-F5344CB8AC3E}">
        <p14:creationId xmlns:p14="http://schemas.microsoft.com/office/powerpoint/2010/main" val="3288795866"/>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11</a:t>
            </a:fld>
            <a:endParaRPr lang="es-ES" dirty="0"/>
          </a:p>
        </p:txBody>
      </p:sp>
      <p:graphicFrame>
        <p:nvGraphicFramePr>
          <p:cNvPr id="4" name="3 Diagrama"/>
          <p:cNvGraphicFramePr/>
          <p:nvPr>
            <p:extLst>
              <p:ext uri="{D42A27DB-BD31-4B8C-83A1-F6EECF244321}">
                <p14:modId xmlns:p14="http://schemas.microsoft.com/office/powerpoint/2010/main" val="41824689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8743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000" dirty="0" smtClean="0"/>
              <a:t>ENTONCES ???? EL FUTURO ESTÁ EN VUESTRAS MANOS</a:t>
            </a:r>
            <a:endParaRPr lang="es-CL" sz="2000" dirty="0"/>
          </a:p>
        </p:txBody>
      </p:sp>
      <p:sp>
        <p:nvSpPr>
          <p:cNvPr id="3" name="2 Marcador de contenido"/>
          <p:cNvSpPr>
            <a:spLocks noGrp="1"/>
          </p:cNvSpPr>
          <p:nvPr>
            <p:ph idx="1"/>
          </p:nvPr>
        </p:nvSpPr>
        <p:spPr/>
        <p:txBody>
          <a:bodyPr/>
          <a:lstStyle/>
          <a:p>
            <a:r>
              <a:rPr lang="es-CL" dirty="0" smtClean="0"/>
              <a:t>Entonces , reconozcan los desafíos y tomen las oportunidades</a:t>
            </a: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110</a:t>
            </a:fld>
            <a:endParaRPr lang="en-US" dirty="0"/>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2852738"/>
            <a:ext cx="18002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942277"/>
      </p:ext>
    </p:extLst>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80120"/>
          </a:xfrm>
        </p:spPr>
        <p:txBody>
          <a:bodyPr/>
          <a:lstStyle/>
          <a:p>
            <a:pPr algn="ctr"/>
            <a:r>
              <a:rPr lang="es-ES" dirty="0" smtClean="0"/>
              <a:t>TRABAJAR EN EQUIPO </a:t>
            </a:r>
            <a:endParaRPr lang="es-ES" dirty="0"/>
          </a:p>
        </p:txBody>
      </p:sp>
      <p:sp>
        <p:nvSpPr>
          <p:cNvPr id="3" name="2 Marcador de contenido"/>
          <p:cNvSpPr>
            <a:spLocks noGrp="1"/>
          </p:cNvSpPr>
          <p:nvPr>
            <p:ph idx="1"/>
          </p:nvPr>
        </p:nvSpPr>
        <p:spPr>
          <a:xfrm>
            <a:off x="457200" y="1700808"/>
            <a:ext cx="8229600" cy="4657006"/>
          </a:xfrm>
        </p:spPr>
        <p:txBody>
          <a:bodyPr/>
          <a:lstStyle/>
          <a:p>
            <a:r>
              <a:rPr lang="es-ES" dirty="0" smtClean="0"/>
              <a:t>Este enfoque  es una tarea de todos </a:t>
            </a:r>
            <a:r>
              <a:rPr lang="es-ES" dirty="0" err="1" smtClean="0"/>
              <a:t>Uds</a:t>
            </a:r>
            <a:r>
              <a:rPr lang="es-ES" dirty="0" smtClean="0"/>
              <a:t> ; he leído que cerca del 80 % del conocimiento, se construye actualmente en forma dinámica. Ahí se necesita a cada uno de Ustedes.Recuerden que lo visto son sólo  orientaciones. </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pPr marL="109537" indent="0">
              <a:buNone/>
            </a:pP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111</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0" y="2971800"/>
            <a:ext cx="28575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52050"/>
      </p:ext>
    </p:extLst>
  </p:cSld>
  <p:clrMapOvr>
    <a:masterClrMapping/>
  </p:clrMapOvr>
  <p:transition>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85800" y="2743200"/>
            <a:ext cx="7772400" cy="1077218"/>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marL="39688">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buFont typeface="Arial" charset="0"/>
              <a:buNone/>
            </a:pPr>
            <a:r>
              <a:rPr lang="es-ES_tradnl" altLang="es-AR" sz="3200" dirty="0">
                <a:solidFill>
                  <a:schemeClr val="tx2"/>
                </a:solidFill>
                <a:latin typeface="+mj-lt"/>
                <a:ea typeface="+mj-ea"/>
                <a:cs typeface="+mj-cs"/>
                <a:sym typeface="Arial Narrow" charset="0"/>
              </a:rPr>
              <a:t>¡Muchas Gracias </a:t>
            </a:r>
          </a:p>
          <a:p>
            <a:pPr algn="ctr">
              <a:buFont typeface="Arial" charset="0"/>
              <a:buNone/>
            </a:pPr>
            <a:r>
              <a:rPr lang="es-ES_tradnl" altLang="es-AR" sz="3200" dirty="0">
                <a:solidFill>
                  <a:schemeClr val="tx2"/>
                </a:solidFill>
                <a:latin typeface="+mj-lt"/>
                <a:ea typeface="+mj-ea"/>
                <a:cs typeface="+mj-cs"/>
                <a:sym typeface="Arial Narrow" charset="0"/>
              </a:rPr>
              <a:t>por su atención!</a:t>
            </a:r>
          </a:p>
        </p:txBody>
      </p:sp>
      <p:sp>
        <p:nvSpPr>
          <p:cNvPr id="2" name="1 Marcador de número de diapositiva"/>
          <p:cNvSpPr>
            <a:spLocks noGrp="1"/>
          </p:cNvSpPr>
          <p:nvPr>
            <p:ph type="sldNum" sz="quarter" idx="12"/>
          </p:nvPr>
        </p:nvSpPr>
        <p:spPr/>
        <p:txBody>
          <a:bodyPr/>
          <a:lstStyle/>
          <a:p>
            <a:fld id="{07AE78F8-5860-4405-AD1D-8DD96A5F8BF0}" type="slidenum">
              <a:rPr lang="en-US" altLang="es-AR" smtClean="0"/>
              <a:pPr/>
              <a:t>112</a:t>
            </a:fld>
            <a:endParaRPr lang="en-US" altLang="es-AR"/>
          </a:p>
        </p:txBody>
      </p:sp>
    </p:spTree>
    <p:extLst>
      <p:ext uri="{BB962C8B-B14F-4D97-AF65-F5344CB8AC3E}">
        <p14:creationId xmlns:p14="http://schemas.microsoft.com/office/powerpoint/2010/main" val="548971376"/>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a:t>
            </a:r>
          </a:p>
          <a:p>
            <a:pPr algn="ctr"/>
            <a:r>
              <a:rPr lang="es-CL" dirty="0">
                <a:solidFill>
                  <a:srgbClr val="000099"/>
                </a:solidFill>
              </a:rPr>
              <a:t>de Procesos</a:t>
            </a: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3837931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TENEMOS QUE ARMAR UN ROMPECABEZAS</a:t>
            </a:r>
            <a:endParaRPr lang="es-CL" dirty="0"/>
          </a:p>
        </p:txBody>
      </p:sp>
      <p:sp>
        <p:nvSpPr>
          <p:cNvPr id="3" name="2 Marcador de contenido"/>
          <p:cNvSpPr>
            <a:spLocks noGrp="1"/>
          </p:cNvSpPr>
          <p:nvPr>
            <p:ph idx="1"/>
          </p:nvPr>
        </p:nvSpPr>
        <p:spPr/>
        <p:txBody>
          <a:bodyPr/>
          <a:lstStyle/>
          <a:p>
            <a:pPr marL="0" marR="0">
              <a:spcBef>
                <a:spcPts val="0"/>
              </a:spcBef>
              <a:spcAft>
                <a:spcPts val="0"/>
              </a:spcAft>
              <a:buFont typeface="+mj-lt"/>
              <a:buAutoNum type="arabicPeriod"/>
            </a:pPr>
            <a:endParaRPr lang="es-CL" dirty="0">
              <a:solidFill>
                <a:srgbClr val="DD4B39"/>
              </a:solidFill>
            </a:endParaRP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13</a:t>
            </a:fld>
            <a:endParaRPr 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2519363"/>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80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DEFINICION DE RIESGO-ISO 31.000</a:t>
            </a:r>
            <a:endParaRPr lang="es-CL" dirty="0"/>
          </a:p>
        </p:txBody>
      </p:sp>
      <p:sp>
        <p:nvSpPr>
          <p:cNvPr id="3" name="2 Marcador de contenido"/>
          <p:cNvSpPr>
            <a:spLocks noGrp="1"/>
          </p:cNvSpPr>
          <p:nvPr>
            <p:ph idx="1"/>
          </p:nvPr>
        </p:nvSpPr>
        <p:spPr/>
        <p:txBody>
          <a:bodyPr/>
          <a:lstStyle/>
          <a:p>
            <a:r>
              <a:rPr lang="es-CL" dirty="0" smtClean="0"/>
              <a:t>“ Efecto de la incertidumbre sobre los objetivos “</a:t>
            </a:r>
          </a:p>
          <a:p>
            <a:r>
              <a:rPr lang="es-CL" dirty="0" smtClean="0"/>
              <a:t> “ Un efecto es una desviación positiva o negativa , respecto a lo previsto “</a:t>
            </a:r>
            <a:endParaRPr lang="es-CL" dirty="0"/>
          </a:p>
          <a:p>
            <a:r>
              <a:rPr lang="es-CL" dirty="0" smtClean="0"/>
              <a:t>OJO</a:t>
            </a:r>
          </a:p>
          <a:p>
            <a:r>
              <a:rPr lang="es-CL" dirty="0" smtClean="0"/>
              <a:t> No se asocia directamente a pérdidas,( versión más tradicional) , si </a:t>
            </a:r>
            <a:r>
              <a:rPr lang="es-CL" dirty="0" err="1" smtClean="0"/>
              <a:t>Ud</a:t>
            </a:r>
            <a:r>
              <a:rPr lang="es-CL" dirty="0" smtClean="0"/>
              <a:t> tiene utilidades  claramente sobre lo previsto, tiene riesgo que debe revisar.</a:t>
            </a:r>
          </a:p>
          <a:p>
            <a:r>
              <a:rPr lang="es-CL" dirty="0" smtClean="0"/>
              <a:t>Si tiene relación  con :objetivos, estrategias, productos, procesos o la organización completa.</a:t>
            </a:r>
          </a:p>
          <a:p>
            <a:r>
              <a:rPr lang="es-CL" dirty="0" smtClean="0"/>
              <a:t>ISO 31.000 puso al riesgo en un nivel superior, vamos acostumbrándonos. </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14</a:t>
            </a:fld>
            <a:endParaRPr lang="en-US" dirty="0"/>
          </a:p>
        </p:txBody>
      </p:sp>
    </p:spTree>
    <p:extLst>
      <p:ext uri="{BB962C8B-B14F-4D97-AF65-F5344CB8AC3E}">
        <p14:creationId xmlns:p14="http://schemas.microsoft.com/office/powerpoint/2010/main" val="2904824716"/>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36104"/>
          </a:xfrm>
        </p:spPr>
        <p:txBody>
          <a:bodyPr/>
          <a:lstStyle/>
          <a:p>
            <a:pPr algn="ctr"/>
            <a:r>
              <a:rPr lang="es-CL" dirty="0" smtClean="0"/>
              <a:t/>
            </a:r>
            <a:br>
              <a:rPr lang="es-CL" dirty="0" smtClean="0"/>
            </a:br>
            <a:r>
              <a:rPr lang="es-CL" dirty="0"/>
              <a:t/>
            </a:r>
            <a:br>
              <a:rPr lang="es-CL" dirty="0"/>
            </a:br>
            <a:r>
              <a:rPr lang="es-CL" dirty="0" smtClean="0"/>
              <a:t>COSO E ISO 31.000- </a:t>
            </a:r>
            <a:r>
              <a:rPr lang="es-CL" dirty="0" err="1" smtClean="0"/>
              <a:t>Unica</a:t>
            </a:r>
            <a:r>
              <a:rPr lang="es-CL" dirty="0" smtClean="0"/>
              <a:t> ISO de RIESGOS </a:t>
            </a:r>
            <a:br>
              <a:rPr lang="es-CL" dirty="0" smtClean="0"/>
            </a:br>
            <a:r>
              <a:rPr lang="es-CL" sz="1600" dirty="0"/>
              <a:t>F</a:t>
            </a:r>
            <a:r>
              <a:rPr lang="es-CL" sz="1600" dirty="0" smtClean="0"/>
              <a:t>uente </a:t>
            </a:r>
            <a:r>
              <a:rPr lang="es-CL" sz="1600" dirty="0" err="1"/>
              <a:t>Linkedin</a:t>
            </a:r>
            <a:r>
              <a:rPr lang="es-CL" sz="1600" dirty="0"/>
              <a:t> ISO31000 </a:t>
            </a:r>
            <a:r>
              <a:rPr lang="es-CL" sz="1600" dirty="0" err="1"/>
              <a:t>Risk</a:t>
            </a:r>
            <a:r>
              <a:rPr lang="es-CL" sz="1600" dirty="0"/>
              <a:t> </a:t>
            </a:r>
            <a:r>
              <a:rPr lang="es-CL" sz="1600" dirty="0" err="1"/>
              <a:t>Group</a:t>
            </a:r>
            <a:r>
              <a:rPr lang="es-CL" dirty="0"/>
              <a:t/>
            </a:r>
            <a:br>
              <a:rPr lang="es-CL" dirty="0"/>
            </a:br>
            <a:r>
              <a:rPr lang="es-CL" dirty="0"/>
              <a:t> </a:t>
            </a:r>
            <a:br>
              <a:rPr lang="es-CL" dirty="0"/>
            </a:b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15</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524" y="2498118"/>
            <a:ext cx="7780953" cy="29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513513"/>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FF0000"/>
                </a:solidFill>
              </a:rPr>
              <a:t>Visión </a:t>
            </a:r>
          </a:p>
          <a:p>
            <a:pPr algn="ctr"/>
            <a:r>
              <a:rPr lang="es-CL" b="1" dirty="0">
                <a:solidFill>
                  <a:srgbClr val="FF0000"/>
                </a:solidFill>
              </a:rPr>
              <a:t>de Procesos</a:t>
            </a: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202059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t>
            </a:r>
            <a:r>
              <a:rPr lang="es-CL" dirty="0" smtClean="0">
                <a:solidFill>
                  <a:srgbClr val="FF0000"/>
                </a:solidFill>
              </a:rPr>
              <a:t>ADVERTENCIA PARA SEGUIR LOS EJERCICIOS</a:t>
            </a:r>
            <a:endParaRPr lang="es-CL" dirty="0">
              <a:solidFill>
                <a:srgbClr val="FF0000"/>
              </a:solidFill>
            </a:endParaRPr>
          </a:p>
        </p:txBody>
      </p:sp>
      <p:sp>
        <p:nvSpPr>
          <p:cNvPr id="3" name="2 Marcador de contenido"/>
          <p:cNvSpPr>
            <a:spLocks noGrp="1"/>
          </p:cNvSpPr>
          <p:nvPr>
            <p:ph idx="1"/>
          </p:nvPr>
        </p:nvSpPr>
        <p:spPr/>
        <p:txBody>
          <a:bodyPr/>
          <a:lstStyle/>
          <a:p>
            <a:r>
              <a:rPr lang="es-CL" dirty="0" smtClean="0"/>
              <a:t>Son planillas inventadas para esta exposición, ya que no es posible reproducir casos reales en que he participado tanto en  Chile como en el exterior.</a:t>
            </a:r>
          </a:p>
          <a:p>
            <a:r>
              <a:rPr lang="es-CL" dirty="0" smtClean="0"/>
              <a:t>Dada la dificultad de inventar un todo coherente en todos los elementos, en general , los puntajes son independientes  por cada elemento..</a:t>
            </a:r>
          </a:p>
          <a:p>
            <a:r>
              <a:rPr lang="es-CL" dirty="0" smtClean="0"/>
              <a:t>Lo que importa es la claridad de cómo se arma el modelo.</a:t>
            </a:r>
          </a:p>
          <a:p>
            <a:r>
              <a:rPr lang="es-CL" dirty="0" smtClean="0"/>
              <a:t>Es mi experiencia, que los nombres e importancia de los procesos suelen tener diferencias entre los países.</a:t>
            </a:r>
          </a:p>
          <a:p>
            <a:r>
              <a:rPr lang="es-CL" dirty="0" smtClean="0"/>
              <a:t>Solicito encarecidamente al leer el cuadro de consolidación final no busquen relaciones con la realidad de cada </a:t>
            </a:r>
            <a:r>
              <a:rPr lang="es-CL" dirty="0" err="1" smtClean="0"/>
              <a:t>cuaL</a:t>
            </a:r>
            <a:endParaRPr lang="es-CL" dirty="0" smtClean="0"/>
          </a:p>
          <a:p>
            <a:pPr marL="109537" indent="0">
              <a:buNone/>
            </a:pPr>
            <a:endParaRPr lang="es-CL" dirty="0" smtClean="0"/>
          </a:p>
          <a:p>
            <a:pPr algn="ctr"/>
            <a:r>
              <a:rPr lang="es-CL" b="1" dirty="0" smtClean="0"/>
              <a:t>MUCHAS GRACIAS</a:t>
            </a:r>
            <a:endParaRPr lang="es-CL" b="1"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17</a:t>
            </a:fld>
            <a:endParaRPr lang="en-US" dirty="0"/>
          </a:p>
        </p:txBody>
      </p:sp>
    </p:spTree>
    <p:extLst>
      <p:ext uri="{BB962C8B-B14F-4D97-AF65-F5344CB8AC3E}">
        <p14:creationId xmlns:p14="http://schemas.microsoft.com/office/powerpoint/2010/main" val="2161782136"/>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66"/>
                </a:solidFill>
              </a:rPr>
              <a:t>Riesgo</a:t>
            </a:r>
          </a:p>
          <a:p>
            <a:pPr algn="ctr"/>
            <a:r>
              <a:rPr lang="es-ES" sz="1600" dirty="0">
                <a:solidFill>
                  <a:srgbClr val="000066"/>
                </a:solidFill>
              </a:rPr>
              <a:t> </a:t>
            </a:r>
            <a:r>
              <a:rPr lang="es-ES" sz="1600" b="1" dirty="0">
                <a:solidFill>
                  <a:srgbClr val="000066"/>
                </a:solidFill>
              </a:rPr>
              <a:t> </a:t>
            </a:r>
            <a:r>
              <a:rPr lang="es-ES" sz="1600" dirty="0">
                <a:solidFill>
                  <a:srgbClr val="000066"/>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200D67"/>
                </a:solidFill>
              </a:rPr>
              <a:t>Pérdidas</a:t>
            </a:r>
          </a:p>
          <a:p>
            <a:pPr algn="ctr"/>
            <a:r>
              <a:rPr lang="es-ES" sz="1600" dirty="0" smtClean="0">
                <a:solidFill>
                  <a:srgbClr val="200D67"/>
                </a:solidFill>
              </a:rPr>
              <a:t> históricas</a:t>
            </a:r>
            <a:endParaRPr lang="es-ES" sz="1600" dirty="0">
              <a:solidFill>
                <a:srgbClr val="200D67"/>
              </a:solidFill>
            </a:endParaRPr>
          </a:p>
          <a:p>
            <a:pPr algn="ctr"/>
            <a:r>
              <a:rPr lang="es-ES" sz="1600" dirty="0"/>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200D67"/>
                </a:solidFill>
              </a:rPr>
              <a:t>Probabilidad  </a:t>
            </a:r>
            <a:r>
              <a:rPr lang="es-ES" sz="1400" dirty="0" smtClean="0"/>
              <a:t>    </a:t>
            </a:r>
            <a:endParaRPr lang="es-ES" sz="1400" dirty="0">
              <a:solidFill>
                <a:srgbClr val="17375E"/>
              </a:solidFill>
            </a:endParaRPr>
          </a:p>
          <a:p>
            <a:pPr algn="ctr"/>
            <a:r>
              <a:rPr lang="es-ES" sz="1400" dirty="0">
                <a:solidFill>
                  <a:srgbClr val="17375E"/>
                </a:solidFill>
              </a:rPr>
              <a:t> </a:t>
            </a:r>
            <a:r>
              <a:rPr lang="es-ES" sz="1400" dirty="0" smtClean="0">
                <a:solidFill>
                  <a:srgbClr val="17375E"/>
                </a:solidFill>
              </a:rPr>
              <a:t>   de ocurrencia </a:t>
            </a:r>
          </a:p>
          <a:p>
            <a:pPr algn="ctr"/>
            <a:r>
              <a:rPr lang="es-ES" sz="1400" dirty="0">
                <a:solidFill>
                  <a:srgbClr val="17375E"/>
                </a:solidFill>
              </a:rPr>
              <a:t>d</a:t>
            </a:r>
            <a:r>
              <a:rPr lang="es-ES" sz="1400" dirty="0" smtClean="0">
                <a:solidFill>
                  <a:srgbClr val="17375E"/>
                </a:solidFill>
              </a:rPr>
              <a:t>e pérdidas</a:t>
            </a:r>
            <a:endParaRPr lang="es-ES" sz="1400" dirty="0">
              <a:solidFill>
                <a:srgbClr val="17375E"/>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4032818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FF0000"/>
                </a:solidFill>
              </a:rPr>
              <a:t>Riesgo</a:t>
            </a:r>
          </a:p>
          <a:p>
            <a:pPr algn="ctr"/>
            <a:r>
              <a:rPr lang="es-ES" sz="1600" dirty="0">
                <a:solidFill>
                  <a:srgbClr val="FF0000"/>
                </a:solidFill>
              </a:rPr>
              <a:t> </a:t>
            </a:r>
            <a:r>
              <a:rPr lang="es-ES" sz="1600" b="1" dirty="0">
                <a:solidFill>
                  <a:srgbClr val="FF0000"/>
                </a:solidFill>
              </a:rPr>
              <a:t> </a:t>
            </a:r>
            <a:r>
              <a:rPr lang="es-ES" sz="1600" dirty="0">
                <a:solidFill>
                  <a:srgbClr val="FF0000"/>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200D67"/>
                </a:solidFill>
              </a:rPr>
              <a:t>Pérdidas</a:t>
            </a:r>
          </a:p>
          <a:p>
            <a:pPr algn="ctr"/>
            <a:r>
              <a:rPr lang="es-ES" sz="1600" dirty="0" smtClean="0">
                <a:solidFill>
                  <a:srgbClr val="200D67"/>
                </a:solidFill>
              </a:rPr>
              <a:t> históricas</a:t>
            </a:r>
            <a:endParaRPr lang="es-ES" sz="1600" dirty="0">
              <a:solidFill>
                <a:srgbClr val="200D67"/>
              </a:solidFill>
            </a:endParaRPr>
          </a:p>
          <a:p>
            <a:pPr algn="ctr"/>
            <a:r>
              <a:rPr lang="es-ES" sz="1600" dirty="0"/>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200D67"/>
                </a:solidFill>
              </a:rPr>
              <a:t>Probabilidad  </a:t>
            </a:r>
            <a:r>
              <a:rPr lang="es-ES" sz="1400" dirty="0" smtClean="0"/>
              <a:t>    </a:t>
            </a:r>
            <a:endParaRPr lang="es-ES" sz="1400" dirty="0">
              <a:solidFill>
                <a:srgbClr val="17375E"/>
              </a:solidFill>
            </a:endParaRPr>
          </a:p>
          <a:p>
            <a:pPr algn="ctr"/>
            <a:r>
              <a:rPr lang="es-ES" sz="1400" dirty="0">
                <a:solidFill>
                  <a:srgbClr val="17375E"/>
                </a:solidFill>
              </a:rPr>
              <a:t> </a:t>
            </a:r>
            <a:r>
              <a:rPr lang="es-ES" sz="1400" dirty="0" smtClean="0">
                <a:solidFill>
                  <a:srgbClr val="17375E"/>
                </a:solidFill>
              </a:rPr>
              <a:t>   de ocurrencia </a:t>
            </a:r>
          </a:p>
          <a:p>
            <a:pPr algn="ctr"/>
            <a:r>
              <a:rPr lang="es-ES" sz="1400" dirty="0">
                <a:solidFill>
                  <a:srgbClr val="17375E"/>
                </a:solidFill>
              </a:rPr>
              <a:t>d</a:t>
            </a:r>
            <a:r>
              <a:rPr lang="es-ES" sz="1400" dirty="0" smtClean="0">
                <a:solidFill>
                  <a:srgbClr val="17375E"/>
                </a:solidFill>
              </a:rPr>
              <a:t>e pérdidas</a:t>
            </a:r>
            <a:endParaRPr lang="es-ES" sz="1400" dirty="0">
              <a:solidFill>
                <a:srgbClr val="17375E"/>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15249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445096"/>
          </a:xfrm>
        </p:spPr>
        <p:txBody>
          <a:bodyPr/>
          <a:lstStyle/>
          <a:p>
            <a:pPr algn="ctr"/>
            <a:r>
              <a:rPr lang="es-CL" dirty="0" smtClean="0"/>
              <a:t>Carlos Valdivieso Valenzuela</a:t>
            </a:r>
            <a:br>
              <a:rPr lang="es-CL" dirty="0" smtClean="0"/>
            </a:br>
            <a:r>
              <a:rPr lang="es-CL" dirty="0" smtClean="0"/>
              <a:t> </a:t>
            </a:r>
            <a:endParaRPr lang="es-CL" dirty="0"/>
          </a:p>
        </p:txBody>
      </p:sp>
      <p:sp>
        <p:nvSpPr>
          <p:cNvPr id="3" name="2 Marcador de contenido"/>
          <p:cNvSpPr>
            <a:spLocks noGrp="1"/>
          </p:cNvSpPr>
          <p:nvPr>
            <p:ph idx="1"/>
          </p:nvPr>
        </p:nvSpPr>
        <p:spPr>
          <a:xfrm>
            <a:off x="457200" y="1124744"/>
            <a:ext cx="8229600" cy="5449094"/>
          </a:xfrm>
        </p:spPr>
        <p:txBody>
          <a:bodyPr/>
          <a:lstStyle/>
          <a:p>
            <a:r>
              <a:rPr lang="es-CL" dirty="0" smtClean="0"/>
              <a:t>Más de 20 años en este tema con desarrollos tanto prácticos como académicos, tanto en Chile como en el extranjero</a:t>
            </a:r>
          </a:p>
          <a:p>
            <a:r>
              <a:rPr lang="es-CL" dirty="0" smtClean="0"/>
              <a:t>Ha sido mi experiencia que no todo tiene la misma importancia y a veces destinamos mucho tiempo a cosas con poca importancia</a:t>
            </a:r>
          </a:p>
          <a:p>
            <a:endParaRPr lang="es-CL" dirty="0"/>
          </a:p>
          <a:p>
            <a:endParaRPr lang="es-CL" dirty="0" smtClean="0"/>
          </a:p>
          <a:p>
            <a:pPr marL="109537" indent="0">
              <a:buNone/>
            </a:pPr>
            <a:endParaRPr lang="es-CL" dirty="0"/>
          </a:p>
          <a:p>
            <a:r>
              <a:rPr lang="es-CL" dirty="0" smtClean="0"/>
              <a:t>Como parte de mi actividad, trabajo en esto</a:t>
            </a:r>
          </a:p>
          <a:p>
            <a:r>
              <a:rPr lang="es-CL" dirty="0" smtClean="0"/>
              <a:t>Ligado a COSO desde 1992 , COSO ERM  e ISO 31.000 </a:t>
            </a:r>
          </a:p>
          <a:p>
            <a:endParaRPr lang="es-CL" dirty="0"/>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a:t>
            </a:fld>
            <a:endParaRPr lang="en-US" dirty="0"/>
          </a:p>
        </p:txBody>
      </p:sp>
      <p:pic>
        <p:nvPicPr>
          <p:cNvPr id="6" name="Picture 4" descr="C:\Users\Carlos Valdivieso\Documents\clain 2015\foto CV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365104"/>
            <a:ext cx="230425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 name="7 Imagen" descr="https://encrypted-tbn3.gstatic.com/images?q=tbn:ANd9GcSYpA5Vu5eLm-uc87oI0By93JU9_uvTUtqxCwcvMTf2-KZPwM5p0hqnkg"/>
          <p:cNvPicPr/>
          <p:nvPr/>
        </p:nvPicPr>
        <p:blipFill>
          <a:blip r:embed="rId3">
            <a:extLst>
              <a:ext uri="{28A0092B-C50C-407E-A947-70E740481C1C}">
                <a14:useLocalDpi xmlns:a14="http://schemas.microsoft.com/office/drawing/2010/main" val="0"/>
              </a:ext>
            </a:extLst>
          </a:blip>
          <a:srcRect/>
          <a:stretch>
            <a:fillRect/>
          </a:stretch>
        </p:blipFill>
        <p:spPr bwMode="auto">
          <a:xfrm>
            <a:off x="3921832" y="2564904"/>
            <a:ext cx="1605136" cy="1048308"/>
          </a:xfrm>
          <a:prstGeom prst="rect">
            <a:avLst/>
          </a:prstGeom>
          <a:noFill/>
          <a:ln>
            <a:noFill/>
          </a:ln>
        </p:spPr>
      </p:pic>
    </p:spTree>
    <p:extLst>
      <p:ext uri="{BB962C8B-B14F-4D97-AF65-F5344CB8AC3E}">
        <p14:creationId xmlns:p14="http://schemas.microsoft.com/office/powerpoint/2010/main" val="2533581104"/>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648072"/>
          </a:xfrm>
        </p:spPr>
        <p:txBody>
          <a:bodyPr/>
          <a:lstStyle/>
          <a:p>
            <a:pPr algn="ctr"/>
            <a:r>
              <a:rPr lang="es-CL" dirty="0" smtClean="0"/>
              <a:t>Riesgo Inherente</a:t>
            </a:r>
            <a:endParaRPr lang="es-CL" dirty="0"/>
          </a:p>
        </p:txBody>
      </p:sp>
      <p:sp>
        <p:nvSpPr>
          <p:cNvPr id="3" name="2 Marcador de contenido"/>
          <p:cNvSpPr>
            <a:spLocks noGrp="1"/>
          </p:cNvSpPr>
          <p:nvPr>
            <p:ph idx="1"/>
          </p:nvPr>
        </p:nvSpPr>
        <p:spPr>
          <a:xfrm>
            <a:off x="457200" y="1484784"/>
            <a:ext cx="8229600" cy="5089054"/>
          </a:xfrm>
        </p:spPr>
        <p:txBody>
          <a:bodyPr/>
          <a:lstStyle/>
          <a:p>
            <a:r>
              <a:rPr lang="es-CL" sz="1600" dirty="0" smtClean="0">
                <a:solidFill>
                  <a:srgbClr val="FF0000"/>
                </a:solidFill>
              </a:rPr>
              <a:t>FAVOR RECUERDE ESTE ES MI MÉTODO y no es la fórmula de la bomba atómica, Use </a:t>
            </a:r>
            <a:r>
              <a:rPr lang="es-CL" sz="1600" dirty="0" err="1" smtClean="0">
                <a:solidFill>
                  <a:srgbClr val="FF0000"/>
                </a:solidFill>
              </a:rPr>
              <a:t>Ud</a:t>
            </a:r>
            <a:r>
              <a:rPr lang="es-CL" sz="1600" dirty="0" smtClean="0">
                <a:solidFill>
                  <a:srgbClr val="FF0000"/>
                </a:solidFill>
              </a:rPr>
              <a:t> el que quiera, esto es contar mi experiencia que no tiene porqué ser ni infalible ni la mejor.</a:t>
            </a:r>
          </a:p>
          <a:p>
            <a:r>
              <a:rPr lang="es-CL" sz="1600" dirty="0" smtClean="0"/>
              <a:t>Lo primero es relacionar cada proceso monetario con una cuenta de EEFF </a:t>
            </a:r>
          </a:p>
          <a:p>
            <a:pPr marL="109537" indent="0">
              <a:buNone/>
            </a:pPr>
            <a:r>
              <a:rPr lang="es-CL" sz="1600" dirty="0"/>
              <a:t> </a:t>
            </a:r>
            <a:r>
              <a:rPr lang="es-CL" sz="1600" dirty="0" smtClean="0"/>
              <a:t>    ( use la cuenta relacionada más  importante, </a:t>
            </a:r>
            <a:r>
              <a:rPr lang="es-CL" sz="1600" dirty="0" err="1" smtClean="0"/>
              <a:t>ej</a:t>
            </a:r>
            <a:r>
              <a:rPr lang="es-CL" sz="1600" dirty="0" smtClean="0"/>
              <a:t> Proceso de crédito    hipotecario , lleva a cuenta colocación hipotecaria, </a:t>
            </a:r>
            <a:r>
              <a:rPr lang="es-CL" sz="1600" dirty="0" err="1" smtClean="0"/>
              <a:t>etc</a:t>
            </a:r>
            <a:r>
              <a:rPr lang="es-CL" sz="1600" dirty="0" smtClean="0"/>
              <a:t>, este es el enfoque SOX</a:t>
            </a:r>
          </a:p>
          <a:p>
            <a:r>
              <a:rPr lang="es-CL" sz="1600" dirty="0" smtClean="0"/>
              <a:t>OJO  En algunos enfoques de Auditoría, suele llamarse riesgo inherente a aquel que existe ante la ausencia de todo tipo de control</a:t>
            </a:r>
          </a:p>
          <a:p>
            <a:r>
              <a:rPr lang="es-CL" sz="1600" dirty="0" smtClean="0"/>
              <a:t>Aquí lo usaremos por el riesgo de cada unidad monetaria; o sea; si mueve1 $ ya hay riesgo y si mueve $ 10 es 10 veces más, esto para </a:t>
            </a:r>
            <a:r>
              <a:rPr lang="es-CL" sz="1600" b="1" dirty="0" smtClean="0"/>
              <a:t>movimiento</a:t>
            </a:r>
            <a:r>
              <a:rPr lang="es-CL" sz="1600" dirty="0" smtClean="0"/>
              <a:t>s . Debe sumar  todos los cargos del año + todos los abonos del año y llega a un total de $  por cada </a:t>
            </a:r>
            <a:r>
              <a:rPr lang="es-CL" sz="1600" dirty="0" err="1" smtClean="0"/>
              <a:t>proceso.La</a:t>
            </a:r>
            <a:r>
              <a:rPr lang="es-CL" sz="1600" dirty="0" smtClean="0"/>
              <a:t> suma pondere x 0,6</a:t>
            </a:r>
          </a:p>
          <a:p>
            <a:r>
              <a:rPr lang="es-CL" sz="1600" dirty="0" smtClean="0"/>
              <a:t>Los saldos de cierre anual de la cuenta los multiplicamos por 0,4</a:t>
            </a:r>
          </a:p>
          <a:p>
            <a:r>
              <a:rPr lang="es-CL" sz="1600" dirty="0" smtClean="0"/>
              <a:t>Hacemos una tabla de 1 a 5 donde 5 es el proceso que sumó más</a:t>
            </a:r>
          </a:p>
          <a:p>
            <a:r>
              <a:rPr lang="es-CL" sz="1600" dirty="0" smtClean="0"/>
              <a:t>Esto incluye todas las cuentas del EEFF esto es: activo, pasivo y resultados</a:t>
            </a:r>
          </a:p>
          <a:p>
            <a:r>
              <a:rPr lang="es-CL" sz="1600" dirty="0" smtClean="0"/>
              <a:t>Los otros, los intercalamos , aconsejo usar varios decimales para discriminar</a:t>
            </a:r>
          </a:p>
          <a:p>
            <a:r>
              <a:rPr lang="es-CL" sz="1600" dirty="0" smtClean="0"/>
              <a:t>Para los procesos no monetarios, construya una tabla consultando opiniones</a:t>
            </a:r>
          </a:p>
          <a:p>
            <a:r>
              <a:rPr lang="es-CL" sz="1600" dirty="0" smtClean="0"/>
              <a:t>Como no puedo compartir datos reales, va uno inventado</a:t>
            </a:r>
          </a:p>
          <a:p>
            <a:endParaRPr lang="es-CL" sz="1800" dirty="0"/>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20</a:t>
            </a:fld>
            <a:endParaRPr lang="en-US" dirty="0"/>
          </a:p>
        </p:txBody>
      </p:sp>
      <p:graphicFrame>
        <p:nvGraphicFramePr>
          <p:cNvPr id="6" name="5 Objeto"/>
          <p:cNvGraphicFramePr>
            <a:graphicFrameLocks noChangeAspect="1"/>
          </p:cNvGraphicFramePr>
          <p:nvPr>
            <p:extLst>
              <p:ext uri="{D42A27DB-BD31-4B8C-83A1-F6EECF244321}">
                <p14:modId xmlns:p14="http://schemas.microsoft.com/office/powerpoint/2010/main" val="2465118556"/>
              </p:ext>
            </p:extLst>
          </p:nvPr>
        </p:nvGraphicFramePr>
        <p:xfrm>
          <a:off x="7452320" y="6058243"/>
          <a:ext cx="914400" cy="771525"/>
        </p:xfrm>
        <a:graphic>
          <a:graphicData uri="http://schemas.openxmlformats.org/presentationml/2006/ole">
            <mc:AlternateContent xmlns:mc="http://schemas.openxmlformats.org/markup-compatibility/2006">
              <mc:Choice xmlns:v="urn:schemas-microsoft-com:vml" Requires="v">
                <p:oleObj spid="_x0000_s66710" name="Hoja de cálculo" showAsIcon="1" r:id="rId4" imgW="914400" imgH="771480" progId="Excel.Sheet.12">
                  <p:embed/>
                </p:oleObj>
              </mc:Choice>
              <mc:Fallback>
                <p:oleObj name="Hoja de cálculo" showAsIcon="1" r:id="rId4" imgW="914400" imgH="771480" progId="Excel.Sheet.12">
                  <p:embed/>
                  <p:pic>
                    <p:nvPicPr>
                      <p:cNvPr id="0" name="Picture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6058243"/>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5219976"/>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99"/>
                </a:solidFill>
              </a:rPr>
              <a:t>Riesgo</a:t>
            </a:r>
          </a:p>
          <a:p>
            <a:pPr algn="ctr"/>
            <a:r>
              <a:rPr lang="es-ES" sz="1600" dirty="0">
                <a:solidFill>
                  <a:srgbClr val="000099"/>
                </a:solidFill>
              </a:rPr>
              <a:t> </a:t>
            </a:r>
            <a:r>
              <a:rPr lang="es-ES" sz="1600" b="1" dirty="0">
                <a:solidFill>
                  <a:srgbClr val="000099"/>
                </a:solidFill>
              </a:rPr>
              <a:t> </a:t>
            </a:r>
            <a:r>
              <a:rPr lang="es-ES" sz="1600" dirty="0">
                <a:solidFill>
                  <a:srgbClr val="000099"/>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FF0000"/>
                </a:solidFill>
              </a:rPr>
              <a:t>Pérdidas</a:t>
            </a:r>
          </a:p>
          <a:p>
            <a:pPr algn="ctr"/>
            <a:r>
              <a:rPr lang="es-ES" sz="1600" dirty="0" smtClean="0">
                <a:solidFill>
                  <a:srgbClr val="FF0000"/>
                </a:solidFill>
              </a:rPr>
              <a:t> históricas</a:t>
            </a:r>
            <a:endParaRPr lang="es-ES" sz="1600" dirty="0">
              <a:solidFill>
                <a:srgbClr val="FF0000"/>
              </a:solidFill>
            </a:endParaRPr>
          </a:p>
          <a:p>
            <a:pPr algn="ctr"/>
            <a:r>
              <a:rPr lang="es-ES" sz="1600" dirty="0"/>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200D67"/>
                </a:solidFill>
              </a:rPr>
              <a:t>Probabilidad  </a:t>
            </a:r>
            <a:r>
              <a:rPr lang="es-ES" sz="1400" dirty="0" smtClean="0"/>
              <a:t>    </a:t>
            </a:r>
            <a:endParaRPr lang="es-ES" sz="1400" dirty="0">
              <a:solidFill>
                <a:srgbClr val="17375E"/>
              </a:solidFill>
            </a:endParaRPr>
          </a:p>
          <a:p>
            <a:pPr algn="ctr"/>
            <a:r>
              <a:rPr lang="es-ES" sz="1400" dirty="0">
                <a:solidFill>
                  <a:srgbClr val="17375E"/>
                </a:solidFill>
              </a:rPr>
              <a:t> </a:t>
            </a:r>
            <a:r>
              <a:rPr lang="es-ES" sz="1400" dirty="0" smtClean="0">
                <a:solidFill>
                  <a:srgbClr val="17375E"/>
                </a:solidFill>
              </a:rPr>
              <a:t>   de ocurrencia </a:t>
            </a:r>
          </a:p>
          <a:p>
            <a:pPr algn="ctr"/>
            <a:r>
              <a:rPr lang="es-ES" sz="1400" dirty="0">
                <a:solidFill>
                  <a:srgbClr val="17375E"/>
                </a:solidFill>
              </a:rPr>
              <a:t>d</a:t>
            </a:r>
            <a:r>
              <a:rPr lang="es-ES" sz="1400" dirty="0" smtClean="0">
                <a:solidFill>
                  <a:srgbClr val="17375E"/>
                </a:solidFill>
              </a:rPr>
              <a:t>e pérdidas</a:t>
            </a:r>
            <a:endParaRPr lang="es-ES" sz="1400" dirty="0">
              <a:solidFill>
                <a:srgbClr val="17375E"/>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2165715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Perdidas históricas</a:t>
            </a:r>
            <a:endParaRPr lang="es-CL" dirty="0"/>
          </a:p>
        </p:txBody>
      </p:sp>
      <p:sp>
        <p:nvSpPr>
          <p:cNvPr id="3" name="2 Marcador de contenido"/>
          <p:cNvSpPr>
            <a:spLocks noGrp="1"/>
          </p:cNvSpPr>
          <p:nvPr>
            <p:ph idx="1"/>
          </p:nvPr>
        </p:nvSpPr>
        <p:spPr/>
        <p:txBody>
          <a:bodyPr/>
          <a:lstStyle/>
          <a:p>
            <a:r>
              <a:rPr lang="es-CL" dirty="0" smtClean="0"/>
              <a:t>Aquí tiene que tomar datos reales de la contabilidad. Mi consejo, tome tres años y obtenga un promedio.</a:t>
            </a:r>
          </a:p>
          <a:p>
            <a:r>
              <a:rPr lang="es-CL" dirty="0" smtClean="0"/>
              <a:t>Otorgue puntaje 5 al que tuvo las mayores pérdidas e intercale, use decimales.</a:t>
            </a:r>
          </a:p>
          <a:p>
            <a:r>
              <a:rPr lang="es-CL" dirty="0" smtClean="0"/>
              <a:t>Aquí van también multas, sanciones y fallos judiciales ya definitivos</a:t>
            </a:r>
          </a:p>
          <a:p>
            <a:r>
              <a:rPr lang="es-CL" dirty="0" smtClean="0"/>
              <a:t>OJO son pérdidas reales , no provisiones.</a:t>
            </a:r>
          </a:p>
          <a:p>
            <a:r>
              <a:rPr lang="es-CL" dirty="0" smtClean="0"/>
              <a:t>Así habrá obtenido el segundo factor</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22</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2819406506"/>
              </p:ext>
            </p:extLst>
          </p:nvPr>
        </p:nvGraphicFramePr>
        <p:xfrm>
          <a:off x="4716016" y="4941168"/>
          <a:ext cx="914400" cy="771525"/>
        </p:xfrm>
        <a:graphic>
          <a:graphicData uri="http://schemas.openxmlformats.org/presentationml/2006/ole">
            <mc:AlternateContent xmlns:mc="http://schemas.openxmlformats.org/markup-compatibility/2006">
              <mc:Choice xmlns:v="urn:schemas-microsoft-com:vml" Requires="v">
                <p:oleObj spid="_x0000_s71804" name="Hoja de cálculo" showAsIcon="1" r:id="rId4" imgW="914400" imgH="771480" progId="Excel.Sheet.12">
                  <p:embed/>
                </p:oleObj>
              </mc:Choice>
              <mc:Fallback>
                <p:oleObj name="Hoja de cálculo" showAsIcon="1" r:id="rId4" imgW="914400" imgH="771480" progId="Excel.Sheet.12">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94116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3069124"/>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99"/>
                </a:solidFill>
              </a:rPr>
              <a:t>Riesgo</a:t>
            </a:r>
          </a:p>
          <a:p>
            <a:pPr algn="ctr"/>
            <a:r>
              <a:rPr lang="es-ES" sz="1600" dirty="0">
                <a:solidFill>
                  <a:srgbClr val="000099"/>
                </a:solidFill>
              </a:rPr>
              <a:t> </a:t>
            </a:r>
            <a:r>
              <a:rPr lang="es-ES" sz="1600" b="1" dirty="0">
                <a:solidFill>
                  <a:srgbClr val="000099"/>
                </a:solidFill>
              </a:rPr>
              <a:t> </a:t>
            </a:r>
            <a:r>
              <a:rPr lang="es-ES" sz="1600" dirty="0">
                <a:solidFill>
                  <a:srgbClr val="000099"/>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000066"/>
                </a:solidFill>
              </a:rPr>
              <a:t>Pérdidas</a:t>
            </a:r>
          </a:p>
          <a:p>
            <a:pPr algn="ctr"/>
            <a:r>
              <a:rPr lang="es-ES" sz="1600" dirty="0" smtClean="0">
                <a:solidFill>
                  <a:srgbClr val="000066"/>
                </a:solidFill>
              </a:rPr>
              <a:t> históricas</a:t>
            </a:r>
            <a:endParaRPr lang="es-ES" sz="1600" dirty="0">
              <a:solidFill>
                <a:srgbClr val="000066"/>
              </a:solidFill>
            </a:endParaRPr>
          </a:p>
          <a:p>
            <a:pPr algn="ctr"/>
            <a:r>
              <a:rPr lang="es-ES" sz="1600" dirty="0">
                <a:solidFill>
                  <a:srgbClr val="000066"/>
                </a:solidFill>
              </a:rPr>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FF0000"/>
                </a:solidFill>
              </a:rPr>
              <a:t>Probabilidad      </a:t>
            </a:r>
            <a:endParaRPr lang="es-ES" sz="1400" dirty="0">
              <a:solidFill>
                <a:srgbClr val="FF0000"/>
              </a:solidFill>
            </a:endParaRPr>
          </a:p>
          <a:p>
            <a:pPr algn="ctr"/>
            <a:r>
              <a:rPr lang="es-ES" sz="1400" dirty="0">
                <a:solidFill>
                  <a:srgbClr val="FF0000"/>
                </a:solidFill>
              </a:rPr>
              <a:t> </a:t>
            </a:r>
            <a:r>
              <a:rPr lang="es-ES" sz="1400" dirty="0" smtClean="0">
                <a:solidFill>
                  <a:srgbClr val="FF0000"/>
                </a:solidFill>
              </a:rPr>
              <a:t>   de ocurrencia </a:t>
            </a:r>
          </a:p>
          <a:p>
            <a:pPr algn="ctr"/>
            <a:r>
              <a:rPr lang="es-ES" sz="1400" dirty="0">
                <a:solidFill>
                  <a:srgbClr val="FF0000"/>
                </a:solidFill>
              </a:rPr>
              <a:t>d</a:t>
            </a:r>
            <a:r>
              <a:rPr lang="es-ES" sz="1400" dirty="0" smtClean="0">
                <a:solidFill>
                  <a:srgbClr val="FF0000"/>
                </a:solidFill>
              </a:rPr>
              <a:t>e pérdidas</a:t>
            </a:r>
            <a:endParaRPr lang="es-ES" sz="1400" dirty="0">
              <a:solidFill>
                <a:srgbClr val="FF0000"/>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831855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08112"/>
          </a:xfrm>
        </p:spPr>
        <p:txBody>
          <a:bodyPr/>
          <a:lstStyle/>
          <a:p>
            <a:pPr algn="ctr"/>
            <a:r>
              <a:rPr lang="es-CL" dirty="0" smtClean="0"/>
              <a:t>Probabilidad de pérdidas por proceso</a:t>
            </a:r>
            <a:endParaRPr lang="es-CL" dirty="0"/>
          </a:p>
        </p:txBody>
      </p:sp>
      <p:sp>
        <p:nvSpPr>
          <p:cNvPr id="3" name="2 Marcador de contenido"/>
          <p:cNvSpPr>
            <a:spLocks noGrp="1"/>
          </p:cNvSpPr>
          <p:nvPr>
            <p:ph idx="1"/>
          </p:nvPr>
        </p:nvSpPr>
        <p:spPr>
          <a:xfrm>
            <a:off x="457200" y="1628800"/>
            <a:ext cx="8229600" cy="4945038"/>
          </a:xfrm>
        </p:spPr>
        <p:txBody>
          <a:bodyPr/>
          <a:lstStyle/>
          <a:p>
            <a:r>
              <a:rPr lang="es-CL" dirty="0" smtClean="0"/>
              <a:t>Trate que esto no sea mera adivinanza.</a:t>
            </a:r>
          </a:p>
          <a:p>
            <a:r>
              <a:rPr lang="es-CL" dirty="0" smtClean="0"/>
              <a:t>Use la realidad de lo que pasó y vea si podría volver a ocurrir.</a:t>
            </a:r>
          </a:p>
          <a:p>
            <a:r>
              <a:rPr lang="es-CL" dirty="0" smtClean="0"/>
              <a:t>Esta es la gran falla que he visto en quienes usan Basilea para riesgo operacional, cuando no tienen bases de datos históricas de pérdidas por proceso.</a:t>
            </a:r>
          </a:p>
          <a:p>
            <a:r>
              <a:rPr lang="es-CL" dirty="0" smtClean="0"/>
              <a:t>Bueno, si no la tuviera, consulte y tabule distintas opiniones de personas que </a:t>
            </a:r>
            <a:r>
              <a:rPr lang="es-CL" dirty="0" err="1" smtClean="0"/>
              <a:t>Ud</a:t>
            </a:r>
            <a:r>
              <a:rPr lang="es-CL" dirty="0" smtClean="0"/>
              <a:t> crea apropiadas.</a:t>
            </a:r>
          </a:p>
          <a:p>
            <a:r>
              <a:rPr lang="es-CL" dirty="0" smtClean="0"/>
              <a:t>Con la lista resultante, ordene de mayor a menor y dele 5 puntos al mayor proceso de pérdidas y esperadas y ajuste proporcionalmente</a:t>
            </a:r>
          </a:p>
          <a:p>
            <a:r>
              <a:rPr lang="es-CL" dirty="0" smtClean="0"/>
              <a:t>Haga el mismo ejercicio del </a:t>
            </a:r>
            <a:r>
              <a:rPr lang="es-CL" dirty="0" err="1" smtClean="0"/>
              <a:t>excel</a:t>
            </a:r>
            <a:r>
              <a:rPr lang="es-CL" dirty="0" smtClean="0"/>
              <a:t> anterior pero ahora con probabilidad de pérdida para el 2015</a:t>
            </a:r>
          </a:p>
          <a:p>
            <a:r>
              <a:rPr lang="es-CL" dirty="0" smtClean="0"/>
              <a:t>Mi experiencia es que la probabilidad resulta menor que la pérdida histórica porque se dice…..bueno….ahora tenemos mejores controles ( vea si es cierto ).</a:t>
            </a: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24</a:t>
            </a:fld>
            <a:endParaRPr lang="en-US" dirty="0"/>
          </a:p>
        </p:txBody>
      </p:sp>
    </p:spTree>
    <p:extLst>
      <p:ext uri="{BB962C8B-B14F-4D97-AF65-F5344CB8AC3E}">
        <p14:creationId xmlns:p14="http://schemas.microsoft.com/office/powerpoint/2010/main" val="4091520851"/>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99"/>
                </a:solidFill>
              </a:rPr>
              <a:t>Riesgo</a:t>
            </a:r>
          </a:p>
          <a:p>
            <a:pPr algn="ctr"/>
            <a:r>
              <a:rPr lang="es-ES" sz="1600" dirty="0">
                <a:solidFill>
                  <a:srgbClr val="000099"/>
                </a:solidFill>
              </a:rPr>
              <a:t> </a:t>
            </a:r>
            <a:r>
              <a:rPr lang="es-ES" sz="1600" b="1" dirty="0">
                <a:solidFill>
                  <a:srgbClr val="000099"/>
                </a:solidFill>
              </a:rPr>
              <a:t> </a:t>
            </a:r>
            <a:r>
              <a:rPr lang="es-ES" sz="1600" dirty="0">
                <a:solidFill>
                  <a:srgbClr val="000099"/>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000066"/>
                </a:solidFill>
              </a:rPr>
              <a:t>Pérdidas</a:t>
            </a:r>
          </a:p>
          <a:p>
            <a:pPr algn="ctr"/>
            <a:r>
              <a:rPr lang="es-ES" sz="1600" dirty="0" smtClean="0">
                <a:solidFill>
                  <a:srgbClr val="000066"/>
                </a:solidFill>
              </a:rPr>
              <a:t> históricas</a:t>
            </a:r>
            <a:endParaRPr lang="es-ES" sz="1600" dirty="0">
              <a:solidFill>
                <a:srgbClr val="000066"/>
              </a:solidFill>
            </a:endParaRPr>
          </a:p>
          <a:p>
            <a:pPr algn="ctr"/>
            <a:r>
              <a:rPr lang="es-ES" sz="1600" dirty="0">
                <a:solidFill>
                  <a:srgbClr val="000066"/>
                </a:solidFill>
              </a:rPr>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000066"/>
                </a:solidFill>
              </a:rPr>
              <a:t>Probabilidad      </a:t>
            </a:r>
            <a:endParaRPr lang="es-ES" sz="1400" dirty="0">
              <a:solidFill>
                <a:srgbClr val="000066"/>
              </a:solidFill>
            </a:endParaRPr>
          </a:p>
          <a:p>
            <a:pPr algn="ctr"/>
            <a:r>
              <a:rPr lang="es-ES" sz="1400" dirty="0">
                <a:solidFill>
                  <a:srgbClr val="000066"/>
                </a:solidFill>
              </a:rPr>
              <a:t> </a:t>
            </a:r>
            <a:r>
              <a:rPr lang="es-ES" sz="1400" dirty="0" smtClean="0">
                <a:solidFill>
                  <a:srgbClr val="000066"/>
                </a:solidFill>
              </a:rPr>
              <a:t>   de ocurrencia </a:t>
            </a:r>
          </a:p>
          <a:p>
            <a:pPr algn="ctr"/>
            <a:r>
              <a:rPr lang="es-ES" sz="1400" dirty="0">
                <a:solidFill>
                  <a:srgbClr val="000066"/>
                </a:solidFill>
              </a:rPr>
              <a:t>d</a:t>
            </a:r>
            <a:r>
              <a:rPr lang="es-ES" sz="1400" dirty="0" smtClean="0">
                <a:solidFill>
                  <a:srgbClr val="000066"/>
                </a:solidFill>
              </a:rPr>
              <a:t>e pérdidas</a:t>
            </a:r>
            <a:endParaRPr lang="es-ES" sz="1400" dirty="0">
              <a:solidFill>
                <a:srgbClr val="000066"/>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FF0000"/>
                </a:solidFill>
              </a:rPr>
              <a:t>Cruce</a:t>
            </a:r>
          </a:p>
          <a:p>
            <a:pPr algn="ctr"/>
            <a:r>
              <a:rPr lang="es-ES" sz="1400" dirty="0">
                <a:solidFill>
                  <a:srgbClr val="FF0000"/>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86878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CRUCE ESTRATÉGICO</a:t>
            </a:r>
            <a:endParaRPr lang="es-CL" dirty="0"/>
          </a:p>
        </p:txBody>
      </p:sp>
      <p:sp>
        <p:nvSpPr>
          <p:cNvPr id="3" name="2 Marcador de contenido"/>
          <p:cNvSpPr>
            <a:spLocks noGrp="1"/>
          </p:cNvSpPr>
          <p:nvPr>
            <p:ph idx="1"/>
          </p:nvPr>
        </p:nvSpPr>
        <p:spPr/>
        <p:txBody>
          <a:bodyPr/>
          <a:lstStyle/>
          <a:p>
            <a:r>
              <a:rPr lang="es-CL" dirty="0" smtClean="0"/>
              <a:t>También puntuamos de 1 a 5</a:t>
            </a:r>
          </a:p>
          <a:p>
            <a:r>
              <a:rPr lang="es-CL" dirty="0" smtClean="0"/>
              <a:t>Aconsejo esta planilla la formule el Gerente General</a:t>
            </a:r>
          </a:p>
          <a:p>
            <a:r>
              <a:rPr lang="es-CL" dirty="0" smtClean="0"/>
              <a:t>Vean lo interesante no sólo de los puntajes horizontales, también los verticales.</a:t>
            </a:r>
            <a:endParaRPr lang="es-CL" dirty="0"/>
          </a:p>
          <a:p>
            <a:r>
              <a:rPr lang="es-CL" dirty="0" smtClean="0"/>
              <a:t>Recuerden es un caso inventado  y no relacionado con los factores A- B  y C ya vistos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26</a:t>
            </a:fld>
            <a:endParaRPr lang="en-US" dirty="0"/>
          </a:p>
        </p:txBody>
      </p:sp>
      <p:graphicFrame>
        <p:nvGraphicFramePr>
          <p:cNvPr id="6" name="5 Objeto"/>
          <p:cNvGraphicFramePr>
            <a:graphicFrameLocks noChangeAspect="1"/>
          </p:cNvGraphicFramePr>
          <p:nvPr>
            <p:extLst>
              <p:ext uri="{D42A27DB-BD31-4B8C-83A1-F6EECF244321}">
                <p14:modId xmlns:p14="http://schemas.microsoft.com/office/powerpoint/2010/main" val="2827741034"/>
              </p:ext>
            </p:extLst>
          </p:nvPr>
        </p:nvGraphicFramePr>
        <p:xfrm>
          <a:off x="4355976" y="4941168"/>
          <a:ext cx="914400" cy="771525"/>
        </p:xfrm>
        <a:graphic>
          <a:graphicData uri="http://schemas.openxmlformats.org/presentationml/2006/ole">
            <mc:AlternateContent xmlns:mc="http://schemas.openxmlformats.org/markup-compatibility/2006">
              <mc:Choice xmlns:v="urn:schemas-microsoft-com:vml" Requires="v">
                <p:oleObj spid="_x0000_s69757" name="Hoja de cálculo" showAsIcon="1" r:id="rId4" imgW="914400" imgH="771480" progId="Excel.Sheet.12">
                  <p:embed/>
                </p:oleObj>
              </mc:Choice>
              <mc:Fallback>
                <p:oleObj name="Hoja de cálculo" showAsIcon="1" r:id="rId4" imgW="914400" imgH="771480" progId="Excel.Sheet.12">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94116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892352"/>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99"/>
                </a:solidFill>
              </a:rPr>
              <a:t>Riesgo</a:t>
            </a:r>
          </a:p>
          <a:p>
            <a:pPr algn="ctr"/>
            <a:r>
              <a:rPr lang="es-ES" sz="1600" dirty="0">
                <a:solidFill>
                  <a:srgbClr val="000099"/>
                </a:solidFill>
              </a:rPr>
              <a:t> </a:t>
            </a:r>
            <a:r>
              <a:rPr lang="es-ES" sz="1600" b="1" dirty="0">
                <a:solidFill>
                  <a:srgbClr val="000099"/>
                </a:solidFill>
              </a:rPr>
              <a:t> </a:t>
            </a:r>
            <a:r>
              <a:rPr lang="es-ES" sz="1600" dirty="0">
                <a:solidFill>
                  <a:srgbClr val="000099"/>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000066"/>
                </a:solidFill>
              </a:rPr>
              <a:t>Pérdidas</a:t>
            </a:r>
          </a:p>
          <a:p>
            <a:pPr algn="ctr"/>
            <a:r>
              <a:rPr lang="es-ES" sz="1600" dirty="0" smtClean="0">
                <a:solidFill>
                  <a:srgbClr val="000066"/>
                </a:solidFill>
              </a:rPr>
              <a:t> históricas</a:t>
            </a:r>
            <a:endParaRPr lang="es-ES" sz="1600" dirty="0">
              <a:solidFill>
                <a:srgbClr val="000066"/>
              </a:solidFill>
            </a:endParaRPr>
          </a:p>
          <a:p>
            <a:pPr algn="ctr"/>
            <a:r>
              <a:rPr lang="es-ES" sz="1600" dirty="0">
                <a:solidFill>
                  <a:srgbClr val="000066"/>
                </a:solidFill>
              </a:rPr>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000066"/>
                </a:solidFill>
              </a:rPr>
              <a:t>Probabilidad      </a:t>
            </a:r>
            <a:endParaRPr lang="es-ES" sz="1400" dirty="0">
              <a:solidFill>
                <a:srgbClr val="000066"/>
              </a:solidFill>
            </a:endParaRPr>
          </a:p>
          <a:p>
            <a:pPr algn="ctr"/>
            <a:r>
              <a:rPr lang="es-ES" sz="1400" dirty="0">
                <a:solidFill>
                  <a:srgbClr val="000066"/>
                </a:solidFill>
              </a:rPr>
              <a:t> </a:t>
            </a:r>
            <a:r>
              <a:rPr lang="es-ES" sz="1400" dirty="0" smtClean="0">
                <a:solidFill>
                  <a:srgbClr val="000066"/>
                </a:solidFill>
              </a:rPr>
              <a:t>   de ocurrencia </a:t>
            </a:r>
          </a:p>
          <a:p>
            <a:pPr algn="ctr"/>
            <a:r>
              <a:rPr lang="es-ES" sz="1400" dirty="0">
                <a:solidFill>
                  <a:srgbClr val="000066"/>
                </a:solidFill>
              </a:rPr>
              <a:t>d</a:t>
            </a:r>
            <a:r>
              <a:rPr lang="es-ES" sz="1400" dirty="0" smtClean="0">
                <a:solidFill>
                  <a:srgbClr val="000066"/>
                </a:solidFill>
              </a:rPr>
              <a:t>e pérdidas</a:t>
            </a:r>
            <a:endParaRPr lang="es-ES" sz="1400" dirty="0">
              <a:solidFill>
                <a:srgbClr val="000066"/>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000066"/>
                </a:solidFill>
              </a:rPr>
              <a:t>Cruce</a:t>
            </a:r>
          </a:p>
          <a:p>
            <a:pPr algn="ctr"/>
            <a:r>
              <a:rPr lang="es-ES" sz="1400" dirty="0">
                <a:solidFill>
                  <a:srgbClr val="000066"/>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FF0000"/>
                </a:solidFill>
              </a:rPr>
              <a:t>Control</a:t>
            </a:r>
          </a:p>
          <a:p>
            <a:pPr algn="ctr"/>
            <a:r>
              <a:rPr lang="es-ES" sz="1400" dirty="0">
                <a:solidFill>
                  <a:srgbClr val="FF0000"/>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1005831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CONTROL INTERNO</a:t>
            </a:r>
            <a:endParaRPr lang="es-CL" dirty="0"/>
          </a:p>
        </p:txBody>
      </p:sp>
      <p:sp>
        <p:nvSpPr>
          <p:cNvPr id="3" name="2 Marcador de contenido"/>
          <p:cNvSpPr>
            <a:spLocks noGrp="1"/>
          </p:cNvSpPr>
          <p:nvPr>
            <p:ph idx="1"/>
          </p:nvPr>
        </p:nvSpPr>
        <p:spPr/>
        <p:txBody>
          <a:bodyPr/>
          <a:lstStyle/>
          <a:p>
            <a:r>
              <a:rPr lang="es-CL" dirty="0" smtClean="0"/>
              <a:t>Haga un cuestionario</a:t>
            </a:r>
          </a:p>
          <a:p>
            <a:r>
              <a:rPr lang="es-CL" dirty="0" smtClean="0"/>
              <a:t>De puntajes</a:t>
            </a:r>
          </a:p>
          <a:p>
            <a:r>
              <a:rPr lang="es-CL" dirty="0" smtClean="0"/>
              <a:t>Eduque que lo conteste el encargado del proceso junto con </a:t>
            </a:r>
            <a:r>
              <a:rPr lang="es-CL" dirty="0" err="1" smtClean="0"/>
              <a:t>Ud</a:t>
            </a:r>
            <a:endParaRPr lang="es-CL" dirty="0" smtClean="0"/>
          </a:p>
          <a:p>
            <a:r>
              <a:rPr lang="es-CL" dirty="0" smtClean="0"/>
              <a:t>Revise con su evidencia y ajuste si es necesario</a:t>
            </a:r>
          </a:p>
          <a:p>
            <a:r>
              <a:rPr lang="es-CL" dirty="0" smtClean="0"/>
              <a:t>Llegue al puntaje final</a:t>
            </a:r>
          </a:p>
          <a:p>
            <a:r>
              <a:rPr lang="es-CL" dirty="0" smtClean="0"/>
              <a:t>Deje evidencia y documentación de las respuestas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28</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47765847"/>
              </p:ext>
            </p:extLst>
          </p:nvPr>
        </p:nvGraphicFramePr>
        <p:xfrm>
          <a:off x="4572000" y="4941168"/>
          <a:ext cx="914400" cy="771525"/>
        </p:xfrm>
        <a:graphic>
          <a:graphicData uri="http://schemas.openxmlformats.org/presentationml/2006/ole">
            <mc:AlternateContent xmlns:mc="http://schemas.openxmlformats.org/markup-compatibility/2006">
              <mc:Choice xmlns:v="urn:schemas-microsoft-com:vml" Requires="v">
                <p:oleObj spid="_x0000_s73839" name="Hoja de cálculo" showAsIcon="1" r:id="rId4" imgW="914400" imgH="771480" progId="Excel.Sheet.12">
                  <p:embed/>
                </p:oleObj>
              </mc:Choice>
              <mc:Fallback>
                <p:oleObj name="Hoja de cálculo" showAsIcon="1" r:id="rId4" imgW="914400" imgH="771480" progId="Excel.Sheet.12">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4116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9460067"/>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99"/>
                </a:solidFill>
              </a:rPr>
              <a:t>Riesgo</a:t>
            </a:r>
          </a:p>
          <a:p>
            <a:pPr algn="ctr"/>
            <a:r>
              <a:rPr lang="es-ES" sz="1600" dirty="0">
                <a:solidFill>
                  <a:srgbClr val="000099"/>
                </a:solidFill>
              </a:rPr>
              <a:t> </a:t>
            </a:r>
            <a:r>
              <a:rPr lang="es-ES" sz="1600" b="1" dirty="0">
                <a:solidFill>
                  <a:srgbClr val="000099"/>
                </a:solidFill>
              </a:rPr>
              <a:t> </a:t>
            </a:r>
            <a:r>
              <a:rPr lang="es-ES" sz="1600" dirty="0">
                <a:solidFill>
                  <a:srgbClr val="000099"/>
                </a:solidFill>
              </a:rPr>
              <a:t>   Inherente</a:t>
            </a: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endParaRPr lang="es-ES" sz="1600" dirty="0" smtClean="0"/>
          </a:p>
          <a:p>
            <a:pPr algn="ctr"/>
            <a:r>
              <a:rPr lang="es-ES" sz="1600" dirty="0" smtClean="0">
                <a:solidFill>
                  <a:srgbClr val="003399"/>
                </a:solidFill>
              </a:rPr>
              <a:t>Pérdidas</a:t>
            </a:r>
          </a:p>
          <a:p>
            <a:pPr algn="ctr"/>
            <a:r>
              <a:rPr lang="es-ES" sz="1600" dirty="0" smtClean="0">
                <a:solidFill>
                  <a:srgbClr val="003399"/>
                </a:solidFill>
              </a:rPr>
              <a:t> históricas</a:t>
            </a:r>
            <a:endParaRPr lang="es-ES" sz="1600" dirty="0">
              <a:solidFill>
                <a:srgbClr val="003399"/>
              </a:solidFill>
            </a:endParaRPr>
          </a:p>
          <a:p>
            <a:pPr algn="ctr"/>
            <a:r>
              <a:rPr lang="es-ES" sz="1600" dirty="0"/>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200D67"/>
                </a:solidFill>
              </a:rPr>
              <a:t>Probabilidad  </a:t>
            </a:r>
            <a:r>
              <a:rPr lang="es-ES" sz="1400" dirty="0" smtClean="0"/>
              <a:t>    </a:t>
            </a:r>
            <a:endParaRPr lang="es-ES" sz="1400" dirty="0">
              <a:solidFill>
                <a:srgbClr val="17375E"/>
              </a:solidFill>
            </a:endParaRPr>
          </a:p>
          <a:p>
            <a:pPr algn="ctr"/>
            <a:r>
              <a:rPr lang="es-ES" sz="1400" dirty="0">
                <a:solidFill>
                  <a:srgbClr val="17375E"/>
                </a:solidFill>
              </a:rPr>
              <a:t> </a:t>
            </a:r>
            <a:r>
              <a:rPr lang="es-ES" sz="1400" dirty="0" smtClean="0">
                <a:solidFill>
                  <a:srgbClr val="17375E"/>
                </a:solidFill>
              </a:rPr>
              <a:t>   de ocurrencia </a:t>
            </a:r>
          </a:p>
          <a:p>
            <a:pPr algn="ctr"/>
            <a:r>
              <a:rPr lang="es-ES" sz="1400" dirty="0">
                <a:solidFill>
                  <a:srgbClr val="17375E"/>
                </a:solidFill>
              </a:rPr>
              <a:t>d</a:t>
            </a:r>
            <a:r>
              <a:rPr lang="es-ES" sz="1400" dirty="0" smtClean="0">
                <a:solidFill>
                  <a:srgbClr val="17375E"/>
                </a:solidFill>
              </a:rPr>
              <a:t>e pérdidas</a:t>
            </a:r>
            <a:endParaRPr lang="es-ES" sz="1400" dirty="0">
              <a:solidFill>
                <a:srgbClr val="17375E"/>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t>    </a:t>
            </a:r>
            <a:r>
              <a:rPr lang="es-ES" sz="1400" dirty="0">
                <a:solidFill>
                  <a:srgbClr val="200D67"/>
                </a:solidFill>
              </a:rPr>
              <a:t>Control</a:t>
            </a:r>
          </a:p>
          <a:p>
            <a:pPr algn="ctr"/>
            <a:r>
              <a:rPr lang="es-ES" sz="1400" dirty="0">
                <a:solidFill>
                  <a:srgbClr val="200D67"/>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1649413" y="274638"/>
            <a:ext cx="7860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17704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229600" cy="1517104"/>
          </a:xfrm>
        </p:spPr>
        <p:txBody>
          <a:bodyPr/>
          <a:lstStyle/>
          <a:p>
            <a:pPr algn="l"/>
            <a:r>
              <a:rPr lang="es-PE" sz="2000" dirty="0" smtClean="0"/>
              <a:t>A QUIENES VA DIRIGIDA PRINCIPALMENTE  ESTA PRESENTACIÓN </a:t>
            </a:r>
            <a:endParaRPr lang="es-PE" sz="2000" dirty="0"/>
          </a:p>
        </p:txBody>
      </p:sp>
      <p:sp>
        <p:nvSpPr>
          <p:cNvPr id="3" name="2 Marcador de contenido"/>
          <p:cNvSpPr>
            <a:spLocks noGrp="1"/>
          </p:cNvSpPr>
          <p:nvPr>
            <p:ph idx="1"/>
          </p:nvPr>
        </p:nvSpPr>
        <p:spPr>
          <a:xfrm>
            <a:off x="457200" y="1484784"/>
            <a:ext cx="8229600" cy="5089054"/>
          </a:xfrm>
        </p:spPr>
        <p:txBody>
          <a:bodyPr/>
          <a:lstStyle/>
          <a:p>
            <a:pPr algn="just"/>
            <a:r>
              <a:rPr lang="es-PE" sz="2000" dirty="0" smtClean="0"/>
              <a:t>A quienes trabajan en Auditoría Interna, a miembros del Comité de Auditoría , al Sector Académico y a personas de Auditoría Externa.  </a:t>
            </a:r>
          </a:p>
          <a:p>
            <a:pPr algn="just"/>
            <a:r>
              <a:rPr lang="es-PE" sz="2000" dirty="0" smtClean="0"/>
              <a:t>( PCAOB </a:t>
            </a:r>
            <a:r>
              <a:rPr lang="es-PE" sz="2000" dirty="0" err="1" smtClean="0"/>
              <a:t>Alert</a:t>
            </a:r>
            <a:r>
              <a:rPr lang="es-PE" sz="2000" dirty="0" smtClean="0"/>
              <a:t> 11  que dice usen el trabajo de Auditoría Interna –hay que leerlo, ha sido foco de problemas, los A Externos ven EEFF ,  y el </a:t>
            </a:r>
            <a:r>
              <a:rPr lang="es-PE" sz="2000" dirty="0" smtClean="0">
                <a:solidFill>
                  <a:srgbClr val="FF0000"/>
                </a:solidFill>
              </a:rPr>
              <a:t>control interno del proceso de Reporte Financiero</a:t>
            </a:r>
            <a:r>
              <a:rPr lang="es-PE" sz="2000" dirty="0" smtClean="0"/>
              <a:t>, siendo focos distintos con Auditoría Interna. )</a:t>
            </a:r>
            <a:endParaRPr lang="es-PE" sz="2000" dirty="0"/>
          </a:p>
          <a:p>
            <a:pPr algn="just"/>
            <a:r>
              <a:rPr lang="es-PE" sz="2000" dirty="0" smtClean="0"/>
              <a:t> En Auditoría </a:t>
            </a:r>
            <a:r>
              <a:rPr lang="es-PE" sz="2000" dirty="0" err="1" smtClean="0"/>
              <a:t>Interna,les</a:t>
            </a:r>
            <a:r>
              <a:rPr lang="es-PE" sz="2000" dirty="0" smtClean="0"/>
              <a:t> interesará para llegar a tener un </a:t>
            </a:r>
            <a:r>
              <a:rPr lang="es-PE" sz="2000" dirty="0" err="1" smtClean="0"/>
              <a:t>scoring</a:t>
            </a:r>
            <a:r>
              <a:rPr lang="es-PE" sz="2000" dirty="0" smtClean="0"/>
              <a:t> </a:t>
            </a:r>
          </a:p>
          <a:p>
            <a:pPr marL="109537" indent="0" algn="just">
              <a:buNone/>
            </a:pPr>
            <a:r>
              <a:rPr lang="es-PE" dirty="0"/>
              <a:t> </a:t>
            </a:r>
            <a:r>
              <a:rPr lang="es-PE" dirty="0" smtClean="0"/>
              <a:t>  </a:t>
            </a:r>
            <a:r>
              <a:rPr lang="es-PE" sz="2000" dirty="0" smtClean="0"/>
              <a:t>( este es sólo una referencia ) para priorizar recursos escasos y tener una carta de navegación .</a:t>
            </a:r>
            <a:endParaRPr lang="es-PE" sz="2000" dirty="0"/>
          </a:p>
          <a:p>
            <a:pPr marL="0" indent="0" algn="just">
              <a:buNone/>
            </a:pPr>
            <a:r>
              <a:rPr lang="es-PE" sz="2000" dirty="0" smtClean="0"/>
              <a:t>-  </a:t>
            </a:r>
            <a:r>
              <a:rPr lang="es-PE" dirty="0"/>
              <a:t> C</a:t>
            </a:r>
            <a:r>
              <a:rPr lang="es-PE" dirty="0" smtClean="0"/>
              <a:t>ontinuamente</a:t>
            </a:r>
            <a:r>
              <a:rPr lang="es-PE" sz="2000" dirty="0" smtClean="0"/>
              <a:t> veo las preocupaciones de Auditores Internos que   van de un lado a otro con temas importantes, otros medianos y algunos sin ninguna </a:t>
            </a:r>
            <a:r>
              <a:rPr lang="es-PE" sz="2000" dirty="0" err="1" smtClean="0"/>
              <a:t>importancia,el</a:t>
            </a:r>
            <a:r>
              <a:rPr lang="es-PE" sz="2000" dirty="0" smtClean="0"/>
              <a:t> tener  un </a:t>
            </a:r>
            <a:r>
              <a:rPr lang="es-PE" dirty="0" err="1" smtClean="0"/>
              <a:t>scoring</a:t>
            </a:r>
            <a:r>
              <a:rPr lang="es-PE" dirty="0" smtClean="0"/>
              <a:t> como carta de </a:t>
            </a:r>
            <a:r>
              <a:rPr lang="es-PE" dirty="0" err="1" smtClean="0"/>
              <a:t>navegación,</a:t>
            </a:r>
            <a:r>
              <a:rPr lang="es-PE" sz="2000" dirty="0" err="1" smtClean="0"/>
              <a:t>lo</a:t>
            </a:r>
            <a:r>
              <a:rPr lang="es-PE" sz="2000" dirty="0" smtClean="0"/>
              <a:t> creo necesario.</a:t>
            </a:r>
          </a:p>
          <a:p>
            <a:pPr marL="0" indent="0" algn="just">
              <a:buNone/>
            </a:pPr>
            <a:endParaRPr lang="es-PE" sz="2000" dirty="0"/>
          </a:p>
          <a:p>
            <a:pPr algn="just"/>
            <a:endParaRPr lang="es-PE" dirty="0"/>
          </a:p>
        </p:txBody>
      </p:sp>
      <p:sp>
        <p:nvSpPr>
          <p:cNvPr id="4" name="3 Marcador de número de diapositiva"/>
          <p:cNvSpPr>
            <a:spLocks noGrp="1"/>
          </p:cNvSpPr>
          <p:nvPr>
            <p:ph type="sldNum" sz="quarter" idx="12"/>
          </p:nvPr>
        </p:nvSpPr>
        <p:spPr/>
        <p:txBody>
          <a:bodyPr/>
          <a:lstStyle/>
          <a:p>
            <a:fld id="{07AE78F8-5860-4405-AD1D-8DD96A5F8BF0}" type="slidenum">
              <a:rPr lang="en-US" altLang="es-AR" smtClean="0"/>
              <a:pPr/>
              <a:t>3</a:t>
            </a:fld>
            <a:endParaRPr lang="en-US" altLang="es-AR"/>
          </a:p>
        </p:txBody>
      </p:sp>
    </p:spTree>
    <p:extLst>
      <p:ext uri="{BB962C8B-B14F-4D97-AF65-F5344CB8AC3E}">
        <p14:creationId xmlns:p14="http://schemas.microsoft.com/office/powerpoint/2010/main" val="1994673190"/>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PUNTAJE FINAL PROCESOS MONETARIOS</a:t>
            </a:r>
            <a:endParaRPr lang="es-CL" dirty="0"/>
          </a:p>
        </p:txBody>
      </p:sp>
      <p:sp>
        <p:nvSpPr>
          <p:cNvPr id="3" name="2 Marcador de contenido"/>
          <p:cNvSpPr>
            <a:spLocks noGrp="1"/>
          </p:cNvSpPr>
          <p:nvPr>
            <p:ph idx="1"/>
          </p:nvPr>
        </p:nvSpPr>
        <p:spPr/>
        <p:txBody>
          <a:bodyPr/>
          <a:lstStyle/>
          <a:p>
            <a:r>
              <a:rPr lang="es-CL" dirty="0" smtClean="0"/>
              <a:t>Multiplicando </a:t>
            </a:r>
            <a:r>
              <a:rPr lang="es-CL" dirty="0" err="1" smtClean="0"/>
              <a:t>AxBxCxDxE</a:t>
            </a:r>
            <a:r>
              <a:rPr lang="es-CL" dirty="0" smtClean="0"/>
              <a:t>  se tiene</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30</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372809612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74864" name="Hoja de cálculo" showAsIcon="1" r:id="rId4" imgW="914400" imgH="771480" progId="Excel.Sheet.12">
                  <p:embed/>
                </p:oleObj>
              </mc:Choice>
              <mc:Fallback>
                <p:oleObj name="Hoja de cálculo" showAsIcon="1" r:id="rId4" imgW="914400" imgH="771480" progId="Excel.Sheet.12">
                  <p:embed/>
                  <p:pic>
                    <p:nvPicPr>
                      <p:cNvPr id="0" name="Picture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6778712"/>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hlinkClick r:id="" action="ppaction://noaction"/>
          </p:cNvPr>
          <p:cNvSpPr>
            <a:spLocks noChangeArrowheads="1"/>
          </p:cNvSpPr>
          <p:nvPr/>
        </p:nvSpPr>
        <p:spPr bwMode="auto">
          <a:xfrm>
            <a:off x="323850" y="1628775"/>
            <a:ext cx="2016125" cy="863600"/>
          </a:xfrm>
          <a:prstGeom prst="chevron">
            <a:avLst>
              <a:gd name="adj"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Inventario</a:t>
            </a:r>
          </a:p>
          <a:p>
            <a:pPr algn="ctr"/>
            <a:r>
              <a:rPr lang="es-ES" sz="1600" dirty="0"/>
              <a:t>    de Procesos</a:t>
            </a:r>
          </a:p>
        </p:txBody>
      </p:sp>
      <p:sp>
        <p:nvSpPr>
          <p:cNvPr id="3075" name="AutoShape 5">
            <a:hlinkClick r:id="" action="ppaction://noaction"/>
          </p:cNvPr>
          <p:cNvSpPr>
            <a:spLocks noChangeArrowheads="1"/>
          </p:cNvSpPr>
          <p:nvPr/>
        </p:nvSpPr>
        <p:spPr bwMode="auto">
          <a:xfrm>
            <a:off x="1979613"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t>     </a:t>
            </a:r>
            <a:r>
              <a:rPr lang="es-ES" sz="1600" dirty="0">
                <a:solidFill>
                  <a:srgbClr val="000066"/>
                </a:solidFill>
              </a:rPr>
              <a:t>Riesgo</a:t>
            </a:r>
          </a:p>
          <a:p>
            <a:pPr algn="ctr"/>
            <a:r>
              <a:rPr lang="es-ES" sz="1600" dirty="0">
                <a:solidFill>
                  <a:srgbClr val="000066"/>
                </a:solidFill>
              </a:rPr>
              <a:t> </a:t>
            </a:r>
            <a:r>
              <a:rPr lang="es-ES" sz="1600" b="1" dirty="0">
                <a:solidFill>
                  <a:srgbClr val="000066"/>
                </a:solidFill>
              </a:rPr>
              <a:t> </a:t>
            </a:r>
            <a:r>
              <a:rPr lang="es-ES" sz="1600" dirty="0">
                <a:solidFill>
                  <a:srgbClr val="000066"/>
                </a:solidFill>
              </a:rPr>
              <a:t>   </a:t>
            </a:r>
            <a:r>
              <a:rPr lang="es-ES" sz="1600" dirty="0" smtClean="0">
                <a:solidFill>
                  <a:srgbClr val="000066"/>
                </a:solidFill>
              </a:rPr>
              <a:t>Inherente</a:t>
            </a:r>
          </a:p>
          <a:p>
            <a:pPr algn="ctr"/>
            <a:r>
              <a:rPr lang="es-ES" sz="1600" dirty="0" smtClean="0">
                <a:solidFill>
                  <a:srgbClr val="000066"/>
                </a:solidFill>
              </a:rPr>
              <a:t>Cualitativo </a:t>
            </a:r>
            <a:endParaRPr lang="es-ES" sz="1600" dirty="0">
              <a:solidFill>
                <a:srgbClr val="000066"/>
              </a:solidFill>
            </a:endParaRPr>
          </a:p>
        </p:txBody>
      </p:sp>
      <p:sp>
        <p:nvSpPr>
          <p:cNvPr id="3076" name="AutoShape 6">
            <a:hlinkClick r:id="" action="ppaction://noaction"/>
          </p:cNvPr>
          <p:cNvSpPr>
            <a:spLocks noChangeArrowheads="1"/>
          </p:cNvSpPr>
          <p:nvPr/>
        </p:nvSpPr>
        <p:spPr bwMode="auto">
          <a:xfrm>
            <a:off x="3276600"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solidFill>
                  <a:srgbClr val="FF0000"/>
                </a:solidFill>
              </a:rPr>
              <a:t>    </a:t>
            </a:r>
            <a:endParaRPr lang="es-ES" sz="1600" dirty="0" smtClean="0">
              <a:solidFill>
                <a:srgbClr val="FF0000"/>
              </a:solidFill>
            </a:endParaRPr>
          </a:p>
          <a:p>
            <a:pPr algn="ctr"/>
            <a:r>
              <a:rPr lang="es-ES" sz="1600" dirty="0" smtClean="0">
                <a:solidFill>
                  <a:srgbClr val="003399"/>
                </a:solidFill>
              </a:rPr>
              <a:t>Pérdidas</a:t>
            </a:r>
          </a:p>
          <a:p>
            <a:pPr algn="ctr"/>
            <a:r>
              <a:rPr lang="es-ES" sz="1600" dirty="0" smtClean="0">
                <a:solidFill>
                  <a:srgbClr val="003399"/>
                </a:solidFill>
              </a:rPr>
              <a:t> históricas</a:t>
            </a:r>
            <a:endParaRPr lang="es-ES" sz="1600" dirty="0">
              <a:solidFill>
                <a:srgbClr val="003399"/>
              </a:solidFill>
            </a:endParaRPr>
          </a:p>
          <a:p>
            <a:pPr algn="ctr"/>
            <a:r>
              <a:rPr lang="es-ES" sz="1600" dirty="0"/>
              <a:t>  </a:t>
            </a:r>
          </a:p>
        </p:txBody>
      </p:sp>
      <p:sp>
        <p:nvSpPr>
          <p:cNvPr id="3077" name="AutoShape 7">
            <a:hlinkClick r:id="" action="ppaction://noaction"/>
          </p:cNvPr>
          <p:cNvSpPr>
            <a:spLocks noChangeArrowheads="1"/>
          </p:cNvSpPr>
          <p:nvPr/>
        </p:nvSpPr>
        <p:spPr bwMode="auto">
          <a:xfrm>
            <a:off x="4572000" y="2854325"/>
            <a:ext cx="1728788" cy="863600"/>
          </a:xfrm>
          <a:prstGeom prst="chevron">
            <a:avLst>
              <a:gd name="adj" fmla="val 50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smtClean="0">
                <a:solidFill>
                  <a:srgbClr val="200D67"/>
                </a:solidFill>
              </a:rPr>
              <a:t>Probabilidad  </a:t>
            </a:r>
            <a:r>
              <a:rPr lang="es-ES" sz="1400" dirty="0" smtClean="0"/>
              <a:t>    </a:t>
            </a:r>
            <a:endParaRPr lang="es-ES" sz="1400" dirty="0">
              <a:solidFill>
                <a:srgbClr val="17375E"/>
              </a:solidFill>
            </a:endParaRPr>
          </a:p>
          <a:p>
            <a:pPr algn="ctr"/>
            <a:r>
              <a:rPr lang="es-ES" sz="1400" dirty="0">
                <a:solidFill>
                  <a:srgbClr val="17375E"/>
                </a:solidFill>
              </a:rPr>
              <a:t> </a:t>
            </a:r>
            <a:r>
              <a:rPr lang="es-ES" sz="1400" dirty="0" smtClean="0">
                <a:solidFill>
                  <a:srgbClr val="17375E"/>
                </a:solidFill>
              </a:rPr>
              <a:t>   de ocurrencia </a:t>
            </a:r>
          </a:p>
          <a:p>
            <a:pPr algn="ctr"/>
            <a:r>
              <a:rPr lang="es-ES" sz="1400" dirty="0">
                <a:solidFill>
                  <a:srgbClr val="17375E"/>
                </a:solidFill>
              </a:rPr>
              <a:t>d</a:t>
            </a:r>
            <a:r>
              <a:rPr lang="es-ES" sz="1400" dirty="0" smtClean="0">
                <a:solidFill>
                  <a:srgbClr val="17375E"/>
                </a:solidFill>
              </a:rPr>
              <a:t>e pérdidas</a:t>
            </a:r>
            <a:endParaRPr lang="es-ES" sz="1400" dirty="0">
              <a:solidFill>
                <a:srgbClr val="17375E"/>
              </a:solidFill>
            </a:endParaRPr>
          </a:p>
        </p:txBody>
      </p:sp>
      <p:sp>
        <p:nvSpPr>
          <p:cNvPr id="3078" name="AutoShape 8">
            <a:hlinkClick r:id="" action="ppaction://noaction"/>
          </p:cNvPr>
          <p:cNvSpPr>
            <a:spLocks noChangeArrowheads="1"/>
          </p:cNvSpPr>
          <p:nvPr/>
        </p:nvSpPr>
        <p:spPr bwMode="auto">
          <a:xfrm>
            <a:off x="6084888"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17375E"/>
                </a:solidFill>
              </a:rPr>
              <a:t>Cruce</a:t>
            </a:r>
          </a:p>
          <a:p>
            <a:pPr algn="ctr"/>
            <a:r>
              <a:rPr lang="es-ES" sz="1400" dirty="0">
                <a:solidFill>
                  <a:srgbClr val="17375E"/>
                </a:solidFill>
              </a:rPr>
              <a:t>      Estratégico</a:t>
            </a:r>
          </a:p>
        </p:txBody>
      </p:sp>
      <p:sp>
        <p:nvSpPr>
          <p:cNvPr id="3079" name="AutoShape 9"/>
          <p:cNvSpPr>
            <a:spLocks noChangeArrowheads="1"/>
          </p:cNvSpPr>
          <p:nvPr/>
        </p:nvSpPr>
        <p:spPr bwMode="auto">
          <a:xfrm rot="5400000">
            <a:off x="1260475" y="2781300"/>
            <a:ext cx="647700" cy="647700"/>
          </a:xfrm>
          <a:custGeom>
            <a:avLst/>
            <a:gdLst>
              <a:gd name="T0" fmla="*/ 462656 w 21600"/>
              <a:gd name="T1" fmla="*/ 0 h 21600"/>
              <a:gd name="T2" fmla="*/ 277581 w 21600"/>
              <a:gd name="T3" fmla="*/ 215900 h 21600"/>
              <a:gd name="T4" fmla="*/ 0 w 21600"/>
              <a:gd name="T5" fmla="*/ 539780 h 21600"/>
              <a:gd name="T6" fmla="*/ 277581 w 21600"/>
              <a:gd name="T7" fmla="*/ 647700 h 21600"/>
              <a:gd name="T8" fmla="*/ 555163 w 21600"/>
              <a:gd name="T9" fmla="*/ 449792 h 21600"/>
              <a:gd name="T10" fmla="*/ 647700 w 21600"/>
              <a:gd name="T11" fmla="*/ 2159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80" name="AutoShape 10">
            <a:hlinkClick r:id="" action="ppaction://noaction"/>
          </p:cNvPr>
          <p:cNvSpPr>
            <a:spLocks noChangeArrowheads="1"/>
          </p:cNvSpPr>
          <p:nvPr/>
        </p:nvSpPr>
        <p:spPr bwMode="auto">
          <a:xfrm>
            <a:off x="7381875" y="2854325"/>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dirty="0">
                <a:solidFill>
                  <a:srgbClr val="002060"/>
                </a:solidFill>
              </a:rPr>
              <a:t>    Control</a:t>
            </a:r>
          </a:p>
          <a:p>
            <a:pPr algn="ctr"/>
            <a:r>
              <a:rPr lang="es-ES" sz="1400" dirty="0">
                <a:solidFill>
                  <a:srgbClr val="002060"/>
                </a:solidFill>
              </a:rPr>
              <a:t>     Interno</a:t>
            </a:r>
          </a:p>
        </p:txBody>
      </p:sp>
      <p:sp>
        <p:nvSpPr>
          <p:cNvPr id="3081" name="Text Box 11"/>
          <p:cNvSpPr txBox="1">
            <a:spLocks noChangeArrowheads="1"/>
          </p:cNvSpPr>
          <p:nvPr/>
        </p:nvSpPr>
        <p:spPr bwMode="auto">
          <a:xfrm>
            <a:off x="2319338" y="3967163"/>
            <a:ext cx="701675"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2" name="Text Box 13"/>
          <p:cNvSpPr txBox="1">
            <a:spLocks noChangeArrowheads="1"/>
          </p:cNvSpPr>
          <p:nvPr/>
        </p:nvSpPr>
        <p:spPr bwMode="auto">
          <a:xfrm>
            <a:off x="3509963"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3" name="Text Box 14"/>
          <p:cNvSpPr txBox="1">
            <a:spLocks noChangeArrowheads="1"/>
          </p:cNvSpPr>
          <p:nvPr/>
        </p:nvSpPr>
        <p:spPr bwMode="auto">
          <a:xfrm>
            <a:off x="4878388"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4" name="Text Box 15"/>
          <p:cNvSpPr txBox="1">
            <a:spLocks noChangeArrowheads="1"/>
          </p:cNvSpPr>
          <p:nvPr/>
        </p:nvSpPr>
        <p:spPr bwMode="auto">
          <a:xfrm>
            <a:off x="6318250"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5" name="Text Box 16"/>
          <p:cNvSpPr txBox="1">
            <a:spLocks noChangeArrowheads="1"/>
          </p:cNvSpPr>
          <p:nvPr/>
        </p:nvSpPr>
        <p:spPr bwMode="auto">
          <a:xfrm>
            <a:off x="7686675" y="3962400"/>
            <a:ext cx="701675" cy="376238"/>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1 a 5</a:t>
            </a:r>
          </a:p>
        </p:txBody>
      </p:sp>
      <p:sp>
        <p:nvSpPr>
          <p:cNvPr id="3086" name="Text Box 17"/>
          <p:cNvSpPr txBox="1">
            <a:spLocks noChangeArrowheads="1"/>
          </p:cNvSpPr>
          <p:nvPr/>
        </p:nvSpPr>
        <p:spPr bwMode="auto">
          <a:xfrm>
            <a:off x="2463800" y="2343150"/>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A</a:t>
            </a:r>
          </a:p>
        </p:txBody>
      </p:sp>
      <p:sp>
        <p:nvSpPr>
          <p:cNvPr id="3087" name="Text Box 18"/>
          <p:cNvSpPr txBox="1">
            <a:spLocks noChangeArrowheads="1"/>
          </p:cNvSpPr>
          <p:nvPr/>
        </p:nvSpPr>
        <p:spPr bwMode="auto">
          <a:xfrm>
            <a:off x="3649663" y="2333625"/>
            <a:ext cx="346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B</a:t>
            </a:r>
          </a:p>
        </p:txBody>
      </p:sp>
      <p:sp>
        <p:nvSpPr>
          <p:cNvPr id="3088" name="Text Box 19"/>
          <p:cNvSpPr txBox="1">
            <a:spLocks noChangeArrowheads="1"/>
          </p:cNvSpPr>
          <p:nvPr/>
        </p:nvSpPr>
        <p:spPr bwMode="auto">
          <a:xfrm>
            <a:off x="5149850" y="2335213"/>
            <a:ext cx="3587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C</a:t>
            </a:r>
          </a:p>
        </p:txBody>
      </p:sp>
      <p:sp>
        <p:nvSpPr>
          <p:cNvPr id="3089" name="Text Box 20"/>
          <p:cNvSpPr txBox="1">
            <a:spLocks noChangeArrowheads="1"/>
          </p:cNvSpPr>
          <p:nvPr/>
        </p:nvSpPr>
        <p:spPr bwMode="auto">
          <a:xfrm>
            <a:off x="6516688" y="2349500"/>
            <a:ext cx="3587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D</a:t>
            </a:r>
          </a:p>
        </p:txBody>
      </p:sp>
      <p:sp>
        <p:nvSpPr>
          <p:cNvPr id="3090" name="Text Box 21"/>
          <p:cNvSpPr txBox="1">
            <a:spLocks noChangeArrowheads="1"/>
          </p:cNvSpPr>
          <p:nvPr/>
        </p:nvSpPr>
        <p:spPr bwMode="auto">
          <a:xfrm>
            <a:off x="7826375" y="2335213"/>
            <a:ext cx="346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t>E</a:t>
            </a:r>
          </a:p>
        </p:txBody>
      </p:sp>
      <p:sp>
        <p:nvSpPr>
          <p:cNvPr id="3091" name="AutoShape 23"/>
          <p:cNvSpPr>
            <a:spLocks/>
          </p:cNvSpPr>
          <p:nvPr/>
        </p:nvSpPr>
        <p:spPr bwMode="auto">
          <a:xfrm rot="-5400000">
            <a:off x="5183982" y="1881981"/>
            <a:ext cx="431800" cy="6551613"/>
          </a:xfrm>
          <a:prstGeom prst="leftBrace">
            <a:avLst>
              <a:gd name="adj1" fmla="val 12644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2" name="Text Box 24"/>
          <p:cNvSpPr txBox="1">
            <a:spLocks noChangeArrowheads="1"/>
          </p:cNvSpPr>
          <p:nvPr/>
        </p:nvSpPr>
        <p:spPr bwMode="auto">
          <a:xfrm>
            <a:off x="2886075" y="5695950"/>
            <a:ext cx="500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dirty="0"/>
              <a:t>Puntaje de Procesos = A x B x C x D x E</a:t>
            </a:r>
          </a:p>
        </p:txBody>
      </p:sp>
      <p:sp>
        <p:nvSpPr>
          <p:cNvPr id="3093" name="Text Box 25"/>
          <p:cNvSpPr txBox="1">
            <a:spLocks noChangeArrowheads="1"/>
          </p:cNvSpPr>
          <p:nvPr/>
        </p:nvSpPr>
        <p:spPr bwMode="auto">
          <a:xfrm>
            <a:off x="683568" y="274638"/>
            <a:ext cx="8826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PUNTAJE DE </a:t>
            </a:r>
            <a:r>
              <a:rPr lang="es-ES" sz="2800" b="1" dirty="0" smtClean="0"/>
              <a:t>PROCESOS NO  MONETARIOS </a:t>
            </a:r>
            <a:endParaRPr lang="es-ES" sz="2800" b="1" dirty="0"/>
          </a:p>
        </p:txBody>
      </p:sp>
      <p:sp>
        <p:nvSpPr>
          <p:cNvPr id="3094" name="AutoShape 28">
            <a:hlinkClick r:id="" action="ppaction://noaction"/>
          </p:cNvPr>
          <p:cNvSpPr>
            <a:spLocks noChangeArrowheads="1"/>
          </p:cNvSpPr>
          <p:nvPr/>
        </p:nvSpPr>
        <p:spPr bwMode="auto">
          <a:xfrm rot="-5400000">
            <a:off x="719138" y="4652963"/>
            <a:ext cx="1511300" cy="863600"/>
          </a:xfrm>
          <a:prstGeom prst="chevron">
            <a:avLst>
              <a:gd name="adj"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s-ES" sz="1600" dirty="0"/>
              <a:t>Riesgos</a:t>
            </a:r>
          </a:p>
        </p:txBody>
      </p:sp>
      <p:sp>
        <p:nvSpPr>
          <p:cNvPr id="3095" name="AutoShape 29"/>
          <p:cNvSpPr>
            <a:spLocks noChangeArrowheads="1"/>
          </p:cNvSpPr>
          <p:nvPr/>
        </p:nvSpPr>
        <p:spPr bwMode="auto">
          <a:xfrm>
            <a:off x="1289050" y="3616325"/>
            <a:ext cx="360363" cy="647700"/>
          </a:xfrm>
          <a:prstGeom prst="up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96" name="AutoShape 34">
            <a:hlinkClick r:id="" action="ppaction://noaction" highlightClick="1"/>
          </p:cNvPr>
          <p:cNvSpPr>
            <a:spLocks noChangeArrowheads="1"/>
          </p:cNvSpPr>
          <p:nvPr/>
        </p:nvSpPr>
        <p:spPr bwMode="auto">
          <a:xfrm>
            <a:off x="7956550" y="5734050"/>
            <a:ext cx="431800" cy="287338"/>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Tree>
    <p:extLst>
      <p:ext uri="{BB962C8B-B14F-4D97-AF65-F5344CB8AC3E}">
        <p14:creationId xmlns:p14="http://schemas.microsoft.com/office/powerpoint/2010/main" val="269159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PUNTAJES PROCESOS NO MONETARIOS</a:t>
            </a:r>
            <a:endParaRPr lang="es-CL" dirty="0"/>
          </a:p>
        </p:txBody>
      </p:sp>
      <p:sp>
        <p:nvSpPr>
          <p:cNvPr id="3" name="2 Marcador de contenido"/>
          <p:cNvSpPr>
            <a:spLocks noGrp="1"/>
          </p:cNvSpPr>
          <p:nvPr>
            <p:ph idx="1"/>
          </p:nvPr>
        </p:nvSpPr>
        <p:spPr/>
        <p:txBody>
          <a:bodyPr/>
          <a:lstStyle/>
          <a:p>
            <a:r>
              <a:rPr lang="es-CL" dirty="0" smtClean="0"/>
              <a:t>Multiplicando </a:t>
            </a:r>
            <a:r>
              <a:rPr lang="es-CL" dirty="0" err="1" smtClean="0"/>
              <a:t>AxB</a:t>
            </a:r>
            <a:r>
              <a:rPr lang="es-CL" dirty="0" smtClean="0"/>
              <a:t> </a:t>
            </a:r>
            <a:r>
              <a:rPr lang="es-CL" dirty="0" err="1" smtClean="0"/>
              <a:t>xCxD</a:t>
            </a:r>
            <a:r>
              <a:rPr lang="es-CL" dirty="0" smtClean="0"/>
              <a:t> </a:t>
            </a:r>
            <a:r>
              <a:rPr lang="es-CL" dirty="0" err="1" smtClean="0"/>
              <a:t>x</a:t>
            </a:r>
            <a:r>
              <a:rPr lang="es-CL" dirty="0" err="1"/>
              <a:t>E</a:t>
            </a:r>
            <a:r>
              <a:rPr lang="es-CL" dirty="0" smtClean="0"/>
              <a:t> se tiene:</a:t>
            </a:r>
          </a:p>
          <a:p>
            <a:r>
              <a:rPr lang="es-CL" dirty="0" smtClean="0"/>
              <a:t>OJO Como en Riesgo Inherente no hay  débitos, créditos y movimientos, ubíquelos  en dicho factor por comparación, es más o menos que tal monetario  ????, los demás factores se aplican igual que los monetarios.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32</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3180028261"/>
              </p:ext>
            </p:extLst>
          </p:nvPr>
        </p:nvGraphicFramePr>
        <p:xfrm>
          <a:off x="4644008" y="4221088"/>
          <a:ext cx="914400" cy="771525"/>
        </p:xfrm>
        <a:graphic>
          <a:graphicData uri="http://schemas.openxmlformats.org/presentationml/2006/ole">
            <mc:AlternateContent xmlns:mc="http://schemas.openxmlformats.org/markup-compatibility/2006">
              <mc:Choice xmlns:v="urn:schemas-microsoft-com:vml" Requires="v">
                <p:oleObj spid="_x0000_s72818" name="Hoja de cálculo" showAsIcon="1" r:id="rId4" imgW="914400" imgH="771480" progId="Excel.Sheet.12">
                  <p:embed/>
                </p:oleObj>
              </mc:Choice>
              <mc:Fallback>
                <p:oleObj name="Hoja de cálculo" showAsIcon="1" r:id="rId4" imgW="914400" imgH="771480" progId="Excel.Sheet.12">
                  <p:embed/>
                  <p:pic>
                    <p:nvPicPr>
                      <p:cNvPr id="0" name="Picture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22108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7307315"/>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b="1" dirty="0" smtClean="0"/>
              <a:t> CUADRO DE CONSOLIDACIÓN FINAL Y </a:t>
            </a:r>
            <a:br>
              <a:rPr lang="es-CL" b="1" dirty="0" smtClean="0"/>
            </a:br>
            <a:r>
              <a:rPr lang="es-CL" b="1" dirty="0" smtClean="0"/>
              <a:t>ASIGNACION DE TIEMPO</a:t>
            </a:r>
            <a:endParaRPr lang="es-CL" b="1" dirty="0"/>
          </a:p>
        </p:txBody>
      </p:sp>
      <p:sp>
        <p:nvSpPr>
          <p:cNvPr id="3" name="2 Marcador de contenido"/>
          <p:cNvSpPr>
            <a:spLocks noGrp="1"/>
          </p:cNvSpPr>
          <p:nvPr>
            <p:ph idx="1"/>
          </p:nvPr>
        </p:nvSpPr>
        <p:spPr/>
        <p:txBody>
          <a:bodyPr/>
          <a:lstStyle/>
          <a:p>
            <a:r>
              <a:rPr lang="es-CL" dirty="0" smtClean="0"/>
              <a:t>Con los cuadros de puntajes tanto de los procesos monetarios como de no monetarios se consolida llegando al cuadro final que se acompaña.</a:t>
            </a:r>
          </a:p>
          <a:p>
            <a:r>
              <a:rPr lang="es-CL" dirty="0" smtClean="0"/>
              <a:t>Se fija  ( arbitrariamente en mi modelo ) que los procesos que tengan hasta el 50 % de los puntos, deben revisarse anualmente .}</a:t>
            </a:r>
          </a:p>
          <a:p>
            <a:r>
              <a:rPr lang="es-CL" dirty="0" smtClean="0"/>
              <a:t>Los entre 50 % y 75 % se revisan mitad  de </a:t>
            </a:r>
            <a:r>
              <a:rPr lang="es-CL" dirty="0" err="1" smtClean="0"/>
              <a:t>ellos,cada</a:t>
            </a:r>
            <a:r>
              <a:rPr lang="es-CL" dirty="0" smtClean="0"/>
              <a:t> año.</a:t>
            </a:r>
          </a:p>
          <a:p>
            <a:r>
              <a:rPr lang="es-CL" dirty="0" smtClean="0"/>
              <a:t>El resto un tercio cada año.</a:t>
            </a:r>
          </a:p>
          <a:p>
            <a:r>
              <a:rPr lang="es-CL" dirty="0" smtClean="0"/>
              <a:t>Pueden hacerse ajustes tanto por voluntad del Contralor o exigencia del Regulador de cambiar estos ciclos.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33</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2973540302"/>
              </p:ext>
            </p:extLst>
          </p:nvPr>
        </p:nvGraphicFramePr>
        <p:xfrm>
          <a:off x="4860032" y="5229200"/>
          <a:ext cx="914400" cy="771525"/>
        </p:xfrm>
        <a:graphic>
          <a:graphicData uri="http://schemas.openxmlformats.org/presentationml/2006/ole">
            <mc:AlternateContent xmlns:mc="http://schemas.openxmlformats.org/markup-compatibility/2006">
              <mc:Choice xmlns:v="urn:schemas-microsoft-com:vml" Requires="v">
                <p:oleObj spid="_x0000_s75887" name="Hoja de cálculo" showAsIcon="1" r:id="rId4" imgW="914400" imgH="771480" progId="Excel.Sheet.12">
                  <p:embed/>
                </p:oleObj>
              </mc:Choice>
              <mc:Fallback>
                <p:oleObj name="Hoja de cálculo" showAsIcon="1" r:id="rId4" imgW="914400" imgH="771480" progId="Excel.Sheet.12">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52292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4923725"/>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FF0000"/>
                </a:solidFill>
              </a:rPr>
              <a:t>Visión </a:t>
            </a:r>
          </a:p>
          <a:p>
            <a:pPr algn="ctr"/>
            <a:r>
              <a:rPr lang="es-CL" b="1" dirty="0">
                <a:solidFill>
                  <a:srgbClr val="FF0000"/>
                </a:solidFill>
              </a:rPr>
              <a:t>de </a:t>
            </a:r>
            <a:r>
              <a:rPr lang="es-CL" b="1" dirty="0" smtClean="0">
                <a:solidFill>
                  <a:srgbClr val="FF0000"/>
                </a:solidFill>
              </a:rPr>
              <a:t>Procesos</a:t>
            </a:r>
          </a:p>
          <a:p>
            <a:pPr algn="ctr"/>
            <a:r>
              <a:rPr lang="es-CL" b="1" dirty="0" smtClean="0">
                <a:solidFill>
                  <a:srgbClr val="FF0000"/>
                </a:solidFill>
              </a:rPr>
              <a:t>TERMINADA </a:t>
            </a:r>
            <a:endParaRPr lang="es-CL" b="1" dirty="0">
              <a:solidFill>
                <a:srgbClr val="FF0000"/>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42942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0000"/>
                </a:solidFill>
              </a:rPr>
              <a:t>Visión de</a:t>
            </a:r>
          </a:p>
          <a:p>
            <a:pPr algn="ctr"/>
            <a:r>
              <a:rPr lang="es-CL" dirty="0">
                <a:solidFill>
                  <a:srgbClr val="FF0000"/>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3617047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36104"/>
          </a:xfrm>
        </p:spPr>
        <p:txBody>
          <a:bodyPr/>
          <a:lstStyle/>
          <a:p>
            <a:pPr algn="ctr"/>
            <a:r>
              <a:rPr lang="es-ES" sz="2000" dirty="0" smtClean="0"/>
              <a:t>VISIÓN  DE CLIENTES.</a:t>
            </a:r>
            <a:endParaRPr lang="es-ES" sz="2000" dirty="0"/>
          </a:p>
        </p:txBody>
      </p:sp>
      <p:sp>
        <p:nvSpPr>
          <p:cNvPr id="3" name="2 Marcador de contenido"/>
          <p:cNvSpPr>
            <a:spLocks noGrp="1"/>
          </p:cNvSpPr>
          <p:nvPr>
            <p:ph idx="1"/>
          </p:nvPr>
        </p:nvSpPr>
        <p:spPr>
          <a:xfrm>
            <a:off x="457200" y="1412776"/>
            <a:ext cx="8229600" cy="5161062"/>
          </a:xfrm>
        </p:spPr>
        <p:txBody>
          <a:bodyPr/>
          <a:lstStyle/>
          <a:p>
            <a:r>
              <a:rPr lang="es-ES" dirty="0" smtClean="0"/>
              <a:t>La primera es clientes.</a:t>
            </a:r>
          </a:p>
          <a:p>
            <a:r>
              <a:rPr lang="es-ES" dirty="0" smtClean="0"/>
              <a:t>La idea es que en cada  proceso que tenga clientes externos, se haga este control, adicional a la auditoría de procesos y de monitoreo.</a:t>
            </a:r>
          </a:p>
          <a:p>
            <a:r>
              <a:rPr lang="es-ES" dirty="0" smtClean="0"/>
              <a:t>Uds. como auditores deben tener la referencia interna contra qué comparar.</a:t>
            </a:r>
          </a:p>
          <a:p>
            <a:r>
              <a:rPr lang="es-ES" dirty="0" smtClean="0"/>
              <a:t>O sea, este tema es parte del informe respectivo; ej. depósitos a plazo.</a:t>
            </a:r>
          </a:p>
          <a:p>
            <a:r>
              <a:rPr lang="es-ES" dirty="0" smtClean="0"/>
              <a:t>Va una guía </a:t>
            </a:r>
            <a:r>
              <a:rPr lang="es-ES" dirty="0"/>
              <a:t> </a:t>
            </a:r>
            <a:r>
              <a:rPr lang="es-ES" dirty="0" smtClean="0"/>
              <a:t>mía ,que traduce mi experiencia; favor Uds. formulen la propia.</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36</a:t>
            </a:fld>
            <a:endParaRPr lang="en-US" dirty="0"/>
          </a:p>
        </p:txBody>
      </p:sp>
      <p:graphicFrame>
        <p:nvGraphicFramePr>
          <p:cNvPr id="7" name="6 Objeto"/>
          <p:cNvGraphicFramePr>
            <a:graphicFrameLocks noChangeAspect="1"/>
          </p:cNvGraphicFramePr>
          <p:nvPr>
            <p:extLst>
              <p:ext uri="{D42A27DB-BD31-4B8C-83A1-F6EECF244321}">
                <p14:modId xmlns:p14="http://schemas.microsoft.com/office/powerpoint/2010/main" val="1260296588"/>
              </p:ext>
            </p:extLst>
          </p:nvPr>
        </p:nvGraphicFramePr>
        <p:xfrm>
          <a:off x="4716016" y="4581128"/>
          <a:ext cx="914400" cy="771525"/>
        </p:xfrm>
        <a:graphic>
          <a:graphicData uri="http://schemas.openxmlformats.org/presentationml/2006/ole">
            <mc:AlternateContent xmlns:mc="http://schemas.openxmlformats.org/markup-compatibility/2006">
              <mc:Choice xmlns:v="urn:schemas-microsoft-com:vml" Requires="v">
                <p:oleObj spid="_x0000_s76906" name="Hoja de cálculo" showAsIcon="1" r:id="rId4" imgW="914400" imgH="771480" progId="Excel.Sheet.12">
                  <p:embed/>
                </p:oleObj>
              </mc:Choice>
              <mc:Fallback>
                <p:oleObj name="Hoja de cálculo" showAsIcon="1" r:id="rId4" imgW="914400" imgH="771480" progId="Excel.Sheet.12">
                  <p:embed/>
                  <p:pic>
                    <p:nvPicPr>
                      <p:cNvPr id="0"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58112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7798067"/>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0000"/>
                </a:solidFill>
              </a:rPr>
              <a:t>Visión de</a:t>
            </a:r>
          </a:p>
          <a:p>
            <a:pPr algn="ctr"/>
            <a:r>
              <a:rPr lang="es-CL" dirty="0">
                <a:solidFill>
                  <a:srgbClr val="FF0000"/>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2061252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4096"/>
          </a:xfrm>
        </p:spPr>
        <p:txBody>
          <a:bodyPr/>
          <a:lstStyle/>
          <a:p>
            <a:pPr algn="ctr"/>
            <a:r>
              <a:rPr lang="es-ES" sz="2000" dirty="0" smtClean="0"/>
              <a:t>VISIÓN DE ENTORNO DE CONTROL </a:t>
            </a:r>
            <a:endParaRPr lang="es-ES" sz="2000" dirty="0"/>
          </a:p>
        </p:txBody>
      </p:sp>
      <p:sp>
        <p:nvSpPr>
          <p:cNvPr id="3" name="2 Marcador de contenido"/>
          <p:cNvSpPr>
            <a:spLocks noGrp="1"/>
          </p:cNvSpPr>
          <p:nvPr>
            <p:ph idx="1"/>
          </p:nvPr>
        </p:nvSpPr>
        <p:spPr>
          <a:xfrm>
            <a:off x="457200" y="1268760"/>
            <a:ext cx="8229600" cy="5305078"/>
          </a:xfrm>
        </p:spPr>
        <p:txBody>
          <a:bodyPr/>
          <a:lstStyle/>
          <a:p>
            <a:r>
              <a:rPr lang="es-ES" dirty="0" smtClean="0"/>
              <a:t>Va una guía ; cada cual debe hacer la propia</a:t>
            </a:r>
          </a:p>
          <a:p>
            <a:r>
              <a:rPr lang="es-ES" dirty="0" smtClean="0"/>
              <a:t>Recordemos que el entorno de control es la base de COSO  y también de COSO ERM</a:t>
            </a:r>
          </a:p>
          <a:p>
            <a:endParaRPr lang="es-ES" dirty="0"/>
          </a:p>
          <a:p>
            <a:endParaRPr lang="es-ES" dirty="0" smtClean="0"/>
          </a:p>
          <a:p>
            <a:pPr marL="109537" indent="0">
              <a:buNone/>
            </a:pPr>
            <a:endParaRPr lang="es-ES" dirty="0"/>
          </a:p>
          <a:p>
            <a:r>
              <a:rPr lang="es-ES" dirty="0" smtClean="0"/>
              <a:t>Acordémonos que COSO ERM trabaja con estrategias y riesgos, empezando por los que derivan de la misión y los objetivos para lograrlas. Mi experiencia dice que es útil conocer y analizar lo que hubiere de las siguientes 10  mejores herramientas de gestión ;varias veces he obtenido algo de lo que ahí existe en la Empresa ( si es que existieren, ya sea una o más de una de ellas ) . Como explicación, CRM es marketing relacional</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38</a:t>
            </a:fld>
            <a:endParaRPr lang="en-US" dirty="0"/>
          </a:p>
        </p:txBody>
      </p:sp>
      <p:graphicFrame>
        <p:nvGraphicFramePr>
          <p:cNvPr id="6" name="5 Objeto"/>
          <p:cNvGraphicFramePr>
            <a:graphicFrameLocks noChangeAspect="1"/>
          </p:cNvGraphicFramePr>
          <p:nvPr>
            <p:extLst>
              <p:ext uri="{D42A27DB-BD31-4B8C-83A1-F6EECF244321}">
                <p14:modId xmlns:p14="http://schemas.microsoft.com/office/powerpoint/2010/main" val="3264748945"/>
              </p:ext>
            </p:extLst>
          </p:nvPr>
        </p:nvGraphicFramePr>
        <p:xfrm>
          <a:off x="4283968" y="2420888"/>
          <a:ext cx="914400" cy="771525"/>
        </p:xfrm>
        <a:graphic>
          <a:graphicData uri="http://schemas.openxmlformats.org/presentationml/2006/ole">
            <mc:AlternateContent xmlns:mc="http://schemas.openxmlformats.org/markup-compatibility/2006">
              <mc:Choice xmlns:v="urn:schemas-microsoft-com:vml" Requires="v">
                <p:oleObj spid="_x0000_s78036" name="Hoja de cálculo" showAsIcon="1" r:id="rId4" imgW="914400" imgH="771480" progId="Excel.Sheet.12">
                  <p:embed/>
                </p:oleObj>
              </mc:Choice>
              <mc:Fallback>
                <p:oleObj name="Hoja de cálculo" showAsIcon="1" r:id="rId4" imgW="914400" imgH="771480" progId="Excel.Sheet.12">
                  <p:embed/>
                  <p:pic>
                    <p:nvPicPr>
                      <p:cNvPr id="0" name="Picture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42088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760830015"/>
              </p:ext>
            </p:extLst>
          </p:nvPr>
        </p:nvGraphicFramePr>
        <p:xfrm>
          <a:off x="5580112" y="5661248"/>
          <a:ext cx="914400" cy="771525"/>
        </p:xfrm>
        <a:graphic>
          <a:graphicData uri="http://schemas.openxmlformats.org/presentationml/2006/ole">
            <mc:AlternateContent xmlns:mc="http://schemas.openxmlformats.org/markup-compatibility/2006">
              <mc:Choice xmlns:v="urn:schemas-microsoft-com:vml" Requires="v">
                <p:oleObj spid="_x0000_s78037" name="Hoja de cálculo" showAsIcon="1" r:id="rId7" imgW="914400" imgH="771480" progId="Excel.Sheet.12">
                  <p:embed/>
                </p:oleObj>
              </mc:Choice>
              <mc:Fallback>
                <p:oleObj name="Hoja de cálculo" showAsIcon="1" r:id="rId7" imgW="914400" imgH="771480" progId="Excel.Sheet.12">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66124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2567711"/>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FF0000"/>
                </a:solidFill>
              </a:rPr>
              <a:t>Visión de</a:t>
            </a:r>
          </a:p>
          <a:p>
            <a:pPr algn="ctr"/>
            <a:r>
              <a:rPr lang="es-CL" dirty="0">
                <a:solidFill>
                  <a:srgbClr val="FF0000"/>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169140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AGENDA </a:t>
            </a:r>
            <a:endParaRPr lang="es-CL" dirty="0"/>
          </a:p>
        </p:txBody>
      </p:sp>
      <p:sp>
        <p:nvSpPr>
          <p:cNvPr id="3" name="2 Marcador de contenido"/>
          <p:cNvSpPr>
            <a:spLocks noGrp="1"/>
          </p:cNvSpPr>
          <p:nvPr>
            <p:ph idx="1"/>
          </p:nvPr>
        </p:nvSpPr>
        <p:spPr/>
        <p:txBody>
          <a:bodyPr/>
          <a:lstStyle/>
          <a:p>
            <a:r>
              <a:rPr lang="es-CL" dirty="0" smtClean="0"/>
              <a:t>PRIMERA PARTE: El Enfoque</a:t>
            </a:r>
          </a:p>
          <a:p>
            <a:r>
              <a:rPr lang="es-CL" dirty="0" smtClean="0"/>
              <a:t>SEGUNDA PARTE : Riesgos con  procesos</a:t>
            </a:r>
          </a:p>
          <a:p>
            <a:r>
              <a:rPr lang="es-CL" dirty="0" smtClean="0"/>
              <a:t>TERCERA PARTE  : Mirando el Futuro</a:t>
            </a:r>
          </a:p>
          <a:p>
            <a:r>
              <a:rPr lang="es-CL" dirty="0" smtClean="0"/>
              <a:t>CONCLUSIONES</a:t>
            </a: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a:t>
            </a:fld>
            <a:endParaRPr lang="en-US" dirty="0"/>
          </a:p>
        </p:txBody>
      </p:sp>
    </p:spTree>
    <p:extLst>
      <p:ext uri="{BB962C8B-B14F-4D97-AF65-F5344CB8AC3E}">
        <p14:creationId xmlns:p14="http://schemas.microsoft.com/office/powerpoint/2010/main" val="1115911426"/>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08112"/>
          </a:xfrm>
        </p:spPr>
        <p:txBody>
          <a:bodyPr/>
          <a:lstStyle/>
          <a:p>
            <a:pPr algn="ctr"/>
            <a:r>
              <a:rPr lang="es-ES" sz="2000" dirty="0" smtClean="0"/>
              <a:t>VISIÓN DE RRHH (  Recursos Humanos ) </a:t>
            </a:r>
            <a:endParaRPr lang="es-ES" sz="2000" dirty="0"/>
          </a:p>
        </p:txBody>
      </p:sp>
      <p:sp>
        <p:nvSpPr>
          <p:cNvPr id="3" name="2 Marcador de contenido"/>
          <p:cNvSpPr>
            <a:spLocks noGrp="1"/>
          </p:cNvSpPr>
          <p:nvPr>
            <p:ph idx="1"/>
          </p:nvPr>
        </p:nvSpPr>
        <p:spPr>
          <a:xfrm>
            <a:off x="457200" y="1556792"/>
            <a:ext cx="8229600" cy="5017046"/>
          </a:xfrm>
        </p:spPr>
        <p:txBody>
          <a:bodyPr/>
          <a:lstStyle/>
          <a:p>
            <a:r>
              <a:rPr lang="es-ES" dirty="0" smtClean="0"/>
              <a:t>También es complementaria a la Auditoría de procesos; se trata por ejemplo si vieron el proceso de depósitos a plazo , que vean antes de cerrar el informe lo relativo a RRHH que intervienen en el proceso.</a:t>
            </a:r>
          </a:p>
          <a:p>
            <a:pPr marL="109537" indent="0">
              <a:buNone/>
            </a:pPr>
            <a:endParaRPr lang="es-ES" dirty="0" smtClean="0"/>
          </a:p>
          <a:p>
            <a:r>
              <a:rPr lang="es-ES" dirty="0" smtClean="0"/>
              <a:t>Va una guía  de orientación </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40</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1730842270"/>
              </p:ext>
            </p:extLst>
          </p:nvPr>
        </p:nvGraphicFramePr>
        <p:xfrm>
          <a:off x="4932040" y="4077072"/>
          <a:ext cx="914400" cy="771525"/>
        </p:xfrm>
        <a:graphic>
          <a:graphicData uri="http://schemas.openxmlformats.org/presentationml/2006/ole">
            <mc:AlternateContent xmlns:mc="http://schemas.openxmlformats.org/markup-compatibility/2006">
              <mc:Choice xmlns:v="urn:schemas-microsoft-com:vml" Requires="v">
                <p:oleObj spid="_x0000_s78954" name="Hoja de cálculo" showAsIcon="1" r:id="rId4" imgW="914400" imgH="771480" progId="Excel.Sheet.12">
                  <p:embed/>
                </p:oleObj>
              </mc:Choice>
              <mc:Fallback>
                <p:oleObj name="Hoja de cálculo" showAsIcon="1" r:id="rId4" imgW="914400" imgH="771480" progId="Excel.Sheet.12">
                  <p:embed/>
                  <p:pic>
                    <p:nvPicPr>
                      <p:cNvPr id="0"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07707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5290358"/>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0000"/>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3228151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648072"/>
          </a:xfrm>
        </p:spPr>
        <p:txBody>
          <a:bodyPr/>
          <a:lstStyle/>
          <a:p>
            <a:pPr algn="ctr"/>
            <a:r>
              <a:rPr lang="es-ES" sz="2000" dirty="0" smtClean="0"/>
              <a:t>VISIÓN CONTABLE </a:t>
            </a:r>
            <a:endParaRPr lang="es-ES" sz="2000" dirty="0"/>
          </a:p>
        </p:txBody>
      </p:sp>
      <p:sp>
        <p:nvSpPr>
          <p:cNvPr id="3" name="2 Marcador de contenido"/>
          <p:cNvSpPr>
            <a:spLocks noGrp="1"/>
          </p:cNvSpPr>
          <p:nvPr>
            <p:ph idx="1"/>
          </p:nvPr>
        </p:nvSpPr>
        <p:spPr>
          <a:xfrm>
            <a:off x="467544" y="1196752"/>
            <a:ext cx="8229600" cy="5332462"/>
          </a:xfrm>
        </p:spPr>
        <p:txBody>
          <a:bodyPr/>
          <a:lstStyle/>
          <a:p>
            <a:r>
              <a:rPr lang="es-ES" dirty="0" smtClean="0"/>
              <a:t>Es la visión más conocida y no requiere de cuadros de apoyo , sino de algunos comentarios.</a:t>
            </a:r>
          </a:p>
          <a:p>
            <a:r>
              <a:rPr lang="es-ES" dirty="0" smtClean="0"/>
              <a:t>Se refiere a las </a:t>
            </a:r>
            <a:r>
              <a:rPr lang="es-ES" b="1" dirty="0" smtClean="0"/>
              <a:t>cuentas contables que mueve el proceso revisado</a:t>
            </a:r>
            <a:r>
              <a:rPr lang="es-ES" dirty="0" smtClean="0"/>
              <a:t>, en nuestro ejemplo, depósitos a plazo, ya sean de : activo, pasivo, pérdidas y ganancias.</a:t>
            </a:r>
          </a:p>
          <a:p>
            <a:r>
              <a:rPr lang="es-ES" dirty="0" smtClean="0"/>
              <a:t>En la muestra de controles con 25 operaciones, ya comentada antes, hay que revisar todos esos movimientos contables.</a:t>
            </a:r>
          </a:p>
          <a:p>
            <a:r>
              <a:rPr lang="es-ES" dirty="0" smtClean="0"/>
              <a:t>Deben revisarse también las  reversas, cuadraturas y análisis contables </a:t>
            </a:r>
          </a:p>
          <a:p>
            <a:r>
              <a:rPr lang="es-ES" dirty="0" smtClean="0"/>
              <a:t>O sea, al revisar un proceso, poner una especie de ZOOM en la parte contable.</a:t>
            </a: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42</a:t>
            </a:fld>
            <a:endParaRPr lang="en-US" dirty="0"/>
          </a:p>
        </p:txBody>
      </p:sp>
    </p:spTree>
    <p:extLst>
      <p:ext uri="{BB962C8B-B14F-4D97-AF65-F5344CB8AC3E}">
        <p14:creationId xmlns:p14="http://schemas.microsoft.com/office/powerpoint/2010/main" val="404100586"/>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00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3180277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dirty="0" smtClean="0"/>
              <a:t>AUDITORÍA EN TERRENO Y A DISTANCIA </a:t>
            </a:r>
            <a:endParaRPr lang="es-ES" sz="2000" dirty="0"/>
          </a:p>
        </p:txBody>
      </p:sp>
      <p:sp>
        <p:nvSpPr>
          <p:cNvPr id="3" name="2 Marcador de contenido"/>
          <p:cNvSpPr>
            <a:spLocks noGrp="1"/>
          </p:cNvSpPr>
          <p:nvPr>
            <p:ph idx="1"/>
          </p:nvPr>
        </p:nvSpPr>
        <p:spPr/>
        <p:txBody>
          <a:bodyPr/>
          <a:lstStyle/>
          <a:p>
            <a:r>
              <a:rPr lang="es-ES" dirty="0" smtClean="0"/>
              <a:t>Auditoría en terreno, es la más antigua y clásica; no requiere de mayores explicaciones.</a:t>
            </a:r>
          </a:p>
          <a:p>
            <a:r>
              <a:rPr lang="es-ES" dirty="0" smtClean="0"/>
              <a:t>Auditoría a distancia, es aquella que se hace desde el lugar de trabajo, usando información existente, extracción de datos, monitoreo, circularizaciones y otros; usualmente se trabaja con combinaciones de ellas. </a:t>
            </a: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44</a:t>
            </a:fld>
            <a:endParaRPr lang="en-US" dirty="0"/>
          </a:p>
        </p:txBody>
      </p:sp>
    </p:spTree>
    <p:extLst>
      <p:ext uri="{BB962C8B-B14F-4D97-AF65-F5344CB8AC3E}">
        <p14:creationId xmlns:p14="http://schemas.microsoft.com/office/powerpoint/2010/main" val="1272462587"/>
      </p:ext>
    </p:extLst>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00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1514568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MONITOREO </a:t>
            </a:r>
            <a:endParaRPr lang="es-CL" dirty="0"/>
          </a:p>
        </p:txBody>
      </p:sp>
      <p:sp>
        <p:nvSpPr>
          <p:cNvPr id="3" name="2 Marcador de contenido"/>
          <p:cNvSpPr>
            <a:spLocks noGrp="1"/>
          </p:cNvSpPr>
          <p:nvPr>
            <p:ph idx="1"/>
          </p:nvPr>
        </p:nvSpPr>
        <p:spPr/>
        <p:txBody>
          <a:bodyPr/>
          <a:lstStyle/>
          <a:p>
            <a:r>
              <a:rPr lang="es-CL" dirty="0" smtClean="0"/>
              <a:t>Gran avance en Auditoría Interna en el último tiempo.</a:t>
            </a:r>
          </a:p>
          <a:p>
            <a:r>
              <a:rPr lang="es-CL" dirty="0" smtClean="0"/>
              <a:t>He trabajado en terreno bastante</a:t>
            </a:r>
          </a:p>
          <a:p>
            <a:r>
              <a:rPr lang="es-CL" dirty="0" smtClean="0"/>
              <a:t>Aprovechen los sistemas y pongan filtros</a:t>
            </a:r>
          </a:p>
          <a:p>
            <a:r>
              <a:rPr lang="es-CL" dirty="0" smtClean="0"/>
              <a:t>Definan además indicadores específicos</a:t>
            </a:r>
          </a:p>
          <a:p>
            <a:r>
              <a:rPr lang="es-CL" dirty="0" smtClean="0"/>
              <a:t>Recuerden que COSO 2013 lo apoya tanto real time como bases separadas.</a:t>
            </a:r>
          </a:p>
          <a:p>
            <a:r>
              <a:rPr lang="es-CL" dirty="0" smtClean="0"/>
              <a:t>Va un ejemplo de algunos indicadores</a:t>
            </a:r>
          </a:p>
          <a:p>
            <a:endParaRPr lang="es-CL" dirty="0"/>
          </a:p>
          <a:p>
            <a:endParaRPr lang="es-CL" dirty="0" smtClean="0"/>
          </a:p>
          <a:p>
            <a:endParaRPr lang="es-CL" dirty="0"/>
          </a:p>
          <a:p>
            <a:r>
              <a:rPr lang="es-CL" dirty="0" smtClean="0"/>
              <a:t>Va también referencia en diapositiva siguiente  de documento </a:t>
            </a:r>
          </a:p>
          <a:p>
            <a:r>
              <a:rPr lang="es-CL" dirty="0" smtClean="0"/>
              <a:t>( gratis para miembros IIA )</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46</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3586122615"/>
              </p:ext>
            </p:extLst>
          </p:nvPr>
        </p:nvGraphicFramePr>
        <p:xfrm>
          <a:off x="5364088" y="4797152"/>
          <a:ext cx="914400" cy="771525"/>
        </p:xfrm>
        <a:graphic>
          <a:graphicData uri="http://schemas.openxmlformats.org/presentationml/2006/ole">
            <mc:AlternateContent xmlns:mc="http://schemas.openxmlformats.org/markup-compatibility/2006">
              <mc:Choice xmlns:v="urn:schemas-microsoft-com:vml" Requires="v">
                <p:oleObj spid="_x0000_s102471" name="Hoja de cálculo" showAsIcon="1" r:id="rId4" imgW="914400" imgH="771480" progId="Excel.Sheet.12">
                  <p:embed/>
                </p:oleObj>
              </mc:Choice>
              <mc:Fallback>
                <p:oleObj name="Hoja de cálculo" showAsIcon="1" r:id="rId4" imgW="914400" imgH="771480" progId="Excel.Sheet.12">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79715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28933742"/>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47</a:t>
            </a:fld>
            <a:endParaRPr lang="es-ES" dirty="0"/>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681038"/>
            <a:ext cx="664845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9231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76158" y="1291779"/>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454133" y="1339849"/>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00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2121811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dirty="0" smtClean="0"/>
              <a:t>VISIÓN DE AUTOCONTROL </a:t>
            </a:r>
            <a:endParaRPr lang="es-ES" sz="2000" dirty="0"/>
          </a:p>
        </p:txBody>
      </p:sp>
      <p:sp>
        <p:nvSpPr>
          <p:cNvPr id="3" name="2 Marcador de contenido"/>
          <p:cNvSpPr>
            <a:spLocks noGrp="1"/>
          </p:cNvSpPr>
          <p:nvPr>
            <p:ph idx="1"/>
          </p:nvPr>
        </p:nvSpPr>
        <p:spPr/>
        <p:txBody>
          <a:bodyPr/>
          <a:lstStyle/>
          <a:p>
            <a:r>
              <a:rPr lang="es-ES" dirty="0" smtClean="0"/>
              <a:t>Favor ver diapositivas siguientes, las que comentaremos</a:t>
            </a: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49</a:t>
            </a:fld>
            <a:endParaRPr lang="en-US" dirty="0"/>
          </a:p>
        </p:txBody>
      </p:sp>
    </p:spTree>
    <p:extLst>
      <p:ext uri="{BB962C8B-B14F-4D97-AF65-F5344CB8AC3E}">
        <p14:creationId xmlns:p14="http://schemas.microsoft.com/office/powerpoint/2010/main" val="1319029846"/>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Guía para abrir los archivos insertos en algunas diapositivas-Es como presentación  y </a:t>
            </a:r>
            <a:r>
              <a:rPr lang="es-CL" dirty="0" smtClean="0">
                <a:solidFill>
                  <a:srgbClr val="FF0000"/>
                </a:solidFill>
              </a:rPr>
              <a:t>NO </a:t>
            </a:r>
            <a:r>
              <a:rPr lang="es-CL" dirty="0" smtClean="0"/>
              <a:t>telón completo</a:t>
            </a:r>
            <a:endParaRPr lang="es-CL" dirty="0"/>
          </a:p>
        </p:txBody>
      </p:sp>
      <p:sp>
        <p:nvSpPr>
          <p:cNvPr id="3" name="2 Marcador de contenido"/>
          <p:cNvSpPr>
            <a:spLocks noGrp="1"/>
          </p:cNvSpPr>
          <p:nvPr>
            <p:ph idx="1"/>
          </p:nvPr>
        </p:nvSpPr>
        <p:spPr/>
        <p:txBody>
          <a:bodyPr/>
          <a:lstStyle/>
          <a:p>
            <a:r>
              <a:rPr lang="es-CL" dirty="0" smtClean="0"/>
              <a:t>Esto es con las diapositivas en forma vertical por lado izquierdo y al medio la diapositiva que se está viendo y ahí abren el archivo inserto</a:t>
            </a:r>
          </a:p>
          <a:p>
            <a:r>
              <a:rPr lang="es-CL" dirty="0" smtClean="0"/>
              <a:t>Favor vean diapositiva siguiente  como presentación ( en que no hay archivo inserto; esta es la idea)</a:t>
            </a: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5</a:t>
            </a:fld>
            <a:endParaRPr lang="en-US" dirty="0"/>
          </a:p>
        </p:txBody>
      </p:sp>
    </p:spTree>
    <p:extLst>
      <p:ext uri="{BB962C8B-B14F-4D97-AF65-F5344CB8AC3E}">
        <p14:creationId xmlns:p14="http://schemas.microsoft.com/office/powerpoint/2010/main" val="1036608518"/>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rgbClr val="000066"/>
                </a:solidFill>
              </a:rPr>
              <a:t>CONCEPTO DE AUTOCONTROL </a:t>
            </a:r>
            <a:endParaRPr lang="es-ES" sz="2800" dirty="0">
              <a:solidFill>
                <a:srgbClr val="000066"/>
              </a:solidFill>
            </a:endParaRPr>
          </a:p>
        </p:txBody>
      </p:sp>
      <p:sp>
        <p:nvSpPr>
          <p:cNvPr id="3" name="2 Marcador de contenido"/>
          <p:cNvSpPr>
            <a:spLocks noGrp="1"/>
          </p:cNvSpPr>
          <p:nvPr>
            <p:ph idx="1"/>
          </p:nvPr>
        </p:nvSpPr>
        <p:spPr>
          <a:xfrm>
            <a:off x="457200" y="692696"/>
            <a:ext cx="8229600" cy="5433467"/>
          </a:xfrm>
        </p:spPr>
        <p:txBody>
          <a:bodyPr>
            <a:normAutofit/>
          </a:bodyPr>
          <a:lstStyle/>
          <a:p>
            <a:pPr marL="109537" indent="0">
              <a:buNone/>
            </a:pPr>
            <a:r>
              <a:rPr lang="es-ES" sz="1800" dirty="0" smtClean="0">
                <a:solidFill>
                  <a:srgbClr val="002060"/>
                </a:solidFill>
              </a:rPr>
              <a:t> </a:t>
            </a:r>
            <a:endParaRPr lang="es-ES" sz="2000" dirty="0" smtClean="0">
              <a:solidFill>
                <a:srgbClr val="000066"/>
              </a:solidFill>
            </a:endParaRPr>
          </a:p>
          <a:p>
            <a:endParaRPr lang="es-ES" sz="2000" dirty="0">
              <a:solidFill>
                <a:srgbClr val="000066"/>
              </a:solidFill>
            </a:endParaRPr>
          </a:p>
          <a:p>
            <a:endParaRPr lang="es-ES" sz="2000" dirty="0" smtClean="0">
              <a:solidFill>
                <a:srgbClr val="000066"/>
              </a:solidFill>
            </a:endParaRPr>
          </a:p>
          <a:p>
            <a:endParaRPr lang="es-ES" dirty="0">
              <a:solidFill>
                <a:srgbClr val="000066"/>
              </a:solidFill>
            </a:endParaRPr>
          </a:p>
          <a:p>
            <a:r>
              <a:rPr lang="es-ES" sz="1800" dirty="0" smtClean="0">
                <a:solidFill>
                  <a:srgbClr val="000066"/>
                </a:solidFill>
              </a:rPr>
              <a:t>Esta visión  , en mi experiencia, es poco usual por ahora  y </a:t>
            </a:r>
            <a:r>
              <a:rPr lang="es-ES" sz="1800" dirty="0" smtClean="0">
                <a:solidFill>
                  <a:srgbClr val="FF0000"/>
                </a:solidFill>
              </a:rPr>
              <a:t>está aún lejos </a:t>
            </a:r>
            <a:r>
              <a:rPr lang="es-ES" sz="1800" dirty="0" smtClean="0">
                <a:solidFill>
                  <a:srgbClr val="000066"/>
                </a:solidFill>
              </a:rPr>
              <a:t>de concretarse; es por ello que esta visión de Autocontrol por ahora es una guía y para aplicarse en aquellos procesos en que ello se hubiere completado; ej. depósitos a plazo ,  favor ver ejemplo ya visto, pero ahora con columna de autocontrol. Al aplicar esto masivamente, se requiere de software y si no lo hubiere, lo he hecho con Excel; es más engorroso.</a:t>
            </a:r>
          </a:p>
          <a:p>
            <a:r>
              <a:rPr lang="es-ES" sz="1800" dirty="0" smtClean="0">
                <a:solidFill>
                  <a:srgbClr val="000066"/>
                </a:solidFill>
              </a:rPr>
              <a:t>Cada encargado de proceso, debe contestar y enviar a Auditoría Interna, con la frecuencia que se determine; en algunas empresas suele hacerse trimestralmente. La diapositiva siguiente da una idea que cada Encargado de un proceso debe hacer el autocontrol de su proceso y el total de ellos es el Banco.</a:t>
            </a:r>
          </a:p>
          <a:p>
            <a:r>
              <a:rPr lang="es-ES" sz="1800" dirty="0" smtClean="0">
                <a:solidFill>
                  <a:srgbClr val="000066"/>
                </a:solidFill>
              </a:rPr>
              <a:t>Lo anterior no invalida ni reemplaza los controles de Operaciones diarias que se hacen.</a:t>
            </a:r>
          </a:p>
          <a:p>
            <a:r>
              <a:rPr lang="es-ES" sz="1800" b="1" dirty="0" smtClean="0">
                <a:solidFill>
                  <a:srgbClr val="000066"/>
                </a:solidFill>
              </a:rPr>
              <a:t>Tiene que ver con la primera línea de defensa</a:t>
            </a:r>
            <a:endParaRPr lang="es-ES" sz="1800" b="1" dirty="0">
              <a:solidFill>
                <a:srgbClr val="000066"/>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2381858261"/>
              </p:ext>
            </p:extLst>
          </p:nvPr>
        </p:nvGraphicFramePr>
        <p:xfrm>
          <a:off x="6732240" y="5589240"/>
          <a:ext cx="914400" cy="771525"/>
        </p:xfrm>
        <a:graphic>
          <a:graphicData uri="http://schemas.openxmlformats.org/presentationml/2006/ole">
            <mc:AlternateContent xmlns:mc="http://schemas.openxmlformats.org/markup-compatibility/2006">
              <mc:Choice xmlns:v="urn:schemas-microsoft-com:vml" Requires="v">
                <p:oleObj spid="_x0000_s79978" name="Hoja de cálculo" showAsIcon="1" r:id="rId5" imgW="914400" imgH="771480" progId="Excel.Sheet.12">
                  <p:embed/>
                </p:oleObj>
              </mc:Choice>
              <mc:Fallback>
                <p:oleObj name="Hoja de cálculo" showAsIcon="1" r:id="rId5" imgW="914400" imgH="771480" progId="Excel.Sheet.12">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58924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1579573"/>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50178" name="Rectangle 1026"/>
          <p:cNvSpPr>
            <a:spLocks noChangeArrowheads="1"/>
          </p:cNvSpPr>
          <p:nvPr/>
        </p:nvSpPr>
        <p:spPr bwMode="auto">
          <a:xfrm>
            <a:off x="1042988" y="404813"/>
            <a:ext cx="8377237" cy="5822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spcBef>
                <a:spcPct val="0"/>
              </a:spcBef>
              <a:spcAft>
                <a:spcPct val="0"/>
              </a:spcAft>
              <a:tabLst>
                <a:tab pos="285750" algn="l"/>
              </a:tabLst>
            </a:pPr>
            <a:r>
              <a:rPr lang="es-ES_tradnl" sz="3200" b="1" dirty="0" smtClean="0">
                <a:solidFill>
                  <a:srgbClr val="FFFF00"/>
                </a:solidFill>
                <a:effectLst>
                  <a:outerShdw blurRad="38100" dist="38100" dir="2700000" algn="tl">
                    <a:srgbClr val="000000"/>
                  </a:outerShdw>
                </a:effectLst>
              </a:rPr>
              <a:t> EL  AUTOCONTROL</a:t>
            </a:r>
          </a:p>
        </p:txBody>
      </p:sp>
      <p:sp>
        <p:nvSpPr>
          <p:cNvPr id="50179" name="Oval 1027"/>
          <p:cNvSpPr>
            <a:spLocks noChangeArrowheads="1"/>
          </p:cNvSpPr>
          <p:nvPr/>
        </p:nvSpPr>
        <p:spPr bwMode="auto">
          <a:xfrm>
            <a:off x="1219200" y="22764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0" name="Oval 1028"/>
          <p:cNvSpPr>
            <a:spLocks noChangeArrowheads="1"/>
          </p:cNvSpPr>
          <p:nvPr/>
        </p:nvSpPr>
        <p:spPr bwMode="auto">
          <a:xfrm>
            <a:off x="6591300" y="22764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1" name="Oval 1029"/>
          <p:cNvSpPr>
            <a:spLocks noChangeArrowheads="1"/>
          </p:cNvSpPr>
          <p:nvPr/>
        </p:nvSpPr>
        <p:spPr bwMode="auto">
          <a:xfrm>
            <a:off x="5219700" y="22764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2" name="Oval 1030"/>
          <p:cNvSpPr>
            <a:spLocks noChangeArrowheads="1"/>
          </p:cNvSpPr>
          <p:nvPr/>
        </p:nvSpPr>
        <p:spPr bwMode="auto">
          <a:xfrm>
            <a:off x="3829050" y="22764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3" name="Oval 1031"/>
          <p:cNvSpPr>
            <a:spLocks noChangeArrowheads="1"/>
          </p:cNvSpPr>
          <p:nvPr/>
        </p:nvSpPr>
        <p:spPr bwMode="auto">
          <a:xfrm>
            <a:off x="2495550" y="22764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4" name="Oval 1032"/>
          <p:cNvSpPr>
            <a:spLocks noChangeArrowheads="1"/>
          </p:cNvSpPr>
          <p:nvPr/>
        </p:nvSpPr>
        <p:spPr bwMode="auto">
          <a:xfrm>
            <a:off x="1828800" y="30003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5" name="Oval 1033"/>
          <p:cNvSpPr>
            <a:spLocks noChangeArrowheads="1"/>
          </p:cNvSpPr>
          <p:nvPr/>
        </p:nvSpPr>
        <p:spPr bwMode="auto">
          <a:xfrm>
            <a:off x="5829300" y="30003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6" name="Oval 1034"/>
          <p:cNvSpPr>
            <a:spLocks noChangeArrowheads="1"/>
          </p:cNvSpPr>
          <p:nvPr/>
        </p:nvSpPr>
        <p:spPr bwMode="auto">
          <a:xfrm>
            <a:off x="4438650" y="30003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7" name="Oval 1035"/>
          <p:cNvSpPr>
            <a:spLocks noChangeArrowheads="1"/>
          </p:cNvSpPr>
          <p:nvPr/>
        </p:nvSpPr>
        <p:spPr bwMode="auto">
          <a:xfrm>
            <a:off x="3105150" y="30003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8" name="Oval 1036"/>
          <p:cNvSpPr>
            <a:spLocks noChangeArrowheads="1"/>
          </p:cNvSpPr>
          <p:nvPr/>
        </p:nvSpPr>
        <p:spPr bwMode="auto">
          <a:xfrm>
            <a:off x="2495550" y="370522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89" name="Oval 1037"/>
          <p:cNvSpPr>
            <a:spLocks noChangeArrowheads="1"/>
          </p:cNvSpPr>
          <p:nvPr/>
        </p:nvSpPr>
        <p:spPr bwMode="auto">
          <a:xfrm>
            <a:off x="5105400" y="370522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90" name="Oval 1038"/>
          <p:cNvSpPr>
            <a:spLocks noChangeArrowheads="1"/>
          </p:cNvSpPr>
          <p:nvPr/>
        </p:nvSpPr>
        <p:spPr bwMode="auto">
          <a:xfrm>
            <a:off x="3771900" y="370522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91" name="Oval 1039"/>
          <p:cNvSpPr>
            <a:spLocks noChangeArrowheads="1"/>
          </p:cNvSpPr>
          <p:nvPr/>
        </p:nvSpPr>
        <p:spPr bwMode="auto">
          <a:xfrm>
            <a:off x="3086100" y="44481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92" name="Oval 1040"/>
          <p:cNvSpPr>
            <a:spLocks noChangeArrowheads="1"/>
          </p:cNvSpPr>
          <p:nvPr/>
        </p:nvSpPr>
        <p:spPr bwMode="auto">
          <a:xfrm>
            <a:off x="3790950" y="517207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193" name="Rectangle 1041"/>
          <p:cNvSpPr>
            <a:spLocks noChangeArrowheads="1"/>
          </p:cNvSpPr>
          <p:nvPr/>
        </p:nvSpPr>
        <p:spPr bwMode="auto">
          <a:xfrm>
            <a:off x="1958975" y="239553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1</a:t>
            </a:r>
          </a:p>
        </p:txBody>
      </p:sp>
      <p:sp>
        <p:nvSpPr>
          <p:cNvPr id="50194" name="Rectangle 1042"/>
          <p:cNvSpPr>
            <a:spLocks noChangeArrowheads="1"/>
          </p:cNvSpPr>
          <p:nvPr/>
        </p:nvSpPr>
        <p:spPr bwMode="auto">
          <a:xfrm>
            <a:off x="3235325" y="23764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2</a:t>
            </a:r>
          </a:p>
        </p:txBody>
      </p:sp>
      <p:sp>
        <p:nvSpPr>
          <p:cNvPr id="50195" name="Rectangle 1043"/>
          <p:cNvSpPr>
            <a:spLocks noChangeArrowheads="1"/>
          </p:cNvSpPr>
          <p:nvPr/>
        </p:nvSpPr>
        <p:spPr bwMode="auto">
          <a:xfrm>
            <a:off x="2530475" y="330993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6</a:t>
            </a:r>
          </a:p>
        </p:txBody>
      </p:sp>
      <p:sp>
        <p:nvSpPr>
          <p:cNvPr id="50196" name="Rectangle 1044"/>
          <p:cNvSpPr>
            <a:spLocks noChangeArrowheads="1"/>
          </p:cNvSpPr>
          <p:nvPr/>
        </p:nvSpPr>
        <p:spPr bwMode="auto">
          <a:xfrm>
            <a:off x="4587875" y="23764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3</a:t>
            </a:r>
          </a:p>
        </p:txBody>
      </p:sp>
      <p:sp>
        <p:nvSpPr>
          <p:cNvPr id="50197" name="Rectangle 1045"/>
          <p:cNvSpPr>
            <a:spLocks noChangeArrowheads="1"/>
          </p:cNvSpPr>
          <p:nvPr/>
        </p:nvSpPr>
        <p:spPr bwMode="auto">
          <a:xfrm>
            <a:off x="5940425" y="23764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4</a:t>
            </a:r>
          </a:p>
        </p:txBody>
      </p:sp>
      <p:sp>
        <p:nvSpPr>
          <p:cNvPr id="50198" name="Rectangle 1046"/>
          <p:cNvSpPr>
            <a:spLocks noChangeArrowheads="1"/>
          </p:cNvSpPr>
          <p:nvPr/>
        </p:nvSpPr>
        <p:spPr bwMode="auto">
          <a:xfrm>
            <a:off x="7350125" y="23764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5</a:t>
            </a:r>
          </a:p>
        </p:txBody>
      </p:sp>
      <p:sp>
        <p:nvSpPr>
          <p:cNvPr id="50199" name="Rectangle 1047"/>
          <p:cNvSpPr>
            <a:spLocks noChangeArrowheads="1"/>
          </p:cNvSpPr>
          <p:nvPr/>
        </p:nvSpPr>
        <p:spPr bwMode="auto">
          <a:xfrm>
            <a:off x="3235325" y="40528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10</a:t>
            </a:r>
          </a:p>
        </p:txBody>
      </p:sp>
      <p:sp>
        <p:nvSpPr>
          <p:cNvPr id="50200" name="Rectangle 1048"/>
          <p:cNvSpPr>
            <a:spLocks noChangeArrowheads="1"/>
          </p:cNvSpPr>
          <p:nvPr/>
        </p:nvSpPr>
        <p:spPr bwMode="auto">
          <a:xfrm>
            <a:off x="6645275" y="33670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9</a:t>
            </a:r>
          </a:p>
        </p:txBody>
      </p:sp>
      <p:sp>
        <p:nvSpPr>
          <p:cNvPr id="50201" name="Rectangle 1049"/>
          <p:cNvSpPr>
            <a:spLocks noChangeArrowheads="1"/>
          </p:cNvSpPr>
          <p:nvPr/>
        </p:nvSpPr>
        <p:spPr bwMode="auto">
          <a:xfrm>
            <a:off x="5197475" y="33289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8</a:t>
            </a:r>
          </a:p>
        </p:txBody>
      </p:sp>
      <p:sp>
        <p:nvSpPr>
          <p:cNvPr id="50202" name="Rectangle 1050"/>
          <p:cNvSpPr>
            <a:spLocks noChangeArrowheads="1"/>
          </p:cNvSpPr>
          <p:nvPr/>
        </p:nvSpPr>
        <p:spPr bwMode="auto">
          <a:xfrm>
            <a:off x="3863975" y="334803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7</a:t>
            </a:r>
          </a:p>
        </p:txBody>
      </p:sp>
      <p:sp>
        <p:nvSpPr>
          <p:cNvPr id="50203" name="Rectangle 1051"/>
          <p:cNvSpPr>
            <a:spLocks noChangeArrowheads="1"/>
          </p:cNvSpPr>
          <p:nvPr/>
        </p:nvSpPr>
        <p:spPr bwMode="auto">
          <a:xfrm>
            <a:off x="4473575" y="405288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11</a:t>
            </a:r>
          </a:p>
        </p:txBody>
      </p:sp>
      <p:sp>
        <p:nvSpPr>
          <p:cNvPr id="50204" name="Rectangle 1052"/>
          <p:cNvSpPr>
            <a:spLocks noChangeArrowheads="1"/>
          </p:cNvSpPr>
          <p:nvPr/>
        </p:nvSpPr>
        <p:spPr bwMode="auto">
          <a:xfrm>
            <a:off x="5902325" y="4071938"/>
            <a:ext cx="280988"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12</a:t>
            </a:r>
          </a:p>
        </p:txBody>
      </p:sp>
      <p:sp>
        <p:nvSpPr>
          <p:cNvPr id="50205" name="Rectangle 1053"/>
          <p:cNvSpPr>
            <a:spLocks noChangeArrowheads="1"/>
          </p:cNvSpPr>
          <p:nvPr/>
        </p:nvSpPr>
        <p:spPr bwMode="auto">
          <a:xfrm>
            <a:off x="5380038" y="4808538"/>
            <a:ext cx="295275" cy="401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n-1</a:t>
            </a:r>
          </a:p>
        </p:txBody>
      </p:sp>
      <p:sp>
        <p:nvSpPr>
          <p:cNvPr id="50206" name="Rectangle 1054"/>
          <p:cNvSpPr>
            <a:spLocks noChangeArrowheads="1"/>
          </p:cNvSpPr>
          <p:nvPr/>
        </p:nvSpPr>
        <p:spPr bwMode="auto">
          <a:xfrm>
            <a:off x="3692525" y="4738688"/>
            <a:ext cx="508000" cy="385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n-2</a:t>
            </a:r>
          </a:p>
        </p:txBody>
      </p:sp>
      <p:sp>
        <p:nvSpPr>
          <p:cNvPr id="50207" name="Rectangle 1055"/>
          <p:cNvSpPr>
            <a:spLocks noChangeArrowheads="1"/>
          </p:cNvSpPr>
          <p:nvPr/>
        </p:nvSpPr>
        <p:spPr bwMode="auto">
          <a:xfrm>
            <a:off x="4560888" y="5551488"/>
            <a:ext cx="295275" cy="401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s-ES_tradnl" sz="2000" b="1" dirty="0" smtClean="0">
                <a:solidFill>
                  <a:srgbClr val="FFFF00"/>
                </a:solidFill>
                <a:latin typeface="Arial" charset="0"/>
              </a:rPr>
              <a:t>n</a:t>
            </a:r>
          </a:p>
        </p:txBody>
      </p:sp>
      <p:sp>
        <p:nvSpPr>
          <p:cNvPr id="50208" name="Oval 1056"/>
          <p:cNvSpPr>
            <a:spLocks noChangeArrowheads="1"/>
          </p:cNvSpPr>
          <p:nvPr/>
        </p:nvSpPr>
        <p:spPr bwMode="auto">
          <a:xfrm>
            <a:off x="4495800" y="4429125"/>
            <a:ext cx="1487488" cy="1162050"/>
          </a:xfrm>
          <a:prstGeom prst="ellipse">
            <a:avLst/>
          </a:prstGeom>
          <a:noFill/>
          <a:ln w="127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 dirty="0" smtClean="0">
              <a:solidFill>
                <a:srgbClr val="000000"/>
              </a:solidFill>
            </a:endParaRPr>
          </a:p>
        </p:txBody>
      </p:sp>
      <p:sp>
        <p:nvSpPr>
          <p:cNvPr id="50211" name="Rectangle 1059"/>
          <p:cNvSpPr>
            <a:spLocks noChangeArrowheads="1"/>
          </p:cNvSpPr>
          <p:nvPr/>
        </p:nvSpPr>
        <p:spPr bwMode="auto">
          <a:xfrm>
            <a:off x="2771775" y="981075"/>
            <a:ext cx="4719242" cy="5822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tabLst>
                <a:tab pos="285750" algn="l"/>
              </a:tabLst>
            </a:pPr>
            <a:r>
              <a:rPr lang="es-ES_tradnl" sz="3200" b="1" dirty="0" smtClean="0">
                <a:solidFill>
                  <a:srgbClr val="FFFFFF"/>
                </a:solidFill>
                <a:effectLst>
                  <a:outerShdw blurRad="38100" dist="38100" dir="2700000" algn="tl">
                    <a:srgbClr val="000000"/>
                  </a:outerShdw>
                </a:effectLst>
              </a:rPr>
              <a:t>   Diagrama de Entidades</a:t>
            </a:r>
          </a:p>
        </p:txBody>
      </p:sp>
    </p:spTree>
    <p:extLst>
      <p:ext uri="{BB962C8B-B14F-4D97-AF65-F5344CB8AC3E}">
        <p14:creationId xmlns:p14="http://schemas.microsoft.com/office/powerpoint/2010/main" val="19296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76158" y="1291779"/>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454133" y="1339849"/>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00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1922841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rgbClr val="000066"/>
                </a:solidFill>
              </a:rPr>
              <a:t>VISIÓN DE INCIDENTES </a:t>
            </a:r>
            <a:endParaRPr lang="es-ES" sz="2800" dirty="0">
              <a:solidFill>
                <a:srgbClr val="000066"/>
              </a:solidFill>
            </a:endParaRPr>
          </a:p>
        </p:txBody>
      </p:sp>
      <p:sp>
        <p:nvSpPr>
          <p:cNvPr id="3" name="2 Marcador de contenido"/>
          <p:cNvSpPr>
            <a:spLocks noGrp="1"/>
          </p:cNvSpPr>
          <p:nvPr>
            <p:ph idx="1"/>
          </p:nvPr>
        </p:nvSpPr>
        <p:spPr>
          <a:xfrm>
            <a:off x="457200" y="692696"/>
            <a:ext cx="8229600" cy="5433467"/>
          </a:xfrm>
        </p:spPr>
        <p:txBody>
          <a:bodyPr>
            <a:normAutofit fontScale="92500" lnSpcReduction="10000"/>
          </a:bodyPr>
          <a:lstStyle/>
          <a:p>
            <a:endParaRPr lang="es-ES" sz="1600" dirty="0" smtClean="0">
              <a:solidFill>
                <a:srgbClr val="002060"/>
              </a:solidFill>
            </a:endParaRPr>
          </a:p>
          <a:p>
            <a:endParaRPr lang="es-ES" sz="1600" dirty="0">
              <a:solidFill>
                <a:srgbClr val="002060"/>
              </a:solidFill>
            </a:endParaRPr>
          </a:p>
          <a:p>
            <a:endParaRPr lang="es-ES" sz="1600" dirty="0" smtClean="0">
              <a:solidFill>
                <a:srgbClr val="002060"/>
              </a:solidFill>
            </a:endParaRPr>
          </a:p>
          <a:p>
            <a:endParaRPr lang="es-ES" sz="1600" dirty="0">
              <a:solidFill>
                <a:srgbClr val="002060"/>
              </a:solidFill>
            </a:endParaRPr>
          </a:p>
          <a:p>
            <a:endParaRPr lang="es-ES" sz="1600" dirty="0" smtClean="0">
              <a:solidFill>
                <a:srgbClr val="002060"/>
              </a:solidFill>
            </a:endParaRPr>
          </a:p>
          <a:p>
            <a:r>
              <a:rPr lang="es-ES" sz="1600" dirty="0" smtClean="0">
                <a:solidFill>
                  <a:srgbClr val="002060"/>
                </a:solidFill>
              </a:rPr>
              <a:t> Incidente es un suceso o evento que afecta el desarrollo normal de las operaciones; los hay de todo tipo desde que se queme una luz hasta que fallen los sistemas.</a:t>
            </a:r>
          </a:p>
          <a:p>
            <a:r>
              <a:rPr lang="es-ES" sz="1600" dirty="0" smtClean="0">
                <a:solidFill>
                  <a:srgbClr val="002060"/>
                </a:solidFill>
              </a:rPr>
              <a:t> </a:t>
            </a:r>
            <a:r>
              <a:rPr lang="es-ES" sz="1600" dirty="0">
                <a:solidFill>
                  <a:srgbClr val="002060"/>
                </a:solidFill>
              </a:rPr>
              <a:t>H</a:t>
            </a:r>
            <a:r>
              <a:rPr lang="es-ES" sz="1600" dirty="0" smtClean="0">
                <a:solidFill>
                  <a:srgbClr val="002060"/>
                </a:solidFill>
              </a:rPr>
              <a:t>ay algo   de esto que se usa en TI ,pero no es usual en Auditoría Interna.</a:t>
            </a:r>
          </a:p>
          <a:p>
            <a:r>
              <a:rPr lang="es-ES" sz="1600" dirty="0" smtClean="0">
                <a:solidFill>
                  <a:srgbClr val="002060"/>
                </a:solidFill>
              </a:rPr>
              <a:t>Diariamente y porque así es la vida y los negocios, ocurren incidentes; se trata entonces de conocerlos , administrarlos e incorporarlos a la Administración y Control de Riesgos. Esta es una información valiosa y no debe perderse en Auditoría Interna, es como salir a la calle y ver qué está pasando.</a:t>
            </a:r>
          </a:p>
          <a:p>
            <a:r>
              <a:rPr lang="es-ES" sz="1600" dirty="0" smtClean="0">
                <a:solidFill>
                  <a:srgbClr val="002060"/>
                </a:solidFill>
              </a:rPr>
              <a:t>Este </a:t>
            </a:r>
            <a:r>
              <a:rPr lang="es-ES" sz="1600" dirty="0" smtClean="0">
                <a:solidFill>
                  <a:srgbClr val="FF0000"/>
                </a:solidFill>
              </a:rPr>
              <a:t>NO </a:t>
            </a:r>
            <a:r>
              <a:rPr lang="es-ES" sz="1600" dirty="0" smtClean="0">
                <a:solidFill>
                  <a:srgbClr val="002060"/>
                </a:solidFill>
              </a:rPr>
              <a:t>es un tema que deba administrar Auditoría Interna, es de Operaciones y muy consistente con Basilea II; no obstante, le sirve a Auditoría Interna.</a:t>
            </a:r>
          </a:p>
          <a:p>
            <a:r>
              <a:rPr lang="es-ES" sz="1600" dirty="0" smtClean="0">
                <a:solidFill>
                  <a:srgbClr val="002060"/>
                </a:solidFill>
              </a:rPr>
              <a:t>Debe haber alguien a cargo del tema donde todos sepan deben reportar incidentes; la calificación es algo que debe establecer Operaciones.</a:t>
            </a:r>
          </a:p>
          <a:p>
            <a:r>
              <a:rPr lang="es-ES" sz="1600" dirty="0" smtClean="0">
                <a:solidFill>
                  <a:srgbClr val="002060"/>
                </a:solidFill>
              </a:rPr>
              <a:t>Va una idea inicial ; para una mejor administración, se recomienda tener un software; en el mundo de TI algo hay de esto con los Help Desk.También el Call Center puede apoyar en información interna y a veces hasta los propios clientes… informamos que…. La solución se estima estará  OK a las xxx horas, gracias por su comprensión.</a:t>
            </a:r>
          </a:p>
          <a:p>
            <a:r>
              <a:rPr lang="es-ES" sz="1600" dirty="0" smtClean="0">
                <a:solidFill>
                  <a:srgbClr val="002060"/>
                </a:solidFill>
              </a:rPr>
              <a:t>Va una guía simple de orientación.</a:t>
            </a:r>
          </a:p>
          <a:p>
            <a:r>
              <a:rPr lang="es-ES" sz="1600" dirty="0" smtClean="0">
                <a:solidFill>
                  <a:srgbClr val="FF0000"/>
                </a:solidFill>
              </a:rPr>
              <a:t>El tener un modelamiento de datos y una base de datos, es INDISPENSABLE</a:t>
            </a:r>
          </a:p>
          <a:p>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2349047037"/>
              </p:ext>
            </p:extLst>
          </p:nvPr>
        </p:nvGraphicFramePr>
        <p:xfrm>
          <a:off x="7884368" y="5589240"/>
          <a:ext cx="914400" cy="771525"/>
        </p:xfrm>
        <a:graphic>
          <a:graphicData uri="http://schemas.openxmlformats.org/presentationml/2006/ole">
            <mc:AlternateContent xmlns:mc="http://schemas.openxmlformats.org/markup-compatibility/2006">
              <mc:Choice xmlns:v="urn:schemas-microsoft-com:vml" Requires="v">
                <p:oleObj spid="_x0000_s81003" name="Hoja de cálculo" showAsIcon="1" r:id="rId4" imgW="914400" imgH="771480" progId="Excel.Sheet.12">
                  <p:embed/>
                </p:oleObj>
              </mc:Choice>
              <mc:Fallback>
                <p:oleObj name="Hoja de cálculo" showAsIcon="1" r:id="rId4" imgW="914400" imgH="771480" progId="Excel.Sheet.12">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558924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9403183"/>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76158" y="1291779"/>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454133" y="1339849"/>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00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2434145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rgbClr val="000066"/>
                </a:solidFill>
              </a:rPr>
              <a:t>VISION  DE AUDIRE Y ALGO DE HISTORIA </a:t>
            </a:r>
            <a:endParaRPr lang="es-ES" sz="2800" dirty="0">
              <a:solidFill>
                <a:srgbClr val="000066"/>
              </a:solidFill>
            </a:endParaRPr>
          </a:p>
        </p:txBody>
      </p:sp>
      <p:sp>
        <p:nvSpPr>
          <p:cNvPr id="3" name="2 Marcador de contenido"/>
          <p:cNvSpPr>
            <a:spLocks noGrp="1"/>
          </p:cNvSpPr>
          <p:nvPr>
            <p:ph idx="1"/>
          </p:nvPr>
        </p:nvSpPr>
        <p:spPr>
          <a:xfrm>
            <a:off x="457200" y="1052736"/>
            <a:ext cx="8229600" cy="5073427"/>
          </a:xfrm>
        </p:spPr>
        <p:txBody>
          <a:bodyPr>
            <a:normAutofit/>
          </a:bodyPr>
          <a:lstStyle/>
          <a:p>
            <a:pPr marL="109537" indent="0">
              <a:buNone/>
            </a:pPr>
            <a:r>
              <a:rPr lang="es-ES" sz="2000" dirty="0" smtClean="0">
                <a:solidFill>
                  <a:srgbClr val="002060"/>
                </a:solidFill>
              </a:rPr>
              <a:t> </a:t>
            </a:r>
          </a:p>
          <a:p>
            <a:endParaRPr lang="es-ES" dirty="0">
              <a:solidFill>
                <a:srgbClr val="002060"/>
              </a:solidFill>
            </a:endParaRPr>
          </a:p>
          <a:p>
            <a:endParaRPr lang="es-ES" sz="1600" dirty="0" smtClean="0">
              <a:solidFill>
                <a:srgbClr val="002060"/>
              </a:solidFill>
            </a:endParaRPr>
          </a:p>
          <a:p>
            <a:endParaRPr lang="es-ES" sz="1600" dirty="0">
              <a:solidFill>
                <a:srgbClr val="002060"/>
              </a:solidFill>
            </a:endParaRPr>
          </a:p>
          <a:p>
            <a:r>
              <a:rPr lang="es-ES" sz="1600" dirty="0" smtClean="0">
                <a:solidFill>
                  <a:srgbClr val="000099"/>
                </a:solidFill>
              </a:rPr>
              <a:t>Algo de historia, para entender el porqué </a:t>
            </a:r>
            <a:r>
              <a:rPr lang="es-ES" sz="1600" dirty="0">
                <a:solidFill>
                  <a:srgbClr val="000099"/>
                </a:solidFill>
              </a:rPr>
              <a:t>s</a:t>
            </a:r>
            <a:r>
              <a:rPr lang="es-ES" sz="1600" dirty="0" smtClean="0">
                <a:solidFill>
                  <a:srgbClr val="000099"/>
                </a:solidFill>
              </a:rPr>
              <a:t>ituar este tema. </a:t>
            </a:r>
            <a:r>
              <a:rPr lang="es-ES" sz="1600" b="1" dirty="0" smtClean="0">
                <a:solidFill>
                  <a:srgbClr val="000099"/>
                </a:solidFill>
              </a:rPr>
              <a:t>Auditoría viene de la latín Audire </a:t>
            </a:r>
            <a:r>
              <a:rPr lang="es-ES" sz="1600" dirty="0" smtClean="0">
                <a:solidFill>
                  <a:srgbClr val="000099"/>
                </a:solidFill>
              </a:rPr>
              <a:t>que significa oír.</a:t>
            </a:r>
          </a:p>
          <a:p>
            <a:r>
              <a:rPr lang="es-ES" sz="1600" dirty="0" smtClean="0">
                <a:solidFill>
                  <a:srgbClr val="000099"/>
                </a:solidFill>
              </a:rPr>
              <a:t>Cual es entonces el punto ???? EL Auditor está cada vez más encerrado, la vida real existe , los seres humanos comentan cosas , existen redes sociales y hay que rescatar estos comentarios y sistematizarlos para ver si procede alguna revisión del Audire o simplemente, no destinarle tiempo porque son sólo </a:t>
            </a:r>
            <a:r>
              <a:rPr lang="es-ES" sz="1600" dirty="0">
                <a:solidFill>
                  <a:srgbClr val="000099"/>
                </a:solidFill>
              </a:rPr>
              <a:t> </a:t>
            </a:r>
            <a:r>
              <a:rPr lang="es-ES" sz="1600" dirty="0" smtClean="0">
                <a:solidFill>
                  <a:srgbClr val="000099"/>
                </a:solidFill>
              </a:rPr>
              <a:t>relatos sin fundamentos.</a:t>
            </a:r>
            <a:endParaRPr lang="es-ES" sz="1600" dirty="0">
              <a:solidFill>
                <a:srgbClr val="000099"/>
              </a:solidFill>
            </a:endParaRPr>
          </a:p>
          <a:p>
            <a:endParaRPr lang="es-ES" sz="2000" dirty="0" smtClean="0">
              <a:solidFill>
                <a:srgbClr val="002060"/>
              </a:solidFill>
            </a:endParaRPr>
          </a:p>
          <a:p>
            <a:endParaRPr lang="es-ES" dirty="0"/>
          </a:p>
        </p:txBody>
      </p:sp>
    </p:spTree>
    <p:extLst>
      <p:ext uri="{BB962C8B-B14F-4D97-AF65-F5344CB8AC3E}">
        <p14:creationId xmlns:p14="http://schemas.microsoft.com/office/powerpoint/2010/main" val="946466052"/>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solidFill>
                  <a:srgbClr val="000066"/>
                </a:solidFill>
              </a:rPr>
              <a:t>COMO SE HACE ???</a:t>
            </a:r>
            <a:endParaRPr lang="es-ES" sz="2400" dirty="0">
              <a:solidFill>
                <a:srgbClr val="000066"/>
              </a:solidFill>
            </a:endParaRPr>
          </a:p>
        </p:txBody>
      </p:sp>
      <p:sp>
        <p:nvSpPr>
          <p:cNvPr id="3" name="2 Marcador de contenido"/>
          <p:cNvSpPr>
            <a:spLocks noGrp="1"/>
          </p:cNvSpPr>
          <p:nvPr>
            <p:ph idx="1"/>
          </p:nvPr>
        </p:nvSpPr>
        <p:spPr>
          <a:xfrm>
            <a:off x="457200" y="1124744"/>
            <a:ext cx="8229600" cy="5001419"/>
          </a:xfrm>
        </p:spPr>
        <p:txBody>
          <a:bodyPr>
            <a:normAutofit fontScale="85000" lnSpcReduction="20000"/>
          </a:bodyPr>
          <a:lstStyle/>
          <a:p>
            <a:pPr marL="109537" indent="0">
              <a:buNone/>
            </a:pPr>
            <a:endParaRPr lang="es-ES" sz="2000" dirty="0" smtClean="0">
              <a:solidFill>
                <a:srgbClr val="000066"/>
              </a:solidFill>
            </a:endParaRPr>
          </a:p>
          <a:p>
            <a:pPr marL="109537" indent="0">
              <a:buNone/>
            </a:pPr>
            <a:endParaRPr lang="es-ES" dirty="0">
              <a:solidFill>
                <a:srgbClr val="000066"/>
              </a:solidFill>
            </a:endParaRPr>
          </a:p>
          <a:p>
            <a:pPr marL="109537" indent="0">
              <a:buNone/>
            </a:pPr>
            <a:endParaRPr lang="es-ES" sz="2000" dirty="0" smtClean="0">
              <a:solidFill>
                <a:srgbClr val="000066"/>
              </a:solidFill>
            </a:endParaRPr>
          </a:p>
          <a:p>
            <a:pPr marL="109537" indent="0">
              <a:buNone/>
            </a:pPr>
            <a:endParaRPr lang="es-ES" dirty="0">
              <a:solidFill>
                <a:srgbClr val="000066"/>
              </a:solidFill>
            </a:endParaRPr>
          </a:p>
          <a:p>
            <a:pPr marL="109537" indent="0">
              <a:buNone/>
            </a:pPr>
            <a:r>
              <a:rPr lang="es-ES" sz="2000" dirty="0" smtClean="0">
                <a:solidFill>
                  <a:srgbClr val="000066"/>
                </a:solidFill>
              </a:rPr>
              <a:t>Con discreción</a:t>
            </a:r>
          </a:p>
          <a:p>
            <a:r>
              <a:rPr lang="es-ES" sz="2000" dirty="0" smtClean="0">
                <a:solidFill>
                  <a:srgbClr val="000066"/>
                </a:solidFill>
              </a:rPr>
              <a:t>Que se sepa que quien estuviere a cargo de Monitoreo es quien debe centralizar las noticias, tanto por lo que escucha como por otros Auditores que sabiendo que ahí se centraliza, le mencionan algo.</a:t>
            </a:r>
          </a:p>
          <a:p>
            <a:r>
              <a:rPr lang="es-ES" sz="2000" dirty="0" smtClean="0">
                <a:solidFill>
                  <a:srgbClr val="000066"/>
                </a:solidFill>
              </a:rPr>
              <a:t>Llevar una planilla excel y les da número correlativo , con fecha, de dónde lo oyó y un breve relato.</a:t>
            </a:r>
          </a:p>
          <a:p>
            <a:r>
              <a:rPr lang="es-ES" sz="2000" dirty="0" smtClean="0">
                <a:solidFill>
                  <a:srgbClr val="000066"/>
                </a:solidFill>
              </a:rPr>
              <a:t>Hacer una investigación preliminar y pueden pasar dos cosas; descartarlo por falta de mérito o que crea debiera investigarse, ambas situaciones las anota y deriva el caso a su Superior para la revisión que ameritara; cerrada la revisión, deja constancia de ello.</a:t>
            </a:r>
          </a:p>
          <a:p>
            <a:r>
              <a:rPr lang="es-ES" sz="2000" dirty="0" smtClean="0">
                <a:solidFill>
                  <a:srgbClr val="000066"/>
                </a:solidFill>
              </a:rPr>
              <a:t>Sugiero que se analice la conveniencia de recibir denuncias que es voluntario sean anónimas, denunciando hechos ( puede haber un sitio  link propio de Auditoría Interna ) y un buzón con llave en las afueras de las Oficinas de Auditoría Interna .</a:t>
            </a:r>
          </a:p>
          <a:p>
            <a:r>
              <a:rPr lang="es-ES" sz="2000" dirty="0" smtClean="0">
                <a:solidFill>
                  <a:srgbClr val="000066"/>
                </a:solidFill>
              </a:rPr>
              <a:t>Este sistema ha sido propiciado por la Ley Sarbanes Oxley y cada vez más empresas lo usan; debería haber un link en la página web del Banco y un protocolo, garantizando la reserva.</a:t>
            </a:r>
            <a:endParaRPr lang="es-ES" sz="2000" dirty="0">
              <a:solidFill>
                <a:srgbClr val="000066"/>
              </a:solidFill>
            </a:endParaRPr>
          </a:p>
        </p:txBody>
      </p:sp>
    </p:spTree>
    <p:extLst>
      <p:ext uri="{BB962C8B-B14F-4D97-AF65-F5344CB8AC3E}">
        <p14:creationId xmlns:p14="http://schemas.microsoft.com/office/powerpoint/2010/main" val="481548539"/>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000066"/>
                </a:solidFill>
              </a:rPr>
              <a:t>Visión </a:t>
            </a:r>
          </a:p>
          <a:p>
            <a:pPr algn="ctr"/>
            <a:r>
              <a:rPr lang="es-CL" b="1" dirty="0">
                <a:solidFill>
                  <a:srgbClr val="000066"/>
                </a:solidFill>
              </a:rPr>
              <a:t>de </a:t>
            </a:r>
            <a:r>
              <a:rPr lang="es-CL" b="1" dirty="0" smtClean="0">
                <a:solidFill>
                  <a:srgbClr val="000066"/>
                </a:solidFill>
              </a:rPr>
              <a:t>Procesos</a:t>
            </a:r>
          </a:p>
          <a:p>
            <a:pPr algn="ctr"/>
            <a:r>
              <a:rPr lang="es-CL" b="1" dirty="0" smtClean="0">
                <a:solidFill>
                  <a:srgbClr val="000066"/>
                </a:solidFill>
              </a:rPr>
              <a:t>TERMINADA </a:t>
            </a:r>
            <a:endParaRPr lang="es-CL" b="1" dirty="0">
              <a:solidFill>
                <a:srgbClr val="000066"/>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66"/>
                </a:solidFill>
              </a:rPr>
              <a:t>Visión de</a:t>
            </a:r>
          </a:p>
          <a:p>
            <a:pPr algn="ctr"/>
            <a:r>
              <a:rPr lang="es-CL" dirty="0">
                <a:solidFill>
                  <a:srgbClr val="000066"/>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66"/>
                </a:solidFill>
              </a:rPr>
              <a:t>Visión de</a:t>
            </a:r>
          </a:p>
          <a:p>
            <a:pPr algn="ctr"/>
            <a:r>
              <a:rPr lang="es-CL" dirty="0">
                <a:solidFill>
                  <a:srgbClr val="000066"/>
                </a:solidFill>
              </a:rPr>
              <a:t>RRHH</a:t>
            </a:r>
          </a:p>
          <a:p>
            <a:pPr algn="ctr"/>
            <a:endParaRPr lang="es-CL" dirty="0">
              <a:solidFill>
                <a:srgbClr val="FF0000"/>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76158" y="1291779"/>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454133" y="1339849"/>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rgbClr val="FFFF00"/>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873207"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0000"/>
                </a:solidFill>
              </a:rPr>
              <a:t>EXTENSIÓN</a:t>
            </a:r>
          </a:p>
        </p:txBody>
      </p:sp>
    </p:spTree>
    <p:extLst>
      <p:ext uri="{BB962C8B-B14F-4D97-AF65-F5344CB8AC3E}">
        <p14:creationId xmlns:p14="http://schemas.microsoft.com/office/powerpoint/2010/main" val="2280947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solidFill>
                  <a:srgbClr val="002060"/>
                </a:solidFill>
              </a:rPr>
              <a:t>VISIÓN DE EXTENSIÓN </a:t>
            </a:r>
            <a:endParaRPr lang="es-ES" sz="2400" dirty="0">
              <a:solidFill>
                <a:srgbClr val="002060"/>
              </a:solidFill>
            </a:endParaRPr>
          </a:p>
        </p:txBody>
      </p:sp>
      <p:sp>
        <p:nvSpPr>
          <p:cNvPr id="3" name="2 Marcador de contenido"/>
          <p:cNvSpPr>
            <a:spLocks noGrp="1"/>
          </p:cNvSpPr>
          <p:nvPr>
            <p:ph idx="1"/>
          </p:nvPr>
        </p:nvSpPr>
        <p:spPr/>
        <p:txBody>
          <a:bodyPr>
            <a:normAutofit/>
          </a:bodyPr>
          <a:lstStyle/>
          <a:p>
            <a:r>
              <a:rPr lang="es-ES" sz="2000" dirty="0" smtClean="0">
                <a:solidFill>
                  <a:srgbClr val="002060"/>
                </a:solidFill>
              </a:rPr>
              <a:t>Va archivo PowerPoint de apoyo para conversarlo </a:t>
            </a:r>
            <a:endParaRPr lang="es-ES" sz="2000" dirty="0">
              <a:solidFill>
                <a:srgbClr val="002060"/>
              </a:solidFill>
            </a:endParaRPr>
          </a:p>
        </p:txBody>
      </p:sp>
      <p:graphicFrame>
        <p:nvGraphicFramePr>
          <p:cNvPr id="4" name="3 Objeto">
            <a:hlinkClick r:id="" action="ppaction://ole?verb=0"/>
          </p:cNvPr>
          <p:cNvGraphicFramePr>
            <a:graphicFrameLocks noChangeAspect="1"/>
          </p:cNvGraphicFramePr>
          <p:nvPr>
            <p:extLst>
              <p:ext uri="{D42A27DB-BD31-4B8C-83A1-F6EECF244321}">
                <p14:modId xmlns:p14="http://schemas.microsoft.com/office/powerpoint/2010/main" val="2950546328"/>
              </p:ext>
            </p:extLst>
          </p:nvPr>
        </p:nvGraphicFramePr>
        <p:xfrm>
          <a:off x="4114800" y="3089523"/>
          <a:ext cx="914400" cy="771525"/>
        </p:xfrm>
        <a:graphic>
          <a:graphicData uri="http://schemas.openxmlformats.org/presentationml/2006/ole">
            <mc:AlternateContent xmlns:mc="http://schemas.openxmlformats.org/markup-compatibility/2006">
              <mc:Choice xmlns:v="urn:schemas-microsoft-com:vml" Requires="v">
                <p:oleObj spid="_x0000_s82027" name="Presentación" showAsIcon="1" r:id="rId4" imgW="914400" imgH="771525" progId="PowerPoint.Show.12">
                  <p:embed/>
                </p:oleObj>
              </mc:Choice>
              <mc:Fallback>
                <p:oleObj name="Presentación" showAsIcon="1" r:id="rId4" imgW="914400" imgH="771525" progId="PowerPoint.Show.12">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89523"/>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8400202"/>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SEGUNDA PARTE</a:t>
            </a:r>
            <a:br>
              <a:rPr lang="es-CL" dirty="0" smtClean="0"/>
            </a:br>
            <a:r>
              <a:rPr lang="es-CL" dirty="0" smtClean="0"/>
              <a:t> </a:t>
            </a:r>
            <a:r>
              <a:rPr lang="es-CL" dirty="0"/>
              <a:t>Riesgos con  procesos</a:t>
            </a:r>
            <a:br>
              <a:rPr lang="es-CL" dirty="0"/>
            </a:br>
            <a:r>
              <a:rPr lang="es-CL" dirty="0"/>
              <a:t> </a:t>
            </a:r>
          </a:p>
        </p:txBody>
      </p:sp>
      <p:sp>
        <p:nvSpPr>
          <p:cNvPr id="3" name="2 Marcador de contenido"/>
          <p:cNvSpPr>
            <a:spLocks noGrp="1"/>
          </p:cNvSpPr>
          <p:nvPr>
            <p:ph idx="1"/>
          </p:nvPr>
        </p:nvSpPr>
        <p:spPr/>
        <p:txBody>
          <a:bodyPr/>
          <a:lstStyle/>
          <a:p>
            <a:r>
              <a:rPr lang="es-CL" dirty="0" smtClean="0"/>
              <a:t>En otra visión agregamos riesgos, cruces, actividades de control y riesgo no mitigados.</a:t>
            </a:r>
          </a:p>
          <a:p>
            <a:r>
              <a:rPr lang="es-CL" dirty="0" smtClean="0"/>
              <a:t>Mi consejo, Si </a:t>
            </a:r>
            <a:r>
              <a:rPr lang="es-CL" dirty="0" err="1" smtClean="0"/>
              <a:t>Ud</a:t>
            </a:r>
            <a:r>
              <a:rPr lang="es-CL" dirty="0" smtClean="0"/>
              <a:t> no tuviera nada de este modelo, quédese por un tiempo con la primera parte hasta que decante.</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59</a:t>
            </a:fld>
            <a:endParaRPr lang="en-US" dirty="0"/>
          </a:p>
        </p:txBody>
      </p:sp>
    </p:spTree>
    <p:extLst>
      <p:ext uri="{BB962C8B-B14F-4D97-AF65-F5344CB8AC3E}">
        <p14:creationId xmlns:p14="http://schemas.microsoft.com/office/powerpoint/2010/main" val="206778753"/>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6</a:t>
            </a:fld>
            <a:endParaRPr lang="es-ES" dirty="0"/>
          </a:p>
        </p:txBody>
      </p:sp>
      <p:pic>
        <p:nvPicPr>
          <p:cNvPr id="21811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1066800"/>
          </a:xfrm>
        </p:spPr>
        <p:txBody>
          <a:bodyPr/>
          <a:lstStyle/>
          <a:p>
            <a:pPr algn="ctr"/>
            <a:r>
              <a:rPr lang="es-CL" dirty="0" smtClean="0"/>
              <a:t> </a:t>
            </a:r>
            <a:r>
              <a:rPr lang="es-CL" b="1" dirty="0" smtClean="0"/>
              <a:t>FIN DE PRIMERA PARTE- EL ENFOQUE</a:t>
            </a:r>
            <a:br>
              <a:rPr lang="es-CL" b="1" dirty="0" smtClean="0"/>
            </a:br>
            <a:r>
              <a:rPr lang="es-CL" b="1" dirty="0" smtClean="0"/>
              <a:t>VEAMOS ALGO ( </a:t>
            </a:r>
            <a:r>
              <a:rPr lang="es-CL" sz="1800" dirty="0" smtClean="0"/>
              <a:t>p0r limitaciones de tiempo </a:t>
            </a:r>
            <a:r>
              <a:rPr lang="es-CL" b="1" dirty="0" smtClean="0"/>
              <a:t>) </a:t>
            </a:r>
            <a:br>
              <a:rPr lang="es-CL" b="1" dirty="0" smtClean="0"/>
            </a:br>
            <a:r>
              <a:rPr lang="es-CL" b="1" dirty="0" smtClean="0"/>
              <a:t>EN  LA SEGUNDA PARTE</a:t>
            </a:r>
            <a:endParaRPr lang="es-CL" b="1" dirty="0"/>
          </a:p>
        </p:txBody>
      </p:sp>
      <p:sp>
        <p:nvSpPr>
          <p:cNvPr id="3" name="2 Marcador de contenido"/>
          <p:cNvSpPr>
            <a:spLocks noGrp="1"/>
          </p:cNvSpPr>
          <p:nvPr>
            <p:ph idx="1"/>
          </p:nvPr>
        </p:nvSpPr>
        <p:spPr/>
        <p:txBody>
          <a:bodyPr/>
          <a:lstStyle/>
          <a:p>
            <a:pPr lvl="1"/>
            <a:r>
              <a:rPr lang="es-CL" dirty="0" smtClean="0"/>
              <a:t>Veamos brevemente algo  con riesgos.</a:t>
            </a:r>
          </a:p>
          <a:p>
            <a:pPr lvl="1"/>
            <a:r>
              <a:rPr lang="es-CL" dirty="0" smtClean="0"/>
              <a:t>Hasta ahora vimos los procesos como algo único.</a:t>
            </a:r>
          </a:p>
          <a:p>
            <a:pPr lvl="1"/>
            <a:r>
              <a:rPr lang="es-CL" dirty="0" smtClean="0"/>
              <a:t>Pero un riesgo puede estar en distintos procesos y nos puede interesar revisar ese riesgo en los distintos procesos, </a:t>
            </a:r>
            <a:r>
              <a:rPr lang="es-CL" dirty="0" err="1" smtClean="0"/>
              <a:t>ej</a:t>
            </a:r>
            <a:r>
              <a:rPr lang="es-CL" dirty="0" smtClean="0"/>
              <a:t> prevención  de lavado de activos y financiamiento del terrorismo.</a:t>
            </a:r>
          </a:p>
          <a:p>
            <a:pPr lvl="1"/>
            <a:r>
              <a:rPr lang="es-CL" dirty="0" smtClean="0"/>
              <a:t>Necesitamos una matriz de riesgos, los procesos ya vistos, los cruces de procesos con riesgos , los eventos de riesgos y las actividades  de control</a:t>
            </a:r>
          </a:p>
          <a:p>
            <a:pPr lvl="1"/>
            <a:r>
              <a:rPr lang="es-CL" dirty="0" smtClean="0"/>
              <a:t>Va una matriz como ejemplo desarrollada por el suscrito y valorizada</a:t>
            </a:r>
          </a:p>
          <a:p>
            <a:pPr marL="411162" lvl="1" indent="0">
              <a:buNone/>
            </a:pP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60</a:t>
            </a:fld>
            <a:endParaRPr lang="en-US" dirty="0"/>
          </a:p>
        </p:txBody>
      </p:sp>
    </p:spTree>
    <p:extLst>
      <p:ext uri="{BB962C8B-B14F-4D97-AF65-F5344CB8AC3E}">
        <p14:creationId xmlns:p14="http://schemas.microsoft.com/office/powerpoint/2010/main" val="1266136278"/>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ANÁLISIS DE HORAS HOMBRE</a:t>
            </a:r>
            <a:endParaRPr lang="es-CL" dirty="0"/>
          </a:p>
        </p:txBody>
      </p:sp>
      <p:sp>
        <p:nvSpPr>
          <p:cNvPr id="3" name="2 Marcador de contenido"/>
          <p:cNvSpPr>
            <a:spLocks noGrp="1"/>
          </p:cNvSpPr>
          <p:nvPr>
            <p:ph idx="1"/>
          </p:nvPr>
        </p:nvSpPr>
        <p:spPr/>
        <p:txBody>
          <a:bodyPr/>
          <a:lstStyle/>
          <a:p>
            <a:r>
              <a:rPr lang="es-CL" dirty="0" smtClean="0"/>
              <a:t>Construya  un sistema  de análisis para planificar y controlar las horas hombre.</a:t>
            </a:r>
          </a:p>
          <a:p>
            <a:r>
              <a:rPr lang="es-CL" dirty="0" smtClean="0"/>
              <a:t>Aquí va un ejemplo inventado.</a:t>
            </a:r>
          </a:p>
          <a:p>
            <a:r>
              <a:rPr lang="es-CL" dirty="0" smtClean="0"/>
              <a:t>Es conveniente que Auditoría Interna tenga en este tema la misma preocupación  y cultura de Auditoría Externa</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61</a:t>
            </a:fld>
            <a:endParaRPr lang="en-US" dirty="0"/>
          </a:p>
        </p:txBody>
      </p:sp>
      <p:graphicFrame>
        <p:nvGraphicFramePr>
          <p:cNvPr id="7" name="6 Objeto"/>
          <p:cNvGraphicFramePr>
            <a:graphicFrameLocks noChangeAspect="1"/>
          </p:cNvGraphicFramePr>
          <p:nvPr>
            <p:extLst>
              <p:ext uri="{D42A27DB-BD31-4B8C-83A1-F6EECF244321}">
                <p14:modId xmlns:p14="http://schemas.microsoft.com/office/powerpoint/2010/main" val="3968107662"/>
              </p:ext>
            </p:extLst>
          </p:nvPr>
        </p:nvGraphicFramePr>
        <p:xfrm>
          <a:off x="6876256" y="4725144"/>
          <a:ext cx="914400" cy="771525"/>
        </p:xfrm>
        <a:graphic>
          <a:graphicData uri="http://schemas.openxmlformats.org/presentationml/2006/ole">
            <mc:AlternateContent xmlns:mc="http://schemas.openxmlformats.org/markup-compatibility/2006">
              <mc:Choice xmlns:v="urn:schemas-microsoft-com:vml" Requires="v">
                <p:oleObj spid="_x0000_s103514" name="Hoja de cálculo" showAsIcon="1" r:id="rId4" imgW="914400" imgH="771480" progId="Excel.Sheet.12">
                  <p:embed/>
                </p:oleObj>
              </mc:Choice>
              <mc:Fallback>
                <p:oleObj name="Hoja de cálculo" showAsIcon="1" r:id="rId4" imgW="914400" imgH="771480" progId="Excel.Sheet.12">
                  <p:embed/>
                  <p:pic>
                    <p:nvPicPr>
                      <p:cNvPr id="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472514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4984930"/>
      </p:ext>
    </p:extLst>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792088"/>
          </a:xfrm>
        </p:spPr>
        <p:txBody>
          <a:bodyPr/>
          <a:lstStyle/>
          <a:p>
            <a:pPr algn="ctr"/>
            <a:r>
              <a:rPr lang="es-ES" dirty="0" smtClean="0"/>
              <a:t>La Matriz de Riesgos Valorizada </a:t>
            </a:r>
            <a:endParaRPr lang="es-ES" dirty="0"/>
          </a:p>
        </p:txBody>
      </p:sp>
      <p:sp>
        <p:nvSpPr>
          <p:cNvPr id="3" name="2 Marcador de contenido"/>
          <p:cNvSpPr>
            <a:spLocks noGrp="1"/>
          </p:cNvSpPr>
          <p:nvPr>
            <p:ph idx="1"/>
          </p:nvPr>
        </p:nvSpPr>
        <p:spPr>
          <a:xfrm>
            <a:off x="457200" y="1196752"/>
            <a:ext cx="8229600" cy="5377086"/>
          </a:xfrm>
        </p:spPr>
        <p:txBody>
          <a:bodyPr/>
          <a:lstStyle/>
          <a:p>
            <a:r>
              <a:rPr lang="es-ES" dirty="0" smtClean="0"/>
              <a:t>Recordemos que conviene hacer  un  trabajo conjunto con otras áreas para que sea representativa, lo mismo que los pesos que deben sumar 100</a:t>
            </a:r>
          </a:p>
          <a:p>
            <a:r>
              <a:rPr lang="es-ES" dirty="0" smtClean="0"/>
              <a:t>Recordar todo esto </a:t>
            </a:r>
            <a:r>
              <a:rPr lang="es-ES" b="1" dirty="0" smtClean="0"/>
              <a:t>NO</a:t>
            </a:r>
            <a:r>
              <a:rPr lang="es-ES" dirty="0" smtClean="0"/>
              <a:t> es la fórmula de la bomba atómica; es mi modelo y cada cual puede usar lo guía para formular lo propio.</a:t>
            </a:r>
          </a:p>
          <a:p>
            <a:r>
              <a:rPr lang="es-ES" dirty="0" smtClean="0"/>
              <a:t>Va una matriz valorizada, hecha con valores inventados para este ejemplo, </a:t>
            </a:r>
            <a:r>
              <a:rPr lang="es-ES" b="1" dirty="0" smtClean="0"/>
              <a:t>no</a:t>
            </a:r>
            <a:r>
              <a:rPr lang="es-ES" dirty="0" smtClean="0"/>
              <a:t> es el resultado de ninguna de mis experiencias reales .</a:t>
            </a:r>
          </a:p>
          <a:p>
            <a:r>
              <a:rPr lang="es-ES" dirty="0" smtClean="0"/>
              <a:t>Debemos </a:t>
            </a:r>
            <a:r>
              <a:rPr lang="es-ES" b="1" dirty="0" smtClean="0"/>
              <a:t>precisar algunos conceptos</a:t>
            </a:r>
            <a:r>
              <a:rPr lang="es-ES" dirty="0" smtClean="0"/>
              <a:t>, como yo los uso,  riesgo primario es cada uno que aparece en la primera fila de la matriz, en este caso son 12. Riesgo componente es el desagregado de cada riesgo primario, ej. riesgo primario IT, riesgo componente, desarrollo y mantención. Evento de riesgo, es el desagregado de uno componente, ej. de desarrollo, que  éstos, no estén documentados.</a:t>
            </a:r>
          </a:p>
          <a:p>
            <a:r>
              <a:rPr lang="es-ES" dirty="0" smtClean="0"/>
              <a:t>Se previene que los ejemplos que siguen son inventados y sin una necesaria relación entre </a:t>
            </a:r>
            <a:r>
              <a:rPr lang="es-ES" smtClean="0"/>
              <a:t>todos ellos.</a:t>
            </a:r>
            <a:endParaRPr lang="es-ES" dirty="0" smtClean="0"/>
          </a:p>
          <a:p>
            <a:pPr marL="109537" indent="0">
              <a:buNone/>
            </a:pP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62</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1046794014"/>
              </p:ext>
            </p:extLst>
          </p:nvPr>
        </p:nvGraphicFramePr>
        <p:xfrm>
          <a:off x="7452320" y="5877272"/>
          <a:ext cx="914400" cy="771525"/>
        </p:xfrm>
        <a:graphic>
          <a:graphicData uri="http://schemas.openxmlformats.org/presentationml/2006/ole">
            <mc:AlternateContent xmlns:mc="http://schemas.openxmlformats.org/markup-compatibility/2006">
              <mc:Choice xmlns:v="urn:schemas-microsoft-com:vml" Requires="v">
                <p:oleObj spid="_x0000_s93286" name="Hoja de cálculo" showAsIcon="1" r:id="rId4" imgW="914400" imgH="771480" progId="Excel.Sheet.8">
                  <p:embed/>
                </p:oleObj>
              </mc:Choice>
              <mc:Fallback>
                <p:oleObj name="Hoja de cálculo" showAsIcon="1" r:id="rId4" imgW="914400" imgH="771480" progId="Excel.Sheet.8">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87727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15471424"/>
      </p:ext>
    </p:extLst>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720080"/>
          </a:xfrm>
        </p:spPr>
        <p:txBody>
          <a:bodyPr/>
          <a:lstStyle/>
          <a:p>
            <a:pPr algn="ctr"/>
            <a:r>
              <a:rPr lang="es-ES" sz="2000" dirty="0" smtClean="0"/>
              <a:t>LO QUE CONVIENE TENER </a:t>
            </a:r>
            <a:endParaRPr lang="es-ES" sz="2000" dirty="0"/>
          </a:p>
        </p:txBody>
      </p:sp>
      <p:sp>
        <p:nvSpPr>
          <p:cNvPr id="3" name="2 Marcador de contenido"/>
          <p:cNvSpPr>
            <a:spLocks noGrp="1"/>
          </p:cNvSpPr>
          <p:nvPr>
            <p:ph idx="1"/>
          </p:nvPr>
        </p:nvSpPr>
        <p:spPr>
          <a:xfrm>
            <a:off x="457200" y="1306286"/>
            <a:ext cx="8229600" cy="5267552"/>
          </a:xfrm>
        </p:spPr>
        <p:txBody>
          <a:bodyPr/>
          <a:lstStyle/>
          <a:p>
            <a:r>
              <a:rPr lang="es-ES" sz="1800" dirty="0" smtClean="0"/>
              <a:t>Un levantamiento de los procesos  tanto monetarios como no monetarios, a objeto de tener sus etapas y acciones que se hacen en cada etapa.</a:t>
            </a:r>
          </a:p>
          <a:p>
            <a:r>
              <a:rPr lang="es-ES" sz="1800" dirty="0" smtClean="0"/>
              <a:t>Es mi experiencia que pocas Instituciones lo tienen.</a:t>
            </a:r>
          </a:p>
          <a:p>
            <a:r>
              <a:rPr lang="es-ES" sz="1800" dirty="0" smtClean="0"/>
              <a:t>Si así fuere y como etapa previa al inicio de la Auditoría, recomiendo usar un sencillo formato Excel y hacer el levantamiento con una forma similar al que se acompaña.</a:t>
            </a:r>
          </a:p>
          <a:p>
            <a:r>
              <a:rPr lang="es-ES" sz="1800" dirty="0" smtClean="0"/>
              <a:t>Repasemos entonces y recordemos que  estamos construyendo un scoring de riesgos para asignar recursos de Auditoría Interna.</a:t>
            </a:r>
          </a:p>
          <a:p>
            <a:r>
              <a:rPr lang="es-ES" sz="1800" dirty="0" smtClean="0"/>
              <a:t>Como resultado de la revisión, va resultando el riesgo residual de cada proceso .</a:t>
            </a:r>
          </a:p>
          <a:p>
            <a:r>
              <a:rPr lang="es-ES" sz="1800" dirty="0" smtClean="0"/>
              <a:t>Como los procesos monetarios y no monetarios son muchos, mi consejo es que la empresa tenga un modelo de autocontrol con revisiones selectivas de Auditoría Interna.</a:t>
            </a:r>
          </a:p>
          <a:p>
            <a:r>
              <a:rPr lang="es-ES" sz="1800" dirty="0" smtClean="0"/>
              <a:t>Es recomendable tener un software para este efecto; bueno, si no se tuviere, ánimo háganlo con Excel.</a:t>
            </a:r>
          </a:p>
          <a:p>
            <a:r>
              <a:rPr lang="es-ES" sz="1800" dirty="0" smtClean="0"/>
              <a:t>RECORDEMOS NUEVAMENTE EL CONTEXTO GENERAL</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63</a:t>
            </a:fld>
            <a:endParaRPr lang="en-US" dirty="0"/>
          </a:p>
        </p:txBody>
      </p:sp>
    </p:spTree>
    <p:extLst>
      <p:ext uri="{BB962C8B-B14F-4D97-AF65-F5344CB8AC3E}">
        <p14:creationId xmlns:p14="http://schemas.microsoft.com/office/powerpoint/2010/main" val="2551303373"/>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773832"/>
          </a:xfrm>
        </p:spPr>
        <p:txBody>
          <a:bodyPr/>
          <a:lstStyle/>
          <a:p>
            <a:pPr algn="ctr"/>
            <a:r>
              <a:rPr lang="es-ES" sz="2400" dirty="0" smtClean="0"/>
              <a:t>Matriz de riesgos, procesos y cruces</a:t>
            </a:r>
            <a:endParaRPr lang="es-ES" sz="2400"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64</a:t>
            </a:fld>
            <a:endParaRPr lang="en-U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024193439"/>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043615"/>
      </p:ext>
    </p:extLst>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Marcador de número de diapositiva"/>
          <p:cNvSpPr>
            <a:spLocks noGrp="1"/>
          </p:cNvSpPr>
          <p:nvPr>
            <p:ph type="sldNum" sz="quarter" idx="12"/>
          </p:nvPr>
        </p:nvSpPr>
        <p:spPr/>
        <p:txBody>
          <a:bodyPr/>
          <a:lstStyle/>
          <a:p>
            <a:pPr>
              <a:defRPr/>
            </a:pPr>
            <a:fld id="{4CB05F5F-EB3F-44A3-8D7D-4D3C601A202B}" type="slidenum">
              <a:rPr lang="es-ES"/>
              <a:pPr>
                <a:defRPr/>
              </a:pPr>
              <a:t>65</a:t>
            </a:fld>
            <a:endParaRPr lang="es-ES" dirty="0"/>
          </a:p>
        </p:txBody>
      </p:sp>
      <p:sp>
        <p:nvSpPr>
          <p:cNvPr id="20483" name="AutoShape 2">
            <a:hlinkClick r:id="" action="ppaction://noaction"/>
          </p:cNvPr>
          <p:cNvSpPr>
            <a:spLocks noChangeArrowheads="1"/>
          </p:cNvSpPr>
          <p:nvPr/>
        </p:nvSpPr>
        <p:spPr bwMode="auto">
          <a:xfrm>
            <a:off x="7235825" y="2565400"/>
            <a:ext cx="1446213"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Ciclo de</a:t>
            </a:r>
          </a:p>
          <a:p>
            <a:pPr algn="ctr"/>
            <a:r>
              <a:rPr lang="es-CL" sz="1200" dirty="0"/>
              <a:t>       Revisión</a:t>
            </a:r>
            <a:endParaRPr lang="es-ES" sz="1200" dirty="0"/>
          </a:p>
        </p:txBody>
      </p:sp>
      <p:sp>
        <p:nvSpPr>
          <p:cNvPr id="20484" name="AutoShape 3">
            <a:hlinkClick r:id="" action="ppaction://noaction"/>
          </p:cNvPr>
          <p:cNvSpPr>
            <a:spLocks noChangeArrowheads="1"/>
          </p:cNvSpPr>
          <p:nvPr/>
        </p:nvSpPr>
        <p:spPr bwMode="auto">
          <a:xfrm>
            <a:off x="5867400" y="2565400"/>
            <a:ext cx="1446213"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Actividades</a:t>
            </a:r>
          </a:p>
          <a:p>
            <a:pPr algn="ctr"/>
            <a:r>
              <a:rPr lang="es-CL" sz="1200" dirty="0"/>
              <a:t>    De Control</a:t>
            </a:r>
            <a:endParaRPr lang="es-ES" sz="1200" dirty="0"/>
          </a:p>
        </p:txBody>
      </p:sp>
      <p:sp>
        <p:nvSpPr>
          <p:cNvPr id="20485" name="AutoShape 4">
            <a:hlinkClick r:id="" action="ppaction://noaction"/>
          </p:cNvPr>
          <p:cNvSpPr>
            <a:spLocks noChangeArrowheads="1"/>
          </p:cNvSpPr>
          <p:nvPr/>
        </p:nvSpPr>
        <p:spPr bwMode="auto">
          <a:xfrm>
            <a:off x="4494213" y="2565400"/>
            <a:ext cx="1446212"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Scoring por</a:t>
            </a:r>
          </a:p>
          <a:p>
            <a:pPr algn="ctr"/>
            <a:r>
              <a:rPr lang="es-CL" sz="1200" dirty="0"/>
              <a:t>    Puntos de</a:t>
            </a:r>
          </a:p>
          <a:p>
            <a:pPr algn="ctr"/>
            <a:r>
              <a:rPr lang="es-CL" sz="1200" dirty="0"/>
              <a:t>Riesgos</a:t>
            </a:r>
            <a:endParaRPr lang="es-ES" sz="1200" dirty="0"/>
          </a:p>
        </p:txBody>
      </p:sp>
      <p:sp>
        <p:nvSpPr>
          <p:cNvPr id="20486" name="AutoShape 5">
            <a:hlinkClick r:id="" action="ppaction://noaction"/>
          </p:cNvPr>
          <p:cNvSpPr>
            <a:spLocks noChangeArrowheads="1"/>
          </p:cNvSpPr>
          <p:nvPr/>
        </p:nvSpPr>
        <p:spPr bwMode="auto">
          <a:xfrm>
            <a:off x="3059113" y="2565400"/>
            <a:ext cx="1519237" cy="719138"/>
          </a:xfrm>
          <a:prstGeom prst="chevron">
            <a:avLst>
              <a:gd name="adj" fmla="val 528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a:t>
            </a:r>
            <a:r>
              <a:rPr lang="es-CL" sz="1200" dirty="0">
                <a:solidFill>
                  <a:srgbClr val="FF0000"/>
                </a:solidFill>
              </a:rPr>
              <a:t>Cruce de</a:t>
            </a:r>
          </a:p>
          <a:p>
            <a:pPr algn="ctr"/>
            <a:r>
              <a:rPr lang="es-CL" sz="1200" dirty="0">
                <a:solidFill>
                  <a:srgbClr val="FF0000"/>
                </a:solidFill>
              </a:rPr>
              <a:t>          Riesgos con</a:t>
            </a:r>
          </a:p>
          <a:p>
            <a:pPr algn="ctr"/>
            <a:r>
              <a:rPr lang="es-CL" sz="1200" dirty="0">
                <a:solidFill>
                  <a:srgbClr val="FF0000"/>
                </a:solidFill>
              </a:rPr>
              <a:t>      Procesos</a:t>
            </a:r>
            <a:endParaRPr lang="es-ES" sz="1200" dirty="0">
              <a:solidFill>
                <a:srgbClr val="FF0000"/>
              </a:solidFill>
            </a:endParaRPr>
          </a:p>
        </p:txBody>
      </p:sp>
      <p:sp>
        <p:nvSpPr>
          <p:cNvPr id="20487" name="AutoShape 6">
            <a:hlinkClick r:id="" action="ppaction://noaction"/>
          </p:cNvPr>
          <p:cNvSpPr>
            <a:spLocks noChangeArrowheads="1"/>
          </p:cNvSpPr>
          <p:nvPr/>
        </p:nvSpPr>
        <p:spPr bwMode="auto">
          <a:xfrm>
            <a:off x="395288" y="2565400"/>
            <a:ext cx="1446212"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Matriz de</a:t>
            </a:r>
          </a:p>
          <a:p>
            <a:pPr algn="ctr"/>
            <a:r>
              <a:rPr lang="es-CL" sz="1200" dirty="0"/>
              <a:t>  Riesgos</a:t>
            </a:r>
            <a:endParaRPr lang="es-ES" sz="1200" dirty="0"/>
          </a:p>
        </p:txBody>
      </p:sp>
      <p:sp>
        <p:nvSpPr>
          <p:cNvPr id="20488" name="AutoShape 7">
            <a:hlinkClick r:id="" action="ppaction://noaction"/>
          </p:cNvPr>
          <p:cNvSpPr>
            <a:spLocks noChangeArrowheads="1"/>
          </p:cNvSpPr>
          <p:nvPr/>
        </p:nvSpPr>
        <p:spPr bwMode="auto">
          <a:xfrm>
            <a:off x="395288" y="4149725"/>
            <a:ext cx="1446212"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Inventario</a:t>
            </a:r>
          </a:p>
          <a:p>
            <a:pPr algn="ctr"/>
            <a:r>
              <a:rPr lang="es-CL" sz="1200" dirty="0"/>
              <a:t>de</a:t>
            </a:r>
          </a:p>
          <a:p>
            <a:pPr algn="ctr"/>
            <a:r>
              <a:rPr lang="es-CL" sz="1200" dirty="0"/>
              <a:t>Procesos</a:t>
            </a:r>
            <a:endParaRPr lang="es-ES" sz="1200" dirty="0"/>
          </a:p>
        </p:txBody>
      </p:sp>
      <p:sp>
        <p:nvSpPr>
          <p:cNvPr id="20489" name="AutoShape 8">
            <a:hlinkClick r:id="" action="ppaction://noaction"/>
          </p:cNvPr>
          <p:cNvSpPr>
            <a:spLocks noChangeArrowheads="1"/>
          </p:cNvSpPr>
          <p:nvPr/>
        </p:nvSpPr>
        <p:spPr bwMode="auto">
          <a:xfrm>
            <a:off x="1685925" y="4149725"/>
            <a:ext cx="1446213"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Ponderación</a:t>
            </a:r>
          </a:p>
          <a:p>
            <a:pPr algn="ctr"/>
            <a:r>
              <a:rPr lang="es-CL" sz="1200" dirty="0"/>
              <a:t>      de Procesos</a:t>
            </a:r>
            <a:endParaRPr lang="es-ES" sz="1200" dirty="0"/>
          </a:p>
        </p:txBody>
      </p:sp>
      <p:sp>
        <p:nvSpPr>
          <p:cNvPr id="20490" name="AutoShape 9"/>
          <p:cNvSpPr>
            <a:spLocks noChangeArrowheads="1"/>
          </p:cNvSpPr>
          <p:nvPr/>
        </p:nvSpPr>
        <p:spPr bwMode="auto">
          <a:xfrm>
            <a:off x="1979613" y="2709863"/>
            <a:ext cx="1152525" cy="360362"/>
          </a:xfrm>
          <a:prstGeom prst="rightArrow">
            <a:avLst>
              <a:gd name="adj1" fmla="val 50000"/>
              <a:gd name="adj2" fmla="val 7995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491" name="AutoShape 10"/>
          <p:cNvSpPr>
            <a:spLocks noChangeArrowheads="1"/>
          </p:cNvSpPr>
          <p:nvPr/>
        </p:nvSpPr>
        <p:spPr bwMode="auto">
          <a:xfrm>
            <a:off x="3276600" y="4005263"/>
            <a:ext cx="647700" cy="6477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492" name="Text Box 11"/>
          <p:cNvSpPr txBox="1">
            <a:spLocks noChangeArrowheads="1"/>
          </p:cNvSpPr>
          <p:nvPr/>
        </p:nvSpPr>
        <p:spPr bwMode="auto">
          <a:xfrm>
            <a:off x="395288" y="630238"/>
            <a:ext cx="83541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CL" sz="2800" b="1" dirty="0">
                <a:solidFill>
                  <a:srgbClr val="000099"/>
                </a:solidFill>
              </a:rPr>
              <a:t>Etapas de desarrollo en la </a:t>
            </a:r>
            <a:r>
              <a:rPr lang="es-CL" sz="2800" b="1" dirty="0" smtClean="0">
                <a:solidFill>
                  <a:srgbClr val="000099"/>
                </a:solidFill>
              </a:rPr>
              <a:t>Metodología-Segunda parte </a:t>
            </a:r>
            <a:endParaRPr lang="es-ES" sz="2800" b="1" dirty="0">
              <a:solidFill>
                <a:srgbClr val="000099"/>
              </a:solidFill>
            </a:endParaRPr>
          </a:p>
        </p:txBody>
      </p:sp>
      <p:sp>
        <p:nvSpPr>
          <p:cNvPr id="20493" name="AutoShape 12">
            <a:hlinkClick r:id="" action="ppaction://noaction" highlightClick="1"/>
          </p:cNvPr>
          <p:cNvSpPr>
            <a:spLocks noChangeArrowheads="1"/>
          </p:cNvSpPr>
          <p:nvPr/>
        </p:nvSpPr>
        <p:spPr bwMode="auto">
          <a:xfrm>
            <a:off x="8748713" y="6453188"/>
            <a:ext cx="395287" cy="404812"/>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494" name="AutoShape 13">
            <a:hlinkClick r:id="" action="ppaction://noaction"/>
          </p:cNvPr>
          <p:cNvSpPr>
            <a:spLocks noChangeArrowheads="1"/>
          </p:cNvSpPr>
          <p:nvPr/>
        </p:nvSpPr>
        <p:spPr bwMode="auto">
          <a:xfrm>
            <a:off x="5903913" y="4149725"/>
            <a:ext cx="1446212" cy="719138"/>
          </a:xfrm>
          <a:prstGeom prst="chevron">
            <a:avLst>
              <a:gd name="adj" fmla="val 50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200" dirty="0"/>
              <a:t>      Monitoreo</a:t>
            </a:r>
            <a:endParaRPr lang="es-ES" sz="1200" dirty="0"/>
          </a:p>
        </p:txBody>
      </p:sp>
      <p:sp>
        <p:nvSpPr>
          <p:cNvPr id="20495" name="AutoShape 14"/>
          <p:cNvSpPr>
            <a:spLocks noChangeArrowheads="1"/>
          </p:cNvSpPr>
          <p:nvPr/>
        </p:nvSpPr>
        <p:spPr bwMode="auto">
          <a:xfrm rot="-5400000">
            <a:off x="6066632" y="3518693"/>
            <a:ext cx="755650" cy="360363"/>
          </a:xfrm>
          <a:prstGeom prst="rightArrow">
            <a:avLst>
              <a:gd name="adj1" fmla="val 50000"/>
              <a:gd name="adj2" fmla="val 5242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496" name="Text Box 15"/>
          <p:cNvSpPr txBox="1">
            <a:spLocks noChangeArrowheads="1"/>
          </p:cNvSpPr>
          <p:nvPr/>
        </p:nvSpPr>
        <p:spPr bwMode="auto">
          <a:xfrm>
            <a:off x="246063" y="6288088"/>
            <a:ext cx="3932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dirty="0"/>
              <a:t>Fuente : Sr. Carlos Valdivieso Valenzuela</a:t>
            </a:r>
          </a:p>
        </p:txBody>
      </p:sp>
      <p:sp>
        <p:nvSpPr>
          <p:cNvPr id="20497" name="Line 16"/>
          <p:cNvSpPr>
            <a:spLocks noChangeShapeType="1"/>
          </p:cNvSpPr>
          <p:nvPr/>
        </p:nvSpPr>
        <p:spPr bwMode="auto">
          <a:xfrm>
            <a:off x="611188" y="1268413"/>
            <a:ext cx="777716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Tree>
    <p:extLst>
      <p:ext uri="{BB962C8B-B14F-4D97-AF65-F5344CB8AC3E}">
        <p14:creationId xmlns:p14="http://schemas.microsoft.com/office/powerpoint/2010/main" val="11493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52128"/>
          </a:xfrm>
        </p:spPr>
        <p:txBody>
          <a:bodyPr/>
          <a:lstStyle/>
          <a:p>
            <a:pPr algn="ctr"/>
            <a:r>
              <a:rPr lang="es-ES" sz="2000" dirty="0" smtClean="0"/>
              <a:t>El CRUCE DE LOS RIESGOS CON LOS PROCESOS</a:t>
            </a:r>
            <a:endParaRPr lang="es-ES" sz="2000" dirty="0"/>
          </a:p>
        </p:txBody>
      </p:sp>
      <p:sp>
        <p:nvSpPr>
          <p:cNvPr id="3" name="2 Marcador de contenido"/>
          <p:cNvSpPr>
            <a:spLocks noGrp="1"/>
          </p:cNvSpPr>
          <p:nvPr>
            <p:ph idx="1"/>
          </p:nvPr>
        </p:nvSpPr>
        <p:spPr>
          <a:xfrm>
            <a:off x="457200" y="1484784"/>
            <a:ext cx="8229600" cy="5089054"/>
          </a:xfrm>
        </p:spPr>
        <p:txBody>
          <a:bodyPr/>
          <a:lstStyle/>
          <a:p>
            <a:r>
              <a:rPr lang="es-ES" dirty="0" smtClean="0"/>
              <a:t>Más allá del ejercicio , </a:t>
            </a:r>
            <a:r>
              <a:rPr lang="es-ES" b="1" dirty="0" smtClean="0"/>
              <a:t>lo importante es PENSAR QUÉ RIESGO, CRUZA CON UNO O MAS PROCESOS .</a:t>
            </a:r>
          </a:p>
          <a:p>
            <a:r>
              <a:rPr lang="es-ES" dirty="0" smtClean="0"/>
              <a:t>Si se ponen imaginativos, van a llegar a que todo cruza con todo y esto no funciona así, sino con los cruces importantes y no la segunda derivada.</a:t>
            </a:r>
          </a:p>
          <a:p>
            <a:r>
              <a:rPr lang="es-ES" dirty="0" smtClean="0"/>
              <a:t>Vamos despacio, explicaremos una y otra vez esta parte .</a:t>
            </a:r>
          </a:p>
          <a:p>
            <a:r>
              <a:rPr lang="es-ES" dirty="0" smtClean="0"/>
              <a:t>Va un ejemplo conceptual inventado.</a:t>
            </a:r>
          </a:p>
          <a:p>
            <a:endParaRPr lang="es-ES" dirty="0" smtClean="0"/>
          </a:p>
          <a:p>
            <a:endParaRPr lang="es-ES" dirty="0"/>
          </a:p>
          <a:p>
            <a:endParaRPr lang="es-ES" dirty="0" smtClean="0"/>
          </a:p>
          <a:p>
            <a:r>
              <a:rPr lang="es-ES" dirty="0" smtClean="0"/>
              <a:t>Luego el resultado inventado de algunas líneas</a:t>
            </a:r>
          </a:p>
          <a:p>
            <a:endParaRPr lang="es-ES" dirty="0" smtClean="0"/>
          </a:p>
          <a:p>
            <a:r>
              <a:rPr lang="es-ES" dirty="0" smtClean="0"/>
              <a:t>Tomaremos el caso de los depósitos a plazo.</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66</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4012630352"/>
              </p:ext>
            </p:extLst>
          </p:nvPr>
        </p:nvGraphicFramePr>
        <p:xfrm>
          <a:off x="6804248" y="3573016"/>
          <a:ext cx="914400" cy="771525"/>
        </p:xfrm>
        <a:graphic>
          <a:graphicData uri="http://schemas.openxmlformats.org/presentationml/2006/ole">
            <mc:AlternateContent xmlns:mc="http://schemas.openxmlformats.org/markup-compatibility/2006">
              <mc:Choice xmlns:v="urn:schemas-microsoft-com:vml" Requires="v">
                <p:oleObj spid="_x0000_s94406" name="Hoja de cálculo" showAsIcon="1" r:id="rId4" imgW="914400" imgH="771480" progId="Excel.Sheet.12">
                  <p:embed/>
                </p:oleObj>
              </mc:Choice>
              <mc:Fallback>
                <p:oleObj name="Hoja de cálculo" showAsIcon="1" r:id="rId4" imgW="914400" imgH="771480" progId="Excel.Sheet.12">
                  <p:embed/>
                  <p:pic>
                    <p:nvPicPr>
                      <p:cNvPr id="0" name="Picture 1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573016"/>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1023205370"/>
              </p:ext>
            </p:extLst>
          </p:nvPr>
        </p:nvGraphicFramePr>
        <p:xfrm>
          <a:off x="6516216" y="4941168"/>
          <a:ext cx="914400" cy="771525"/>
        </p:xfrm>
        <a:graphic>
          <a:graphicData uri="http://schemas.openxmlformats.org/presentationml/2006/ole">
            <mc:AlternateContent xmlns:mc="http://schemas.openxmlformats.org/markup-compatibility/2006">
              <mc:Choice xmlns:v="urn:schemas-microsoft-com:vml" Requires="v">
                <p:oleObj spid="_x0000_s94407" name="Hoja de cálculo" showAsIcon="1" r:id="rId7" imgW="914400" imgH="771480" progId="Excel.Sheet.12">
                  <p:embed/>
                </p:oleObj>
              </mc:Choice>
              <mc:Fallback>
                <p:oleObj name="Hoja de cálculo" showAsIcon="1" r:id="rId7" imgW="914400" imgH="771480" progId="Excel.Sheet.12">
                  <p:embed/>
                  <p:pic>
                    <p:nvPicPr>
                      <p:cNvPr id="0" name="Picture 1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94116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6377278"/>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dirty="0"/>
              <a:t>AQUÍ VAN CUADROS EXPLICATIVOS  DE APOYO </a:t>
            </a:r>
          </a:p>
        </p:txBody>
      </p:sp>
      <p:sp>
        <p:nvSpPr>
          <p:cNvPr id="3" name="2 Marcador de contenido"/>
          <p:cNvSpPr>
            <a:spLocks noGrp="1"/>
          </p:cNvSpPr>
          <p:nvPr>
            <p:ph idx="1"/>
          </p:nvPr>
        </p:nvSpPr>
        <p:spPr/>
        <p:txBody>
          <a:bodyPr/>
          <a:lstStyle/>
          <a:p>
            <a:r>
              <a:rPr lang="es-ES" dirty="0" smtClean="0"/>
              <a:t>Se irá explicando cada archivo.</a:t>
            </a:r>
          </a:p>
          <a:p>
            <a:r>
              <a:rPr lang="es-ES" dirty="0" smtClean="0"/>
              <a:t>Vamos a trabajar con 600 puntos de riesgo  del proceso de depósitos a plazo   y 3.000 de puntos de riesgos de los  cruces  de dicho proceso.</a:t>
            </a:r>
          </a:p>
          <a:p>
            <a:r>
              <a:rPr lang="es-ES" dirty="0" smtClean="0"/>
              <a:t>OJO, la suma de puntos de todos los eventos de riesgos, deben sumar el total del peso del proceso; hay distintas formas de hacer esto, lo conversaremos. En este ejemplo, deben sumar 600 </a:t>
            </a:r>
          </a:p>
          <a:p>
            <a:r>
              <a:rPr lang="es-ES" dirty="0" smtClean="0"/>
              <a:t>Favor empiecen a abrir dese la primera pestaña a la izquierda.</a:t>
            </a:r>
          </a:p>
          <a:p>
            <a:r>
              <a:rPr lang="es-ES" dirty="0" smtClean="0"/>
              <a:t>En relación a actividades de control, va el cumplimiento y puntuación ; esto es el resultado de haberlo probado con una muestra aleatoria de 25 operaciones las que se probaron por todo el circuito y sus controles.</a:t>
            </a:r>
          </a:p>
          <a:p>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67</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1369413484"/>
              </p:ext>
            </p:extLst>
          </p:nvPr>
        </p:nvGraphicFramePr>
        <p:xfrm>
          <a:off x="6444208" y="6082437"/>
          <a:ext cx="914400" cy="771525"/>
        </p:xfrm>
        <a:graphic>
          <a:graphicData uri="http://schemas.openxmlformats.org/presentationml/2006/ole">
            <mc:AlternateContent xmlns:mc="http://schemas.openxmlformats.org/markup-compatibility/2006">
              <mc:Choice xmlns:v="urn:schemas-microsoft-com:vml" Requires="v">
                <p:oleObj spid="_x0000_s95332" name="Hoja de cálculo" showAsIcon="1" r:id="rId4" imgW="914400" imgH="771480" progId="Excel.Sheet.8">
                  <p:embed/>
                </p:oleObj>
              </mc:Choice>
              <mc:Fallback>
                <p:oleObj name="Hoja de cálculo" showAsIcon="1" r:id="rId4" imgW="914400" imgH="771480" progId="Excel.Sheet.8">
                  <p:embed/>
                  <p:pic>
                    <p:nvPicPr>
                      <p:cNvPr id="0"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6082437"/>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6267057"/>
      </p:ext>
    </p:extLst>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2"/>
          </p:nvPr>
        </p:nvSpPr>
        <p:spPr/>
        <p:txBody>
          <a:bodyPr/>
          <a:lstStyle/>
          <a:p>
            <a:pPr>
              <a:defRPr/>
            </a:pPr>
            <a:fld id="{ACED5384-55D9-413A-8472-DC25D9933567}" type="slidenum">
              <a:rPr lang="es-ES"/>
              <a:pPr>
                <a:defRPr/>
              </a:pPr>
              <a:t>68</a:t>
            </a:fld>
            <a:endParaRPr lang="es-ES" dirty="0"/>
          </a:p>
        </p:txBody>
      </p:sp>
      <p:pic>
        <p:nvPicPr>
          <p:cNvPr id="30722" name="Picture 9" desc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581400"/>
            <a:ext cx="74104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descr="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813" y="1676400"/>
            <a:ext cx="67341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2"/>
          <p:cNvSpPr txBox="1">
            <a:spLocks noChangeArrowheads="1"/>
          </p:cNvSpPr>
          <p:nvPr/>
        </p:nvSpPr>
        <p:spPr bwMode="auto">
          <a:xfrm>
            <a:off x="25400" y="790575"/>
            <a:ext cx="78436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CL" b="1" dirty="0">
                <a:solidFill>
                  <a:schemeClr val="accent2"/>
                </a:solidFill>
              </a:rPr>
              <a:t>Cruce de un Proceso con el Riesgo “Cumplimiento de normas y procedimientos</a:t>
            </a:r>
            <a:r>
              <a:rPr lang="es-CL" b="1" dirty="0" smtClean="0">
                <a:solidFill>
                  <a:schemeClr val="accent2"/>
                </a:solidFill>
              </a:rPr>
              <a:t>” </a:t>
            </a:r>
          </a:p>
          <a:p>
            <a:pPr algn="ctr" eaLnBrk="1" hangingPunct="1"/>
            <a:r>
              <a:rPr lang="es-CL" sz="2400" b="1" dirty="0" smtClean="0">
                <a:solidFill>
                  <a:schemeClr val="accent2"/>
                </a:solidFill>
              </a:rPr>
              <a:t>veamos otro ejemplo</a:t>
            </a:r>
            <a:endParaRPr lang="es-ES" sz="2400" b="1" dirty="0">
              <a:solidFill>
                <a:schemeClr val="accent2"/>
              </a:solidFill>
            </a:endParaRPr>
          </a:p>
        </p:txBody>
      </p:sp>
      <p:sp>
        <p:nvSpPr>
          <p:cNvPr id="30725" name="Oval 4"/>
          <p:cNvSpPr>
            <a:spLocks noChangeArrowheads="1"/>
          </p:cNvSpPr>
          <p:nvPr/>
        </p:nvSpPr>
        <p:spPr bwMode="auto">
          <a:xfrm>
            <a:off x="2771775" y="4508500"/>
            <a:ext cx="792163" cy="2889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726" name="Oval 5"/>
          <p:cNvSpPr>
            <a:spLocks noChangeArrowheads="1"/>
          </p:cNvSpPr>
          <p:nvPr/>
        </p:nvSpPr>
        <p:spPr bwMode="auto">
          <a:xfrm>
            <a:off x="7294563" y="2320925"/>
            <a:ext cx="792162" cy="2889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30727" name="Text Box 7"/>
          <p:cNvSpPr txBox="1">
            <a:spLocks noChangeArrowheads="1"/>
          </p:cNvSpPr>
          <p:nvPr/>
        </p:nvSpPr>
        <p:spPr bwMode="auto">
          <a:xfrm>
            <a:off x="246063" y="6288088"/>
            <a:ext cx="3932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dirty="0"/>
              <a:t>Fuente : Sr. Carlos Valdivieso Valenzuela</a:t>
            </a:r>
          </a:p>
        </p:txBody>
      </p:sp>
    </p:spTree>
    <p:extLst>
      <p:ext uri="{BB962C8B-B14F-4D97-AF65-F5344CB8AC3E}">
        <p14:creationId xmlns:p14="http://schemas.microsoft.com/office/powerpoint/2010/main" val="30331980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 OTRO EJEMPLO SENCILLO</a:t>
            </a:r>
            <a:endParaRPr lang="es-CL" dirty="0"/>
          </a:p>
        </p:txBody>
      </p:sp>
      <p:sp>
        <p:nvSpPr>
          <p:cNvPr id="3" name="2 Marcador de contenido"/>
          <p:cNvSpPr>
            <a:spLocks noGrp="1"/>
          </p:cNvSpPr>
          <p:nvPr>
            <p:ph idx="1"/>
          </p:nvPr>
        </p:nvSpPr>
        <p:spPr/>
        <p:txBody>
          <a:bodyPr/>
          <a:lstStyle/>
          <a:p>
            <a:r>
              <a:rPr lang="es-CL" dirty="0" smtClean="0"/>
              <a:t>Al poner zoom en los cruces </a:t>
            </a:r>
            <a:r>
              <a:rPr lang="es-CL" dirty="0" err="1" smtClean="0"/>
              <a:t>Ud</a:t>
            </a:r>
            <a:r>
              <a:rPr lang="es-CL" dirty="0" smtClean="0"/>
              <a:t> puede ver </a:t>
            </a:r>
            <a:r>
              <a:rPr lang="es-CL" dirty="0"/>
              <a:t>l</a:t>
            </a:r>
            <a:r>
              <a:rPr lang="es-CL" dirty="0" smtClean="0"/>
              <a:t>os riesgos de los cruces, el riesgo residual, atender los controles no mitigados y calcular por agregación el % de riesgo residual del Banco.</a:t>
            </a:r>
          </a:p>
          <a:p>
            <a:r>
              <a:rPr lang="es-CL" dirty="0" smtClean="0"/>
              <a:t>Mi experiencia es buena, se llega al Comité </a:t>
            </a:r>
            <a:r>
              <a:rPr lang="es-CL" dirty="0" err="1" smtClean="0"/>
              <a:t>deAuditoría</a:t>
            </a:r>
            <a:r>
              <a:rPr lang="es-CL" dirty="0" smtClean="0"/>
              <a:t> y preguntan Cuál es ahora el índice de riesgo residual del Banco, eje 5 %</a:t>
            </a:r>
          </a:p>
          <a:p>
            <a:r>
              <a:rPr lang="es-CL" dirty="0" smtClean="0"/>
              <a:t>Surge de inmediato la pregunta, cual era en meses anteriores ???</a:t>
            </a:r>
          </a:p>
          <a:p>
            <a:r>
              <a:rPr lang="es-CL" dirty="0" err="1" smtClean="0"/>
              <a:t>Cualés</a:t>
            </a:r>
            <a:r>
              <a:rPr lang="es-CL" dirty="0" smtClean="0"/>
              <a:t> son los puntos a poner atención</a:t>
            </a:r>
          </a:p>
          <a:p>
            <a:r>
              <a:rPr lang="es-CL" b="1" dirty="0" smtClean="0">
                <a:solidFill>
                  <a:srgbClr val="FF0000"/>
                </a:solidFill>
              </a:rPr>
              <a:t>En casos que conozco es un tema prioritario y </a:t>
            </a:r>
            <a:r>
              <a:rPr lang="es-CL" b="1" dirty="0" err="1" smtClean="0">
                <a:solidFill>
                  <a:srgbClr val="FF0000"/>
                </a:solidFill>
              </a:rPr>
              <a:t>Ud</a:t>
            </a:r>
            <a:r>
              <a:rPr lang="es-CL" b="1" dirty="0" smtClean="0">
                <a:solidFill>
                  <a:srgbClr val="FF0000"/>
                </a:solidFill>
              </a:rPr>
              <a:t> tiene un medidor final </a:t>
            </a:r>
            <a:endParaRPr lang="es-CL" b="1" dirty="0">
              <a:solidFill>
                <a:srgbClr val="FF0000"/>
              </a:solidFill>
            </a:endParaRP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69</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2378330155"/>
              </p:ext>
            </p:extLst>
          </p:nvPr>
        </p:nvGraphicFramePr>
        <p:xfrm>
          <a:off x="4427984" y="5157192"/>
          <a:ext cx="914400" cy="771525"/>
        </p:xfrm>
        <a:graphic>
          <a:graphicData uri="http://schemas.openxmlformats.org/presentationml/2006/ole">
            <mc:AlternateContent xmlns:mc="http://schemas.openxmlformats.org/markup-compatibility/2006">
              <mc:Choice xmlns:v="urn:schemas-microsoft-com:vml" Requires="v">
                <p:oleObj spid="_x0000_s98396" name="Hoja de cálculo" showAsIcon="1" r:id="rId4" imgW="914400" imgH="771480" progId="Excel.Sheet.12">
                  <p:embed/>
                </p:oleObj>
              </mc:Choice>
              <mc:Fallback>
                <p:oleObj name="Hoja de cálculo" showAsIcon="1" r:id="rId4" imgW="914400" imgH="771480" progId="Excel.Sheet.12">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515719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2634745"/>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PRIMERA PARTE-EL ENFOQUE</a:t>
            </a:r>
            <a:endParaRPr lang="es-CL" dirty="0"/>
          </a:p>
        </p:txBody>
      </p:sp>
      <p:sp>
        <p:nvSpPr>
          <p:cNvPr id="3" name="2 Marcador de contenido"/>
          <p:cNvSpPr>
            <a:spLocks noGrp="1"/>
          </p:cNvSpPr>
          <p:nvPr>
            <p:ph idx="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a:t>
            </a:fld>
            <a:endParaRPr lang="en-US" dirty="0"/>
          </a:p>
        </p:txBody>
      </p:sp>
    </p:spTree>
    <p:extLst>
      <p:ext uri="{BB962C8B-B14F-4D97-AF65-F5344CB8AC3E}">
        <p14:creationId xmlns:p14="http://schemas.microsoft.com/office/powerpoint/2010/main" val="4268478307"/>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517104"/>
          </a:xfrm>
        </p:spPr>
        <p:txBody>
          <a:bodyPr/>
          <a:lstStyle/>
          <a:p>
            <a:pPr algn="ctr"/>
            <a:r>
              <a:rPr lang="es-ES" sz="2000" dirty="0" smtClean="0"/>
              <a:t>BUENO, QUÉ TENEMOS EN ESTE MOMENTO ???</a:t>
            </a:r>
            <a:endParaRPr lang="es-ES" sz="2000" dirty="0"/>
          </a:p>
        </p:txBody>
      </p:sp>
      <p:sp>
        <p:nvSpPr>
          <p:cNvPr id="3" name="2 Marcador de contenido"/>
          <p:cNvSpPr>
            <a:spLocks noGrp="1"/>
          </p:cNvSpPr>
          <p:nvPr>
            <p:ph idx="1"/>
          </p:nvPr>
        </p:nvSpPr>
        <p:spPr>
          <a:xfrm>
            <a:off x="457200" y="1772816"/>
            <a:ext cx="8229600" cy="4801022"/>
          </a:xfrm>
        </p:spPr>
        <p:txBody>
          <a:bodyPr/>
          <a:lstStyle/>
          <a:p>
            <a:r>
              <a:rPr lang="es-ES" dirty="0" smtClean="0"/>
              <a:t>El total de puntos de riesgos de los procesos.</a:t>
            </a:r>
          </a:p>
          <a:p>
            <a:r>
              <a:rPr lang="es-ES" dirty="0" smtClean="0"/>
              <a:t>Ahora los puntos finales de riesgos de todos los cruces.</a:t>
            </a:r>
          </a:p>
          <a:p>
            <a:r>
              <a:rPr lang="es-ES" dirty="0" smtClean="0"/>
              <a:t>En este caso 36.000 puntos de riesgos que bajo este modelo serían el total que tiene la Empresa.</a:t>
            </a:r>
          </a:p>
          <a:p>
            <a:r>
              <a:rPr lang="es-ES" dirty="0" smtClean="0"/>
              <a:t>Están distribuidos por proceso; entonces cada uno de esos puntos deberemos verlos en las matrices de </a:t>
            </a:r>
            <a:r>
              <a:rPr lang="es-ES" b="1" dirty="0" smtClean="0"/>
              <a:t>EVENTOS DE RIESGOS Y CONTROLES.</a:t>
            </a:r>
          </a:p>
          <a:p>
            <a:r>
              <a:rPr lang="es-ES" dirty="0" smtClean="0"/>
              <a:t>Ya explicaremos que aquí no puede haber multiplicación de los panes; o sea si resultaron 3.000 puntos en el proceso de depósitos a plazo, no puede haber más ni menos al interior del proceso. </a:t>
            </a: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70</a:t>
            </a:fld>
            <a:endParaRPr lang="en-US" dirty="0"/>
          </a:p>
        </p:txBody>
      </p:sp>
    </p:spTree>
    <p:extLst>
      <p:ext uri="{BB962C8B-B14F-4D97-AF65-F5344CB8AC3E}">
        <p14:creationId xmlns:p14="http://schemas.microsoft.com/office/powerpoint/2010/main" val="1703037179"/>
      </p:ext>
    </p:extLst>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08112"/>
          </a:xfrm>
        </p:spPr>
        <p:txBody>
          <a:bodyPr/>
          <a:lstStyle/>
          <a:p>
            <a:pPr algn="ctr"/>
            <a:r>
              <a:rPr lang="es-ES" sz="2000" dirty="0" smtClean="0"/>
              <a:t>EL CUADRO FINAL DE LOS PUNTOS DE RIESGOS DE LOS CRUCES </a:t>
            </a:r>
            <a:endParaRPr lang="es-ES" sz="2000" dirty="0"/>
          </a:p>
        </p:txBody>
      </p:sp>
      <p:sp>
        <p:nvSpPr>
          <p:cNvPr id="3" name="2 Marcador de contenido"/>
          <p:cNvSpPr>
            <a:spLocks noGrp="1"/>
          </p:cNvSpPr>
          <p:nvPr>
            <p:ph idx="1"/>
          </p:nvPr>
        </p:nvSpPr>
        <p:spPr>
          <a:xfrm>
            <a:off x="457200" y="1556792"/>
            <a:ext cx="8229600" cy="5017046"/>
          </a:xfrm>
        </p:spPr>
        <p:txBody>
          <a:bodyPr/>
          <a:lstStyle/>
          <a:p>
            <a:r>
              <a:rPr lang="es-ES" dirty="0" smtClean="0"/>
              <a:t>Al final hay que hacer el ejercicio de consolidación ; aquí va una guía inventada sólo para los procesos monetarios; hay que hacer lo mismo para los no monetarios, y un cuadro de consolidación final con el resultado de ambos y los % decrecientes, para apreciar donde está la mayor concentración, ej. con los 10 primeros junto el 50 % de los puntos de riesgos de toda la empresa</a:t>
            </a:r>
          </a:p>
          <a:p>
            <a:endParaRPr lang="es-ES" dirty="0"/>
          </a:p>
          <a:p>
            <a:endParaRPr lang="es-ES" dirty="0" smtClean="0"/>
          </a:p>
          <a:p>
            <a:endParaRPr lang="es-ES" dirty="0"/>
          </a:p>
          <a:p>
            <a:r>
              <a:rPr lang="es-ES" dirty="0" smtClean="0"/>
              <a:t>Hemos terminado entonces con los puntajes de riesgos de los procesos, lo cual permite orientar el uso de los recursos en Auditoría Interna; es una guía , pero </a:t>
            </a:r>
            <a:r>
              <a:rPr lang="es-ES" b="1" dirty="0" smtClean="0"/>
              <a:t>NO </a:t>
            </a:r>
            <a:r>
              <a:rPr lang="es-ES" dirty="0" smtClean="0"/>
              <a:t>un dogma, pero es útil al comparar con el uso de las horas hombre que estoy usando.</a:t>
            </a:r>
          </a:p>
          <a:p>
            <a:r>
              <a:rPr lang="es-ES" dirty="0" smtClean="0"/>
              <a:t>Ayuda también a la formulación del programa de Auditoría Interna y el trabajo con el Comité de Auditoría.</a:t>
            </a:r>
            <a:endParaRPr lang="es-ES"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71</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1295810039"/>
              </p:ext>
            </p:extLst>
          </p:nvPr>
        </p:nvGraphicFramePr>
        <p:xfrm>
          <a:off x="5220072" y="3645024"/>
          <a:ext cx="914400" cy="771525"/>
        </p:xfrm>
        <a:graphic>
          <a:graphicData uri="http://schemas.openxmlformats.org/presentationml/2006/ole">
            <mc:AlternateContent xmlns:mc="http://schemas.openxmlformats.org/markup-compatibility/2006">
              <mc:Choice xmlns:v="urn:schemas-microsoft-com:vml" Requires="v">
                <p:oleObj spid="_x0000_s65706" name="Hoja de cálculo" showAsIcon="1" r:id="rId4" imgW="914400" imgH="771480" progId="Excel.Sheet.12">
                  <p:embed/>
                </p:oleObj>
              </mc:Choice>
              <mc:Fallback>
                <p:oleObj name="Hoja de cálculo" showAsIcon="1" r:id="rId4" imgW="914400" imgH="771480" progId="Excel.Sheet.12">
                  <p:embed/>
                  <p:pic>
                    <p:nvPicPr>
                      <p:cNvPr id="0"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64502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3062073"/>
      </p:ext>
    </p:extLst>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solidFill>
                  <a:srgbClr val="002060"/>
                </a:solidFill>
              </a:rPr>
              <a:t>LOS CICLOS DE REVISIÓN  Y LOS PUNTOS DE RIESGO </a:t>
            </a:r>
            <a:endParaRPr lang="es-ES" sz="2400" dirty="0">
              <a:solidFill>
                <a:srgbClr val="002060"/>
              </a:solidFill>
            </a:endParaRPr>
          </a:p>
        </p:txBody>
      </p:sp>
      <p:sp>
        <p:nvSpPr>
          <p:cNvPr id="3" name="2 Marcador de contenido"/>
          <p:cNvSpPr>
            <a:spLocks noGrp="1"/>
          </p:cNvSpPr>
          <p:nvPr>
            <p:ph idx="1"/>
          </p:nvPr>
        </p:nvSpPr>
        <p:spPr/>
        <p:txBody>
          <a:bodyPr>
            <a:normAutofit/>
          </a:bodyPr>
          <a:lstStyle/>
          <a:p>
            <a:r>
              <a:rPr lang="es-ES" sz="2400" dirty="0" smtClean="0">
                <a:solidFill>
                  <a:srgbClr val="002060"/>
                </a:solidFill>
              </a:rPr>
              <a:t>Haremos un análisis que dice relación con que al incluir todos los procesos monetarios </a:t>
            </a:r>
            <a:r>
              <a:rPr lang="es-ES" sz="2400" dirty="0">
                <a:solidFill>
                  <a:srgbClr val="002060"/>
                </a:solidFill>
              </a:rPr>
              <a:t> </a:t>
            </a:r>
            <a:r>
              <a:rPr lang="es-ES" sz="2400" dirty="0" smtClean="0">
                <a:solidFill>
                  <a:srgbClr val="002060"/>
                </a:solidFill>
              </a:rPr>
              <a:t>y </a:t>
            </a:r>
            <a:r>
              <a:rPr lang="es-ES" sz="2400" dirty="0">
                <a:solidFill>
                  <a:srgbClr val="002060"/>
                </a:solidFill>
              </a:rPr>
              <a:t> </a:t>
            </a:r>
            <a:r>
              <a:rPr lang="es-ES" sz="2400" dirty="0" smtClean="0">
                <a:solidFill>
                  <a:srgbClr val="002060"/>
                </a:solidFill>
              </a:rPr>
              <a:t>no monetarios y atendiendo a la limitación de recursos en Auditoría Interna, conviene  determinar los ciclos por puntos de riesgo,  por ejemplo ( cada cual debe determinar el nivel de corte ); hasta el 50 % de los puntos los reviso anualmente, entre 51 y75 % hago la mitad cada año y el resto en tres años con un tercio cada año o la alternativa elegida por Uds ) . El monitoreo es un complemento necesario .</a:t>
            </a:r>
          </a:p>
          <a:p>
            <a:r>
              <a:rPr lang="es-ES" sz="2400" dirty="0" smtClean="0">
                <a:solidFill>
                  <a:srgbClr val="002060"/>
                </a:solidFill>
              </a:rPr>
              <a:t>Va una guía explicativa </a:t>
            </a:r>
          </a:p>
        </p:txBody>
      </p:sp>
      <p:graphicFrame>
        <p:nvGraphicFramePr>
          <p:cNvPr id="4" name="3 Objeto"/>
          <p:cNvGraphicFramePr>
            <a:graphicFrameLocks noChangeAspect="1"/>
          </p:cNvGraphicFramePr>
          <p:nvPr>
            <p:extLst>
              <p:ext uri="{D42A27DB-BD31-4B8C-83A1-F6EECF244321}">
                <p14:modId xmlns:p14="http://schemas.microsoft.com/office/powerpoint/2010/main" val="2188136335"/>
              </p:ext>
            </p:extLst>
          </p:nvPr>
        </p:nvGraphicFramePr>
        <p:xfrm>
          <a:off x="4860032" y="5157192"/>
          <a:ext cx="914400" cy="771525"/>
        </p:xfrm>
        <a:graphic>
          <a:graphicData uri="http://schemas.openxmlformats.org/presentationml/2006/ole">
            <mc:AlternateContent xmlns:mc="http://schemas.openxmlformats.org/markup-compatibility/2006">
              <mc:Choice xmlns:v="urn:schemas-microsoft-com:vml" Requires="v">
                <p:oleObj spid="_x0000_s60602" name="Hoja de cálculo" showAsIcon="1" r:id="rId4" imgW="914400" imgH="771480" progId="Excel.Sheet.12">
                  <p:embed/>
                </p:oleObj>
              </mc:Choice>
              <mc:Fallback>
                <p:oleObj name="Hoja de cálculo" showAsIcon="1" r:id="rId4" imgW="914400" imgH="771480" progId="Excel.Sheet.12">
                  <p:embed/>
                  <p:pic>
                    <p:nvPicPr>
                      <p:cNvPr id="0" name="Picture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515719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6617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720080"/>
          </a:xfrm>
        </p:spPr>
        <p:txBody>
          <a:bodyPr>
            <a:normAutofit fontScale="90000"/>
          </a:bodyPr>
          <a:lstStyle/>
          <a:p>
            <a:r>
              <a:rPr lang="es-ES" sz="2000" dirty="0" smtClean="0">
                <a:solidFill>
                  <a:srgbClr val="002060"/>
                </a:solidFill>
              </a:rPr>
              <a:t/>
            </a:r>
            <a:br>
              <a:rPr lang="es-ES" sz="2000" dirty="0" smtClean="0">
                <a:solidFill>
                  <a:srgbClr val="002060"/>
                </a:solidFill>
              </a:rPr>
            </a:br>
            <a:r>
              <a:rPr lang="es-ES" sz="2000" dirty="0" smtClean="0">
                <a:solidFill>
                  <a:srgbClr val="002060"/>
                </a:solidFill>
              </a:rPr>
              <a:t/>
            </a:r>
            <a:br>
              <a:rPr lang="es-ES" sz="2000" dirty="0" smtClean="0">
                <a:solidFill>
                  <a:srgbClr val="002060"/>
                </a:solidFill>
              </a:rPr>
            </a:br>
            <a:r>
              <a:rPr lang="es-ES" sz="2000" dirty="0" smtClean="0">
                <a:solidFill>
                  <a:srgbClr val="002060"/>
                </a:solidFill>
              </a:rPr>
              <a:t>            SE</a:t>
            </a:r>
            <a:r>
              <a:rPr lang="es-ES" sz="2700" dirty="0" smtClean="0">
                <a:solidFill>
                  <a:srgbClr val="002060"/>
                </a:solidFill>
              </a:rPr>
              <a:t> </a:t>
            </a:r>
            <a:r>
              <a:rPr lang="es-ES" sz="2000" dirty="0" smtClean="0">
                <a:solidFill>
                  <a:srgbClr val="002060"/>
                </a:solidFill>
              </a:rPr>
              <a:t>RECOMIENDA TENER UN SISTEMA INFORMÁTICO</a:t>
            </a:r>
            <a:r>
              <a:rPr lang="es-ES" dirty="0" smtClean="0"/>
              <a:t>								</a:t>
            </a:r>
            <a:endParaRPr lang="es-ES" dirty="0"/>
          </a:p>
        </p:txBody>
      </p:sp>
      <p:sp>
        <p:nvSpPr>
          <p:cNvPr id="3" name="2 Subtítulo"/>
          <p:cNvSpPr>
            <a:spLocks noGrp="1"/>
          </p:cNvSpPr>
          <p:nvPr>
            <p:ph type="subTitle" idx="1"/>
          </p:nvPr>
        </p:nvSpPr>
        <p:spPr>
          <a:xfrm>
            <a:off x="1371600" y="620688"/>
            <a:ext cx="6400800" cy="5760640"/>
          </a:xfrm>
        </p:spPr>
        <p:txBody>
          <a:bodyPr>
            <a:normAutofit/>
          </a:bodyPr>
          <a:lstStyle/>
          <a:p>
            <a:pPr algn="l"/>
            <a:endParaRPr lang="es-ES" dirty="0">
              <a:solidFill>
                <a:srgbClr val="002060"/>
              </a:solidFill>
            </a:endParaRPr>
          </a:p>
          <a:p>
            <a:pPr marL="457200" indent="-457200" algn="l">
              <a:buFont typeface="Arial" pitchFamily="34" charset="0"/>
              <a:buChar char="•"/>
            </a:pPr>
            <a:r>
              <a:rPr lang="es-ES" dirty="0" smtClean="0">
                <a:solidFill>
                  <a:srgbClr val="002060"/>
                </a:solidFill>
              </a:rPr>
              <a:t>Es la suma de :hardware+software +información +personas con conocimientos .</a:t>
            </a:r>
          </a:p>
          <a:p>
            <a:pPr marL="457200" indent="-457200" algn="l">
              <a:buFont typeface="Arial" pitchFamily="34" charset="0"/>
              <a:buChar char="•"/>
            </a:pPr>
            <a:r>
              <a:rPr lang="es-ES" dirty="0" smtClean="0">
                <a:solidFill>
                  <a:srgbClr val="002060"/>
                </a:solidFill>
              </a:rPr>
              <a:t>Los software de auditoría están hechos usualmente para administrar auditorías, programas, papeles de trabajo y otros.</a:t>
            </a:r>
          </a:p>
          <a:p>
            <a:pPr marL="457200" indent="-457200" algn="l">
              <a:buFont typeface="Arial" pitchFamily="34" charset="0"/>
              <a:buChar char="•"/>
            </a:pPr>
            <a:r>
              <a:rPr lang="es-ES" dirty="0" smtClean="0">
                <a:solidFill>
                  <a:srgbClr val="002060"/>
                </a:solidFill>
              </a:rPr>
              <a:t>Los extractores de datos son complementos.</a:t>
            </a:r>
          </a:p>
          <a:p>
            <a:pPr algn="l"/>
            <a:r>
              <a:rPr lang="es-ES" dirty="0" smtClean="0">
                <a:solidFill>
                  <a:srgbClr val="002060"/>
                </a:solidFill>
              </a:rPr>
              <a:t>        Para  el mejor </a:t>
            </a:r>
            <a:r>
              <a:rPr lang="es-ES" dirty="0">
                <a:solidFill>
                  <a:srgbClr val="002060"/>
                </a:solidFill>
              </a:rPr>
              <a:t>é</a:t>
            </a:r>
            <a:r>
              <a:rPr lang="es-ES" dirty="0" smtClean="0">
                <a:solidFill>
                  <a:srgbClr val="002060"/>
                </a:solidFill>
              </a:rPr>
              <a:t>xito de este modelo en forma total   este enfoque, hay que hacer un sistema, pero pueden partir  parcialmente sin él </a:t>
            </a:r>
            <a:endParaRPr lang="es-ES"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5" y="4077072"/>
            <a:ext cx="2457450" cy="241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599396"/>
      </p:ext>
    </p:extLst>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80120"/>
          </a:xfrm>
        </p:spPr>
        <p:txBody>
          <a:bodyPr/>
          <a:lstStyle/>
          <a:p>
            <a:r>
              <a:rPr lang="es-CL" dirty="0" smtClean="0"/>
              <a:t>             ESTABLECER MÉTRICAS</a:t>
            </a:r>
            <a:endParaRPr lang="es-CL" dirty="0"/>
          </a:p>
        </p:txBody>
      </p:sp>
      <p:sp>
        <p:nvSpPr>
          <p:cNvPr id="3" name="2 Marcador de contenido"/>
          <p:cNvSpPr>
            <a:spLocks noGrp="1"/>
          </p:cNvSpPr>
          <p:nvPr>
            <p:ph idx="1"/>
          </p:nvPr>
        </p:nvSpPr>
        <p:spPr>
          <a:xfrm>
            <a:off x="457200" y="1412776"/>
            <a:ext cx="8229600" cy="5161062"/>
          </a:xfrm>
        </p:spPr>
        <p:txBody>
          <a:bodyPr/>
          <a:lstStyle/>
          <a:p>
            <a:r>
              <a:rPr lang="es-CL" dirty="0" smtClean="0"/>
              <a:t>Hablar de riesgos sin métricas es limitado</a:t>
            </a:r>
          </a:p>
          <a:p>
            <a:r>
              <a:rPr lang="es-CL" dirty="0" smtClean="0"/>
              <a:t>Por cada riesgo de la Matriz hay que definir y cuantificar apetito de riesgo e indicadores.</a:t>
            </a:r>
          </a:p>
          <a:p>
            <a:r>
              <a:rPr lang="es-CL" dirty="0" smtClean="0"/>
              <a:t>En esto llevo predicando hace tiempo.</a:t>
            </a:r>
          </a:p>
          <a:p>
            <a:r>
              <a:rPr lang="es-CL" dirty="0" smtClean="0"/>
              <a:t>Es mi experiencia que los Comités de Auditoría valoran este enfoque</a:t>
            </a:r>
          </a:p>
          <a:p>
            <a:r>
              <a:rPr lang="es-CL" dirty="0" smtClean="0"/>
              <a:t>Va ejemplo sencillo de </a:t>
            </a:r>
            <a:r>
              <a:rPr lang="es-CL" dirty="0" err="1" smtClean="0"/>
              <a:t>Kris</a:t>
            </a:r>
            <a:r>
              <a:rPr lang="es-CL" dirty="0" smtClean="0"/>
              <a:t> y apetito de Riesgo</a:t>
            </a:r>
            <a:endParaRPr lang="es-CL" dirty="0"/>
          </a:p>
          <a:p>
            <a:endParaRPr lang="es-CL" dirty="0" smtClean="0"/>
          </a:p>
          <a:p>
            <a:endParaRPr lang="es-CL" dirty="0"/>
          </a:p>
          <a:p>
            <a:endParaRPr lang="es-CL" dirty="0" smtClean="0"/>
          </a:p>
          <a:p>
            <a:endParaRPr lang="es-CL" dirty="0"/>
          </a:p>
          <a:p>
            <a:r>
              <a:rPr lang="es-CL" dirty="0" smtClean="0"/>
              <a:t>Va ejemplo sencillo de </a:t>
            </a:r>
            <a:r>
              <a:rPr lang="es-CL" b="1" dirty="0" smtClean="0"/>
              <a:t>riesgo residual a nivel total Banco</a:t>
            </a:r>
            <a:r>
              <a:rPr lang="es-CL" dirty="0" smtClean="0"/>
              <a:t>. Mi experiencia es muy buena; se crea una cultura y en cada reunión del Comité de Auditoría , se pregunta cuál es ahora el indicador global ?</a:t>
            </a:r>
          </a:p>
          <a:p>
            <a:r>
              <a:rPr lang="es-CL" dirty="0" smtClean="0"/>
              <a:t>Dónde tenemos que mejorar ?</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74</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2804526795"/>
              </p:ext>
            </p:extLst>
          </p:nvPr>
        </p:nvGraphicFramePr>
        <p:xfrm>
          <a:off x="5004048" y="3861048"/>
          <a:ext cx="914400" cy="771525"/>
        </p:xfrm>
        <a:graphic>
          <a:graphicData uri="http://schemas.openxmlformats.org/presentationml/2006/ole">
            <mc:AlternateContent xmlns:mc="http://schemas.openxmlformats.org/markup-compatibility/2006">
              <mc:Choice xmlns:v="urn:schemas-microsoft-com:vml" Requires="v">
                <p:oleObj spid="_x0000_s104488" name="Hoja de cálculo" showAsIcon="1" r:id="rId4" imgW="914400" imgH="771480" progId="Excel.Sheet.12">
                  <p:embed/>
                </p:oleObj>
              </mc:Choice>
              <mc:Fallback>
                <p:oleObj name="Hoja de cálculo" showAsIcon="1" r:id="rId4" imgW="914400" imgH="771480" progId="Excel.Sheet.12">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86104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4098743672"/>
              </p:ext>
            </p:extLst>
          </p:nvPr>
        </p:nvGraphicFramePr>
        <p:xfrm>
          <a:off x="6804248" y="5877272"/>
          <a:ext cx="914400" cy="771525"/>
        </p:xfrm>
        <a:graphic>
          <a:graphicData uri="http://schemas.openxmlformats.org/presentationml/2006/ole">
            <mc:AlternateContent xmlns:mc="http://schemas.openxmlformats.org/markup-compatibility/2006">
              <mc:Choice xmlns:v="urn:schemas-microsoft-com:vml" Requires="v">
                <p:oleObj spid="_x0000_s104489" name="Hoja de cálculo" showAsIcon="1" r:id="rId7" imgW="914400" imgH="771480" progId="Excel.Sheet.12">
                  <p:embed/>
                </p:oleObj>
              </mc:Choice>
              <mc:Fallback>
                <p:oleObj name="Hoja de cálculo" showAsIcon="1" r:id="rId7" imgW="914400" imgH="771480" progId="Excel.Sheet.12">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587727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8708787"/>
      </p:ext>
    </p:extLst>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ASIGNACION DE RECURSOS AJUSTADOS</a:t>
            </a:r>
            <a:endParaRPr lang="es-CL" dirty="0"/>
          </a:p>
        </p:txBody>
      </p:sp>
      <p:sp>
        <p:nvSpPr>
          <p:cNvPr id="3" name="2 Marcador de contenido"/>
          <p:cNvSpPr>
            <a:spLocks noGrp="1"/>
          </p:cNvSpPr>
          <p:nvPr>
            <p:ph idx="1"/>
          </p:nvPr>
        </p:nvSpPr>
        <p:spPr/>
        <p:txBody>
          <a:bodyPr/>
          <a:lstStyle/>
          <a:p>
            <a:r>
              <a:rPr lang="es-CL" dirty="0" smtClean="0"/>
              <a:t>Vimos un enfoque y asignación por procesos</a:t>
            </a:r>
          </a:p>
          <a:p>
            <a:r>
              <a:rPr lang="es-CL" dirty="0" smtClean="0"/>
              <a:t>Pues bien si </a:t>
            </a:r>
            <a:r>
              <a:rPr lang="es-CL" dirty="0" err="1" smtClean="0"/>
              <a:t>Ud</a:t>
            </a:r>
            <a:r>
              <a:rPr lang="es-CL" dirty="0" smtClean="0"/>
              <a:t> tuviere las otras visiones, y según la importancia</a:t>
            </a:r>
          </a:p>
          <a:p>
            <a:pPr marL="109537" indent="0">
              <a:buNone/>
            </a:pPr>
            <a:r>
              <a:rPr lang="es-CL" dirty="0"/>
              <a:t> </a:t>
            </a:r>
            <a:r>
              <a:rPr lang="es-CL" dirty="0" smtClean="0"/>
              <a:t>    que tuviere cada una, debe ajustar las horas hombre.</a:t>
            </a:r>
          </a:p>
          <a:p>
            <a:r>
              <a:rPr lang="es-CL" dirty="0" smtClean="0"/>
              <a:t>Debe también planificar la vida real y ajustar, </a:t>
            </a:r>
            <a:r>
              <a:rPr lang="es-CL" b="1" dirty="0" smtClean="0"/>
              <a:t>va ejemplo inventado </a:t>
            </a:r>
            <a:r>
              <a:rPr lang="es-CL" dirty="0" smtClean="0"/>
              <a:t>para que recuerde que estos </a:t>
            </a:r>
            <a:r>
              <a:rPr lang="es-CL" dirty="0" err="1" smtClean="0"/>
              <a:t>ítemes</a:t>
            </a:r>
            <a:r>
              <a:rPr lang="es-CL" dirty="0" smtClean="0"/>
              <a:t> existen , de tal forma de ver el neto  </a:t>
            </a:r>
            <a:r>
              <a:rPr lang="es-CL" dirty="0" err="1" smtClean="0"/>
              <a:t>destinable</a:t>
            </a:r>
            <a:r>
              <a:rPr lang="es-CL" dirty="0" smtClean="0"/>
              <a:t>.</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75</a:t>
            </a:fld>
            <a:endParaRPr lang="en-US" dirty="0"/>
          </a:p>
        </p:txBody>
      </p:sp>
      <p:graphicFrame>
        <p:nvGraphicFramePr>
          <p:cNvPr id="5" name="4 Objeto"/>
          <p:cNvGraphicFramePr>
            <a:graphicFrameLocks noChangeAspect="1"/>
          </p:cNvGraphicFramePr>
          <p:nvPr>
            <p:extLst>
              <p:ext uri="{D42A27DB-BD31-4B8C-83A1-F6EECF244321}">
                <p14:modId xmlns:p14="http://schemas.microsoft.com/office/powerpoint/2010/main" val="3528236727"/>
              </p:ext>
            </p:extLst>
          </p:nvPr>
        </p:nvGraphicFramePr>
        <p:xfrm>
          <a:off x="4499992" y="5085184"/>
          <a:ext cx="914400" cy="771525"/>
        </p:xfrm>
        <a:graphic>
          <a:graphicData uri="http://schemas.openxmlformats.org/presentationml/2006/ole">
            <mc:AlternateContent xmlns:mc="http://schemas.openxmlformats.org/markup-compatibility/2006">
              <mc:Choice xmlns:v="urn:schemas-microsoft-com:vml" Requires="v">
                <p:oleObj spid="_x0000_s105486" name="Hoja de cálculo" showAsIcon="1" r:id="rId4" imgW="914400" imgH="771480" progId="Excel.Sheet.12">
                  <p:embed/>
                </p:oleObj>
              </mc:Choice>
              <mc:Fallback>
                <p:oleObj name="Hoja de cálculo" showAsIcon="1" r:id="rId4" imgW="914400" imgH="771480" progId="Excel.Sheet.12">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508518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5145327"/>
      </p:ext>
    </p:extLst>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8325" y="2332038"/>
            <a:ext cx="2744788" cy="139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dirty="0"/>
          </a:p>
        </p:txBody>
      </p:sp>
      <p:sp>
        <p:nvSpPr>
          <p:cNvPr id="2051" name="Rectangle 3"/>
          <p:cNvSpPr>
            <a:spLocks noChangeArrowheads="1"/>
          </p:cNvSpPr>
          <p:nvPr/>
        </p:nvSpPr>
        <p:spPr bwMode="auto">
          <a:xfrm>
            <a:off x="6699250" y="2401888"/>
            <a:ext cx="2101850" cy="95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b="1" dirty="0">
                <a:solidFill>
                  <a:srgbClr val="FF0000"/>
                </a:solidFill>
              </a:rPr>
              <a:t>Visión </a:t>
            </a:r>
          </a:p>
          <a:p>
            <a:pPr algn="ctr"/>
            <a:r>
              <a:rPr lang="es-CL" b="1" dirty="0">
                <a:solidFill>
                  <a:srgbClr val="FF0000"/>
                </a:solidFill>
              </a:rPr>
              <a:t>de </a:t>
            </a:r>
            <a:r>
              <a:rPr lang="es-CL" b="1" dirty="0" smtClean="0">
                <a:solidFill>
                  <a:srgbClr val="FF0000"/>
                </a:solidFill>
              </a:rPr>
              <a:t>Procesos</a:t>
            </a:r>
          </a:p>
          <a:p>
            <a:pPr algn="ctr"/>
            <a:r>
              <a:rPr lang="es-CL" b="1" dirty="0" smtClean="0">
                <a:solidFill>
                  <a:srgbClr val="FF0000"/>
                </a:solidFill>
              </a:rPr>
              <a:t>TERMINADA </a:t>
            </a:r>
            <a:endParaRPr lang="es-CL" b="1" dirty="0">
              <a:solidFill>
                <a:srgbClr val="FF0000"/>
              </a:solidFill>
            </a:endParaRPr>
          </a:p>
        </p:txBody>
      </p:sp>
      <p:sp>
        <p:nvSpPr>
          <p:cNvPr id="2052" name="Rectangle 4"/>
          <p:cNvSpPr>
            <a:spLocks noChangeArrowheads="1"/>
          </p:cNvSpPr>
          <p:nvPr/>
        </p:nvSpPr>
        <p:spPr bwMode="auto">
          <a:xfrm>
            <a:off x="3500438" y="5026025"/>
            <a:ext cx="2079625" cy="1098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Entorno de Control</a:t>
            </a:r>
          </a:p>
        </p:txBody>
      </p:sp>
      <p:sp>
        <p:nvSpPr>
          <p:cNvPr id="2053" name="Rectangle 5"/>
          <p:cNvSpPr>
            <a:spLocks noChangeArrowheads="1"/>
          </p:cNvSpPr>
          <p:nvPr/>
        </p:nvSpPr>
        <p:spPr bwMode="auto">
          <a:xfrm>
            <a:off x="274638" y="2492375"/>
            <a:ext cx="2103437"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Contable</a:t>
            </a:r>
          </a:p>
        </p:txBody>
      </p:sp>
      <p:sp>
        <p:nvSpPr>
          <p:cNvPr id="2054" name="Rectangle 6"/>
          <p:cNvSpPr>
            <a:spLocks noChangeArrowheads="1"/>
          </p:cNvSpPr>
          <p:nvPr/>
        </p:nvSpPr>
        <p:spPr bwMode="auto">
          <a:xfrm>
            <a:off x="6307138" y="44592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000099"/>
                </a:solidFill>
              </a:rPr>
              <a:t>Visión de</a:t>
            </a:r>
          </a:p>
          <a:p>
            <a:pPr algn="ctr"/>
            <a:r>
              <a:rPr lang="es-CL" dirty="0">
                <a:solidFill>
                  <a:srgbClr val="000099"/>
                </a:solidFill>
              </a:rPr>
              <a:t>Clientes</a:t>
            </a:r>
          </a:p>
        </p:txBody>
      </p:sp>
      <p:sp>
        <p:nvSpPr>
          <p:cNvPr id="2055" name="Text Box 7"/>
          <p:cNvSpPr txBox="1">
            <a:spLocks noChangeArrowheads="1"/>
          </p:cNvSpPr>
          <p:nvPr/>
        </p:nvSpPr>
        <p:spPr bwMode="auto">
          <a:xfrm>
            <a:off x="3063875" y="2881313"/>
            <a:ext cx="301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L" b="1" dirty="0">
                <a:solidFill>
                  <a:srgbClr val="000099"/>
                </a:solidFill>
              </a:rPr>
              <a:t>ENFOQUE</a:t>
            </a:r>
          </a:p>
        </p:txBody>
      </p:sp>
      <p:sp>
        <p:nvSpPr>
          <p:cNvPr id="2056" name="Rectangle 8"/>
          <p:cNvSpPr>
            <a:spLocks noChangeArrowheads="1"/>
          </p:cNvSpPr>
          <p:nvPr/>
        </p:nvSpPr>
        <p:spPr bwMode="auto">
          <a:xfrm>
            <a:off x="514350" y="4560888"/>
            <a:ext cx="2286000" cy="982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dirty="0">
              <a:solidFill>
                <a:schemeClr val="accent2"/>
              </a:solidFill>
            </a:endParaRPr>
          </a:p>
          <a:p>
            <a:pPr algn="ctr"/>
            <a:r>
              <a:rPr lang="es-CL" dirty="0">
                <a:solidFill>
                  <a:srgbClr val="000099"/>
                </a:solidFill>
              </a:rPr>
              <a:t>Visión de</a:t>
            </a:r>
          </a:p>
          <a:p>
            <a:pPr algn="ctr"/>
            <a:r>
              <a:rPr lang="es-CL" dirty="0">
                <a:solidFill>
                  <a:srgbClr val="000099"/>
                </a:solidFill>
              </a:rPr>
              <a:t>RRHH</a:t>
            </a:r>
          </a:p>
          <a:p>
            <a:pPr algn="ctr"/>
            <a:endParaRPr lang="es-CL" dirty="0">
              <a:solidFill>
                <a:schemeClr val="accent2"/>
              </a:solidFill>
            </a:endParaRPr>
          </a:p>
        </p:txBody>
      </p:sp>
      <p:sp>
        <p:nvSpPr>
          <p:cNvPr id="2057" name="Oval 9"/>
          <p:cNvSpPr>
            <a:spLocks noChangeArrowheads="1"/>
          </p:cNvSpPr>
          <p:nvPr/>
        </p:nvSpPr>
        <p:spPr bwMode="auto">
          <a:xfrm>
            <a:off x="3563938" y="0"/>
            <a:ext cx="2082800" cy="7096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dirty="0">
                <a:solidFill>
                  <a:srgbClr val="FFFF00"/>
                </a:solidFill>
              </a:rPr>
              <a:t>DONDE</a:t>
            </a:r>
          </a:p>
        </p:txBody>
      </p:sp>
      <p:sp>
        <p:nvSpPr>
          <p:cNvPr id="2058" name="Oval 10"/>
          <p:cNvSpPr>
            <a:spLocks noChangeArrowheads="1"/>
          </p:cNvSpPr>
          <p:nvPr/>
        </p:nvSpPr>
        <p:spPr bwMode="auto">
          <a:xfrm>
            <a:off x="296863" y="1327150"/>
            <a:ext cx="1371600" cy="320675"/>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EN TERRENO</a:t>
            </a:r>
          </a:p>
        </p:txBody>
      </p:sp>
      <p:sp>
        <p:nvSpPr>
          <p:cNvPr id="2059" name="Oval 11"/>
          <p:cNvSpPr>
            <a:spLocks noChangeArrowheads="1"/>
          </p:cNvSpPr>
          <p:nvPr/>
        </p:nvSpPr>
        <p:spPr bwMode="auto">
          <a:xfrm>
            <a:off x="1827213" y="1279525"/>
            <a:ext cx="1577975" cy="3667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MONITOREO</a:t>
            </a:r>
          </a:p>
        </p:txBody>
      </p:sp>
      <p:sp>
        <p:nvSpPr>
          <p:cNvPr id="2060" name="Oval 12"/>
          <p:cNvSpPr>
            <a:spLocks noChangeArrowheads="1"/>
          </p:cNvSpPr>
          <p:nvPr/>
        </p:nvSpPr>
        <p:spPr bwMode="auto">
          <a:xfrm>
            <a:off x="3587750" y="1282700"/>
            <a:ext cx="1509713" cy="341313"/>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AUTOCONTROL</a:t>
            </a:r>
          </a:p>
        </p:txBody>
      </p:sp>
      <p:sp>
        <p:nvSpPr>
          <p:cNvPr id="2061" name="Oval 13"/>
          <p:cNvSpPr>
            <a:spLocks noChangeArrowheads="1"/>
          </p:cNvSpPr>
          <p:nvPr/>
        </p:nvSpPr>
        <p:spPr bwMode="auto">
          <a:xfrm>
            <a:off x="5283200" y="1233488"/>
            <a:ext cx="1279525" cy="4572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INCIDENTES</a:t>
            </a:r>
          </a:p>
        </p:txBody>
      </p:sp>
      <p:sp>
        <p:nvSpPr>
          <p:cNvPr id="2062" name="Oval 14"/>
          <p:cNvSpPr>
            <a:spLocks noChangeArrowheads="1"/>
          </p:cNvSpPr>
          <p:nvPr/>
        </p:nvSpPr>
        <p:spPr bwMode="auto">
          <a:xfrm>
            <a:off x="6675438" y="1279525"/>
            <a:ext cx="914400" cy="38893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1600" dirty="0">
              <a:solidFill>
                <a:schemeClr val="accent2"/>
              </a:solidFill>
            </a:endParaRPr>
          </a:p>
          <a:p>
            <a:pPr algn="ctr"/>
            <a:r>
              <a:rPr lang="es-CL" sz="1400" dirty="0">
                <a:solidFill>
                  <a:srgbClr val="FFFF00"/>
                </a:solidFill>
              </a:rPr>
              <a:t>AUDIRE</a:t>
            </a:r>
          </a:p>
          <a:p>
            <a:pPr algn="ctr"/>
            <a:endParaRPr lang="es-CL" sz="1400" dirty="0">
              <a:solidFill>
                <a:srgbClr val="FFFF00"/>
              </a:solidFill>
            </a:endParaRPr>
          </a:p>
        </p:txBody>
      </p:sp>
      <p:sp>
        <p:nvSpPr>
          <p:cNvPr id="2063" name="AutoShape 15"/>
          <p:cNvSpPr>
            <a:spLocks/>
          </p:cNvSpPr>
          <p:nvPr/>
        </p:nvSpPr>
        <p:spPr bwMode="auto">
          <a:xfrm rot="5384232" flipV="1">
            <a:off x="4259262" y="-3309937"/>
            <a:ext cx="557213" cy="8364538"/>
          </a:xfrm>
          <a:prstGeom prst="rightBrace">
            <a:avLst>
              <a:gd name="adj1" fmla="val 125095"/>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64" name="Line 16"/>
          <p:cNvSpPr>
            <a:spLocks noChangeShapeType="1"/>
          </p:cNvSpPr>
          <p:nvPr/>
        </p:nvSpPr>
        <p:spPr bwMode="auto">
          <a:xfrm flipV="1">
            <a:off x="2378075" y="2994025"/>
            <a:ext cx="685800"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5" name="Line 17"/>
          <p:cNvSpPr>
            <a:spLocks noChangeShapeType="1"/>
          </p:cNvSpPr>
          <p:nvPr/>
        </p:nvSpPr>
        <p:spPr bwMode="auto">
          <a:xfrm flipH="1">
            <a:off x="5897563" y="2949575"/>
            <a:ext cx="77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6" name="Line 18"/>
          <p:cNvSpPr>
            <a:spLocks noChangeShapeType="1"/>
          </p:cNvSpPr>
          <p:nvPr/>
        </p:nvSpPr>
        <p:spPr bwMode="auto">
          <a:xfrm flipV="1">
            <a:off x="4411663" y="3705225"/>
            <a:ext cx="0"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7" name="Line 19"/>
          <p:cNvSpPr>
            <a:spLocks noChangeShapeType="1"/>
          </p:cNvSpPr>
          <p:nvPr/>
        </p:nvSpPr>
        <p:spPr bwMode="auto">
          <a:xfrm flipV="1">
            <a:off x="1600200" y="3749675"/>
            <a:ext cx="2193925" cy="776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8" name="Line 20"/>
          <p:cNvSpPr>
            <a:spLocks noChangeShapeType="1"/>
          </p:cNvSpPr>
          <p:nvPr/>
        </p:nvSpPr>
        <p:spPr bwMode="auto">
          <a:xfrm flipH="1" flipV="1">
            <a:off x="5121275" y="3725863"/>
            <a:ext cx="228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2069" name="AutoShape 21"/>
          <p:cNvSpPr>
            <a:spLocks/>
          </p:cNvSpPr>
          <p:nvPr/>
        </p:nvSpPr>
        <p:spPr bwMode="auto">
          <a:xfrm rot="5400000">
            <a:off x="4302919" y="-2124868"/>
            <a:ext cx="638175" cy="8358187"/>
          </a:xfrm>
          <a:prstGeom prst="leftBrace">
            <a:avLst>
              <a:gd name="adj1" fmla="val 109142"/>
              <a:gd name="adj2" fmla="val 50000"/>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dirty="0"/>
          </a:p>
        </p:txBody>
      </p:sp>
      <p:sp>
        <p:nvSpPr>
          <p:cNvPr id="2070" name="Oval 22"/>
          <p:cNvSpPr>
            <a:spLocks noChangeArrowheads="1"/>
          </p:cNvSpPr>
          <p:nvPr/>
        </p:nvSpPr>
        <p:spPr bwMode="auto">
          <a:xfrm>
            <a:off x="7704138" y="1281113"/>
            <a:ext cx="1439862" cy="458787"/>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1400" dirty="0">
                <a:solidFill>
                  <a:srgbClr val="FFFF00"/>
                </a:solidFill>
              </a:rPr>
              <a:t>EXTENSIÓN</a:t>
            </a:r>
          </a:p>
        </p:txBody>
      </p:sp>
    </p:spTree>
    <p:extLst>
      <p:ext uri="{BB962C8B-B14F-4D97-AF65-F5344CB8AC3E}">
        <p14:creationId xmlns:p14="http://schemas.microsoft.com/office/powerpoint/2010/main" val="2470103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2400" dirty="0" smtClean="0"/>
              <a:t>FIN SEGUNDA PARTE- RIESGOS CON PROCESOS</a:t>
            </a:r>
            <a:endParaRPr lang="es-CL" sz="2400" dirty="0"/>
          </a:p>
        </p:txBody>
      </p:sp>
      <p:sp>
        <p:nvSpPr>
          <p:cNvPr id="3" name="2 Marcador de contenido"/>
          <p:cNvSpPr>
            <a:spLocks noGrp="1"/>
          </p:cNvSpPr>
          <p:nvPr>
            <p:ph idx="1"/>
          </p:nvPr>
        </p:nvSpPr>
        <p:spPr/>
        <p:txBody>
          <a:bodyPr/>
          <a:lstStyle/>
          <a:p>
            <a:pPr marL="109537" indent="0">
              <a:buNone/>
            </a:pPr>
            <a:endParaRPr lang="es-CL" dirty="0"/>
          </a:p>
          <a:p>
            <a:pPr marL="109537" indent="0">
              <a:buNone/>
            </a:pP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77</a:t>
            </a:fld>
            <a:endParaRPr lang="en-US" dirty="0"/>
          </a:p>
        </p:txBody>
      </p:sp>
    </p:spTree>
    <p:extLst>
      <p:ext uri="{BB962C8B-B14F-4D97-AF65-F5344CB8AC3E}">
        <p14:creationId xmlns:p14="http://schemas.microsoft.com/office/powerpoint/2010/main" val="2791671781"/>
      </p:ext>
    </p:extLst>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TERCERA PARTE- MIRANDO EL FUTURO</a:t>
            </a:r>
            <a:endParaRPr lang="es-CL" dirty="0"/>
          </a:p>
        </p:txBody>
      </p:sp>
      <p:sp>
        <p:nvSpPr>
          <p:cNvPr id="3" name="2 Marcador de contenido"/>
          <p:cNvSpPr>
            <a:spLocks noGrp="1"/>
          </p:cNvSpPr>
          <p:nvPr>
            <p:ph idx="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78</a:t>
            </a:fld>
            <a:endParaRPr lang="en-US" dirty="0"/>
          </a:p>
        </p:txBody>
      </p:sp>
    </p:spTree>
    <p:extLst>
      <p:ext uri="{BB962C8B-B14F-4D97-AF65-F5344CB8AC3E}">
        <p14:creationId xmlns:p14="http://schemas.microsoft.com/office/powerpoint/2010/main" val="647304438"/>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MIRANDO EL FUTURO</a:t>
            </a:r>
            <a:endParaRPr lang="es-CL" dirty="0"/>
          </a:p>
        </p:txBody>
      </p:sp>
      <p:sp>
        <p:nvSpPr>
          <p:cNvPr id="4" name="Marcador de número de diapositiva 3"/>
          <p:cNvSpPr>
            <a:spLocks noGrp="1"/>
          </p:cNvSpPr>
          <p:nvPr>
            <p:ph type="sldNum" sz="quarter" idx="12"/>
          </p:nvPr>
        </p:nvSpPr>
        <p:spPr/>
        <p:txBody>
          <a:bodyPr/>
          <a:lstStyle/>
          <a:p>
            <a:fld id="{B3AD330E-0781-4FDE-B617-1267910F1577}" type="slidenum">
              <a:rPr lang="en-US" smtClean="0"/>
              <a:pPr/>
              <a:t>79</a:t>
            </a:fld>
            <a:endParaRPr lang="en-US" dirty="0"/>
          </a:p>
        </p:txBody>
      </p:sp>
      <p:pic>
        <p:nvPicPr>
          <p:cNvPr id="72706" name="Picture 2" descr="https://encrypted-tbn3.gstatic.com/images?q=tbn:ANd9GcRBAeVdXS-QPq6ZFd4hOtmSsukjcyeGUMDbJahKk3alhljWGxlsZ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8512" y="348773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06072"/>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864096"/>
          </a:xfrm>
        </p:spPr>
        <p:txBody>
          <a:bodyPr/>
          <a:lstStyle/>
          <a:p>
            <a:pPr algn="ctr"/>
            <a:r>
              <a:rPr lang="es-CL" dirty="0" smtClean="0"/>
              <a:t>INGREDIENTES QUE NECESITAMOS </a:t>
            </a:r>
            <a:br>
              <a:rPr lang="es-CL" dirty="0" smtClean="0"/>
            </a:br>
            <a:r>
              <a:rPr lang="es-CL" sz="1800" i="1" dirty="0" smtClean="0"/>
              <a:t>Ver cuatro    diapositivas siguientes</a:t>
            </a:r>
            <a:endParaRPr lang="es-CL" sz="1800" i="1"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a:t>
            </a:fld>
            <a:endParaRPr lang="en-US" dirty="0"/>
          </a:p>
        </p:txBody>
      </p:sp>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3402013"/>
            <a:ext cx="26860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53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DESAFIOS Y OPORTUNIDADES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80</a:t>
            </a:fld>
            <a:endParaRPr lang="en-US" dirty="0"/>
          </a:p>
        </p:txBody>
      </p:sp>
      <p:pic>
        <p:nvPicPr>
          <p:cNvPr id="993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7562" y="3025775"/>
            <a:ext cx="24288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453130"/>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TURBULENCIAS</a:t>
            </a:r>
            <a:br>
              <a:rPr lang="es-CL" dirty="0" smtClean="0"/>
            </a:b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81</a:t>
            </a:fld>
            <a:endParaRPr lang="en-US" dirty="0"/>
          </a:p>
        </p:txBody>
      </p:sp>
      <p:pic>
        <p:nvPicPr>
          <p:cNvPr id="727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041" y="3110054"/>
            <a:ext cx="3657917" cy="26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45390"/>
      </p:ext>
    </p:extLst>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990600"/>
          </a:xfrm>
        </p:spPr>
        <p:txBody>
          <a:bodyPr/>
          <a:lstStyle/>
          <a:p>
            <a:pPr algn="ctr"/>
            <a:r>
              <a:rPr lang="es-ES" dirty="0" smtClean="0"/>
              <a:t>  IIA LA NORMA </a:t>
            </a:r>
            <a:r>
              <a:rPr lang="es-ES" sz="3600" dirty="0" smtClean="0"/>
              <a:t>2120 </a:t>
            </a:r>
            <a:endParaRPr lang="es-ES" sz="3600" dirty="0"/>
          </a:p>
        </p:txBody>
      </p:sp>
      <p:sp>
        <p:nvSpPr>
          <p:cNvPr id="3" name="2 Marcador de contenido"/>
          <p:cNvSpPr>
            <a:spLocks noGrp="1"/>
          </p:cNvSpPr>
          <p:nvPr>
            <p:ph idx="1"/>
          </p:nvPr>
        </p:nvSpPr>
        <p:spPr>
          <a:xfrm>
            <a:off x="457200" y="1371600"/>
            <a:ext cx="8229600" cy="5202238"/>
          </a:xfrm>
        </p:spPr>
        <p:txBody>
          <a:bodyPr/>
          <a:lstStyle/>
          <a:p>
            <a:r>
              <a:rPr lang="es-ES" sz="1800" dirty="0" smtClean="0"/>
              <a:t>Se refiere al rol del Auditor Interno y la administración y control de riesgos. El desafío es claro e importante. Como ven todo lo que hemos venido comentando, es un todo integrado y consistente.</a:t>
            </a:r>
          </a:p>
          <a:p>
            <a:endParaRPr lang="es-ES" dirty="0"/>
          </a:p>
          <a:p>
            <a:pPr marL="109537" indent="0">
              <a:buNone/>
            </a:pPr>
            <a:endParaRPr lang="es-ES" dirty="0"/>
          </a:p>
          <a:p>
            <a:r>
              <a:rPr lang="en-US" dirty="0" smtClean="0"/>
              <a:t>“</a:t>
            </a:r>
            <a:r>
              <a:rPr lang="en-US" sz="1600" dirty="0" smtClean="0"/>
              <a:t>The </a:t>
            </a:r>
            <a:r>
              <a:rPr lang="en-US" sz="1600" dirty="0"/>
              <a:t>internal audit activity must evaluate the effectiveness and contribute to the improvement </a:t>
            </a:r>
            <a:r>
              <a:rPr lang="en-US" sz="1600" dirty="0" smtClean="0"/>
              <a:t>of </a:t>
            </a:r>
            <a:r>
              <a:rPr lang="es-ES" sz="1600" dirty="0" smtClean="0"/>
              <a:t>risk </a:t>
            </a:r>
            <a:r>
              <a:rPr lang="es-ES" sz="1600" dirty="0"/>
              <a:t>management </a:t>
            </a:r>
            <a:r>
              <a:rPr lang="es-ES" sz="1600" dirty="0" smtClean="0"/>
              <a:t>processes»</a:t>
            </a:r>
          </a:p>
          <a:p>
            <a:r>
              <a:rPr lang="es-ES" sz="1600" dirty="0" smtClean="0"/>
              <a:t>Es amplio y desafiante; como orientación , recomiendo, en parte, llevar a la </a:t>
            </a:r>
            <a:r>
              <a:rPr lang="es-ES" sz="1600" b="1" dirty="0" smtClean="0"/>
              <a:t>realidad</a:t>
            </a:r>
            <a:r>
              <a:rPr lang="es-ES" sz="1600" dirty="0" smtClean="0"/>
              <a:t> la definición de Auditoría Interna  como también la Norma 2120 ,y la ISO 31.000, siendo parte del Gobierno Corporativo. COSO y COSO ERM le ayudarán y mucho.</a:t>
            </a:r>
          </a:p>
          <a:p>
            <a:r>
              <a:rPr lang="es-ES" sz="1600" dirty="0" smtClean="0">
                <a:solidFill>
                  <a:srgbClr val="FF0000"/>
                </a:solidFill>
              </a:rPr>
              <a:t>Pero, sin descuidar el día a día, </a:t>
            </a:r>
            <a:r>
              <a:rPr lang="es-ES" sz="1600" dirty="0" smtClean="0">
                <a:solidFill>
                  <a:srgbClr val="200D67"/>
                </a:solidFill>
              </a:rPr>
              <a:t>para un grupo de personas, lo más importante es tener controlado el fraude, pasar bien las revisiones de los Reguladores y los Auditores Externos; o sea…….hacerlo todo y bien, difícil cosa, pero hay que vivir en ese mundo. </a:t>
            </a:r>
          </a:p>
          <a:p>
            <a:pPr marL="109537" indent="0">
              <a:buNone/>
            </a:pPr>
            <a:endParaRPr lang="es-ES" sz="1600" dirty="0" smtClean="0">
              <a:solidFill>
                <a:srgbClr val="200D67"/>
              </a:solidFill>
            </a:endParaRPr>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82</a:t>
            </a:fld>
            <a:endParaRPr lang="en-US" dirty="0"/>
          </a:p>
        </p:txBody>
      </p:sp>
    </p:spTree>
    <p:extLst>
      <p:ext uri="{BB962C8B-B14F-4D97-AF65-F5344CB8AC3E}">
        <p14:creationId xmlns:p14="http://schemas.microsoft.com/office/powerpoint/2010/main" val="2426782465"/>
      </p:ext>
    </p:extLst>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701824"/>
          </a:xfrm>
        </p:spPr>
        <p:txBody>
          <a:bodyPr/>
          <a:lstStyle/>
          <a:p>
            <a:pPr algn="ctr"/>
            <a:r>
              <a:rPr lang="es-ES" sz="2000" dirty="0" smtClean="0"/>
              <a:t>TRES ENTIDADES RELACIONADAS  </a:t>
            </a:r>
            <a:endParaRPr lang="es-ES"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52001680"/>
              </p:ext>
            </p:extLst>
          </p:nvPr>
        </p:nvGraphicFramePr>
        <p:xfrm>
          <a:off x="457200" y="1844824"/>
          <a:ext cx="8229600" cy="472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B3AD330E-0781-4FDE-B617-1267910F1577}" type="slidenum">
              <a:rPr lang="en-US" smtClean="0"/>
              <a:pPr/>
              <a:t>83</a:t>
            </a:fld>
            <a:endParaRPr lang="en-US" dirty="0"/>
          </a:p>
        </p:txBody>
      </p:sp>
    </p:spTree>
    <p:extLst>
      <p:ext uri="{BB962C8B-B14F-4D97-AF65-F5344CB8AC3E}">
        <p14:creationId xmlns:p14="http://schemas.microsoft.com/office/powerpoint/2010/main" val="1799427101"/>
      </p:ext>
    </p:extLst>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pPr>
              <a:defRPr/>
            </a:pPr>
            <a:fld id="{90BB326C-F7DF-440B-9C72-4992CD7845FF}" type="slidenum">
              <a:rPr lang="es-ES"/>
              <a:pPr>
                <a:defRPr/>
              </a:pPr>
              <a:t>84</a:t>
            </a:fld>
            <a:endParaRPr lang="es-ES" dirty="0"/>
          </a:p>
        </p:txBody>
      </p:sp>
      <p:pic>
        <p:nvPicPr>
          <p:cNvPr id="2051"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7688"/>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2 CuadroTexto"/>
          <p:cNvSpPr txBox="1">
            <a:spLocks noChangeArrowheads="1"/>
          </p:cNvSpPr>
          <p:nvPr/>
        </p:nvSpPr>
        <p:spPr bwMode="auto">
          <a:xfrm>
            <a:off x="179388" y="6143644"/>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dirty="0"/>
              <a:t>Fuente: ISO 31000 – Traducción libre al español del </a:t>
            </a:r>
            <a:r>
              <a:rPr lang="es-ES" dirty="0" smtClean="0"/>
              <a:t>profesor  </a:t>
            </a:r>
            <a:r>
              <a:rPr lang="es-ES" dirty="0"/>
              <a:t>Carlos Valdivieso </a:t>
            </a:r>
            <a:r>
              <a:rPr lang="es-ES" dirty="0" smtClean="0"/>
              <a:t>Valenzuela para seguir la exposición .. El documento debe comprarse.</a:t>
            </a:r>
            <a:endParaRPr lang="es-ES" dirty="0"/>
          </a:p>
        </p:txBody>
      </p:sp>
    </p:spTree>
    <p:extLst>
      <p:ext uri="{BB962C8B-B14F-4D97-AF65-F5344CB8AC3E}">
        <p14:creationId xmlns:p14="http://schemas.microsoft.com/office/powerpoint/2010/main" val="344076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pPr>
              <a:defRPr/>
            </a:pPr>
            <a:fld id="{77FB3AF1-8DA7-4FD3-9A9B-623D22C60166}" type="slidenum">
              <a:rPr lang="es-ES"/>
              <a:pPr>
                <a:defRPr/>
              </a:pPr>
              <a:t>85</a:t>
            </a:fld>
            <a:endParaRPr lang="es-ES" dirty="0"/>
          </a:p>
        </p:txBody>
      </p:sp>
      <p:pic>
        <p:nvPicPr>
          <p:cNvPr id="3075" name="1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3" y="414338"/>
            <a:ext cx="909637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2 CuadroTexto"/>
          <p:cNvSpPr txBox="1">
            <a:spLocks noChangeArrowheads="1"/>
          </p:cNvSpPr>
          <p:nvPr/>
        </p:nvSpPr>
        <p:spPr bwMode="auto">
          <a:xfrm>
            <a:off x="179388" y="6310313"/>
            <a:ext cx="8640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dirty="0"/>
              <a:t>Fuente: ISO 31000 – Traducción libre al español del señor Carlos Valdivieso Valenzuela</a:t>
            </a:r>
          </a:p>
        </p:txBody>
      </p:sp>
    </p:spTree>
    <p:extLst>
      <p:ext uri="{BB962C8B-B14F-4D97-AF65-F5344CB8AC3E}">
        <p14:creationId xmlns:p14="http://schemas.microsoft.com/office/powerpoint/2010/main" val="4290744881"/>
      </p:ext>
    </p:extLst>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pPr>
              <a:defRPr/>
            </a:pPr>
            <a:fld id="{3E71922A-B71B-460D-87A7-6C8CF36A2B27}" type="slidenum">
              <a:rPr lang="es-ES"/>
              <a:pPr>
                <a:defRPr/>
              </a:pPr>
              <a:t>86</a:t>
            </a:fld>
            <a:endParaRPr lang="es-ES" dirty="0"/>
          </a:p>
        </p:txBody>
      </p:sp>
      <p:pic>
        <p:nvPicPr>
          <p:cNvPr id="4099" name="1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823913"/>
            <a:ext cx="87852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2 CuadroTexto"/>
          <p:cNvSpPr txBox="1">
            <a:spLocks noChangeArrowheads="1"/>
          </p:cNvSpPr>
          <p:nvPr/>
        </p:nvSpPr>
        <p:spPr bwMode="auto">
          <a:xfrm>
            <a:off x="179388" y="6310313"/>
            <a:ext cx="8640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dirty="0"/>
              <a:t>Fuente: ISO 31000 – Traducción libre al español del señor Carlos Valdivieso Valenzuela</a:t>
            </a:r>
          </a:p>
        </p:txBody>
      </p:sp>
    </p:spTree>
    <p:extLst>
      <p:ext uri="{BB962C8B-B14F-4D97-AF65-F5344CB8AC3E}">
        <p14:creationId xmlns:p14="http://schemas.microsoft.com/office/powerpoint/2010/main" val="3621282010"/>
      </p:ext>
    </p:extLst>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t>
            </a:r>
            <a:r>
              <a:rPr lang="es-CL" sz="2000" dirty="0" smtClean="0"/>
              <a:t>PRESIONES SOBRE AUDITORIA INTERNA</a:t>
            </a:r>
            <a:endParaRPr lang="es-CL" sz="2000" dirty="0"/>
          </a:p>
        </p:txBody>
      </p:sp>
      <p:sp>
        <p:nvSpPr>
          <p:cNvPr id="3" name="2 Marcador de contenido"/>
          <p:cNvSpPr>
            <a:spLocks noGrp="1"/>
          </p:cNvSpPr>
          <p:nvPr>
            <p:ph idx="1"/>
          </p:nvPr>
        </p:nvSpPr>
        <p:spPr/>
        <p:txBody>
          <a:bodyPr/>
          <a:lstStyle/>
          <a:p>
            <a:r>
              <a:rPr lang="es-CL" dirty="0"/>
              <a:t>La presión interna es una amenaza omnipresente a la objetividad inherente a la auditoría interna, según una nueva investigación.</a:t>
            </a:r>
          </a:p>
          <a:p>
            <a:r>
              <a:rPr lang="es-CL" dirty="0"/>
              <a:t>Más de la mitad de los ejecutivos norteamericanos principales de auditoría (CAE) encuestados dijeron que habían sido dirigidos a omitir o modificar un importante hallazgo de auditoría al menos una vez, y el 49% dijeron que habían sido dirigidos no llevar a cabo el trabajo de auditoría en las zonas de alto riesgo. </a:t>
            </a:r>
            <a:endParaRPr lang="es-CL" dirty="0" smtClean="0"/>
          </a:p>
          <a:p>
            <a:r>
              <a:rPr lang="es-CL" dirty="0" smtClean="0"/>
              <a:t>Estos </a:t>
            </a:r>
            <a:r>
              <a:rPr lang="es-CL" dirty="0"/>
              <a:t>datos surgen del informe por el Instituto de Auditores Internos (IIA) Fundación para la Investigación y se basa en una encuesta de 494 CAE y algunas entrevistas de seguimiento.</a:t>
            </a: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87</a:t>
            </a:fld>
            <a:endParaRPr lang="en-US" dirty="0"/>
          </a:p>
        </p:txBody>
      </p:sp>
    </p:spTree>
    <p:extLst>
      <p:ext uri="{BB962C8B-B14F-4D97-AF65-F5344CB8AC3E}">
        <p14:creationId xmlns:p14="http://schemas.microsoft.com/office/powerpoint/2010/main" val="2571120080"/>
      </p:ext>
    </p:extLst>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MATERIAL NUEVO PUBLICADO EL 2015</a:t>
            </a:r>
            <a:endParaRPr lang="es-CL" dirty="0"/>
          </a:p>
        </p:txBody>
      </p:sp>
      <p:sp>
        <p:nvSpPr>
          <p:cNvPr id="3" name="2 Marcador de contenido"/>
          <p:cNvSpPr>
            <a:spLocks noGrp="1"/>
          </p:cNvSpPr>
          <p:nvPr>
            <p:ph idx="1"/>
          </p:nvPr>
        </p:nvSpPr>
        <p:spPr/>
        <p:txBody>
          <a:bodyPr/>
          <a:lstStyle/>
          <a:p>
            <a:r>
              <a:rPr lang="es-CL" dirty="0" smtClean="0"/>
              <a:t>Ver diapositivas siguientes</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88</a:t>
            </a:fld>
            <a:endParaRPr lang="en-US" dirty="0"/>
          </a:p>
        </p:txBody>
      </p:sp>
    </p:spTree>
    <p:extLst>
      <p:ext uri="{BB962C8B-B14F-4D97-AF65-F5344CB8AC3E}">
        <p14:creationId xmlns:p14="http://schemas.microsoft.com/office/powerpoint/2010/main" val="187508762"/>
      </p:ext>
    </p:extLst>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t> </a:t>
            </a:r>
            <a:r>
              <a:rPr lang="es-CL" dirty="0" smtClean="0"/>
              <a:t>DIAPOSITIVAS SIGUIENTES</a:t>
            </a:r>
            <a:endParaRPr lang="es-CL" dirty="0"/>
          </a:p>
        </p:txBody>
      </p:sp>
      <p:sp>
        <p:nvSpPr>
          <p:cNvPr id="3" name="2 Marcador de contenido"/>
          <p:cNvSpPr>
            <a:spLocks noGrp="1"/>
          </p:cNvSpPr>
          <p:nvPr>
            <p:ph idx="1"/>
          </p:nvPr>
        </p:nvSpPr>
        <p:spPr/>
        <p:txBody>
          <a:bodyPr/>
          <a:lstStyle/>
          <a:p>
            <a:r>
              <a:rPr lang="es-CL" dirty="0" smtClean="0"/>
              <a:t>Las cinco siguientes son </a:t>
            </a:r>
            <a:r>
              <a:rPr lang="es-CL" dirty="0" err="1" smtClean="0"/>
              <a:t>The</a:t>
            </a:r>
            <a:r>
              <a:rPr lang="es-CL" dirty="0" smtClean="0"/>
              <a:t> </a:t>
            </a:r>
            <a:r>
              <a:rPr lang="es-CL" dirty="0" err="1" smtClean="0"/>
              <a:t>Institute</a:t>
            </a:r>
            <a:r>
              <a:rPr lang="es-CL" dirty="0" smtClean="0"/>
              <a:t>  of </a:t>
            </a:r>
            <a:r>
              <a:rPr lang="es-CL" dirty="0" err="1" smtClean="0"/>
              <a:t>Internal</a:t>
            </a:r>
            <a:r>
              <a:rPr lang="es-CL" dirty="0" smtClean="0"/>
              <a:t> </a:t>
            </a:r>
            <a:r>
              <a:rPr lang="es-CL" dirty="0" err="1" smtClean="0"/>
              <a:t>Auditors</a:t>
            </a:r>
            <a:r>
              <a:rPr lang="es-CL" dirty="0" smtClean="0"/>
              <a:t> en su informe 2015  Pulse</a:t>
            </a:r>
          </a:p>
          <a:p>
            <a:r>
              <a:rPr lang="es-CL" dirty="0" smtClean="0"/>
              <a:t>La Sexta es de </a:t>
            </a:r>
            <a:r>
              <a:rPr lang="es-CL" dirty="0" err="1" smtClean="0"/>
              <a:t>Deloitte</a:t>
            </a:r>
            <a:endParaRPr lang="es-CL" dirty="0" smtClean="0"/>
          </a:p>
          <a:p>
            <a:r>
              <a:rPr lang="es-CL" dirty="0" smtClean="0"/>
              <a:t>La séptima es </a:t>
            </a:r>
            <a:r>
              <a:rPr lang="es-CL" dirty="0" err="1" smtClean="0"/>
              <a:t>PwC</a:t>
            </a:r>
            <a:endParaRPr lang="es-CL" dirty="0" smtClean="0"/>
          </a:p>
          <a:p>
            <a:r>
              <a:rPr lang="es-CL" dirty="0"/>
              <a:t> </a:t>
            </a:r>
            <a:r>
              <a:rPr lang="es-CL" dirty="0" smtClean="0"/>
              <a:t>La octava es de IIA</a:t>
            </a:r>
          </a:p>
          <a:p>
            <a:r>
              <a:rPr lang="es-CL" dirty="0" smtClean="0"/>
              <a:t>La novena es </a:t>
            </a:r>
            <a:r>
              <a:rPr lang="es-CL" dirty="0" err="1" smtClean="0"/>
              <a:t>deKPMG</a:t>
            </a:r>
            <a:endParaRPr lang="es-CL" dirty="0" smtClean="0"/>
          </a:p>
          <a:p>
            <a:r>
              <a:rPr lang="es-CL" dirty="0" smtClean="0"/>
              <a:t>Van otras</a:t>
            </a:r>
          </a:p>
          <a:p>
            <a:r>
              <a:rPr lang="es-CL" dirty="0" smtClean="0"/>
              <a:t>Todo es material publicado este 2015</a:t>
            </a:r>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89</a:t>
            </a:fld>
            <a:endParaRPr lang="en-US" dirty="0"/>
          </a:p>
        </p:txBody>
      </p:sp>
    </p:spTree>
    <p:extLst>
      <p:ext uri="{BB962C8B-B14F-4D97-AF65-F5344CB8AC3E}">
        <p14:creationId xmlns:p14="http://schemas.microsoft.com/office/powerpoint/2010/main" val="2997874455"/>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9</a:t>
            </a:fld>
            <a:endParaRPr lang="es-ES" dirty="0"/>
          </a:p>
        </p:txBody>
      </p:sp>
      <p:graphicFrame>
        <p:nvGraphicFramePr>
          <p:cNvPr id="3" name="2 Diagrama"/>
          <p:cNvGraphicFramePr/>
          <p:nvPr>
            <p:extLst>
              <p:ext uri="{D42A27DB-BD31-4B8C-83A1-F6EECF244321}">
                <p14:modId xmlns:p14="http://schemas.microsoft.com/office/powerpoint/2010/main" val="21562259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613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5" name="Imagen 4" descr="Captura de pantalla 2015-03-18 a las 13.10.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596900"/>
            <a:ext cx="9118600" cy="5664200"/>
          </a:xfrm>
          <a:prstGeom prst="rect">
            <a:avLst/>
          </a:prstGeom>
        </p:spPr>
      </p:pic>
    </p:spTree>
    <p:extLst>
      <p:ext uri="{BB962C8B-B14F-4D97-AF65-F5344CB8AC3E}">
        <p14:creationId xmlns:p14="http://schemas.microsoft.com/office/powerpoint/2010/main" val="2067846307"/>
      </p:ext>
    </p:extLst>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Captura de pantalla 2015-03-18 a las 13.1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012893"/>
          </a:xfrm>
          <a:prstGeom prst="rect">
            <a:avLst/>
          </a:prstGeom>
        </p:spPr>
      </p:pic>
    </p:spTree>
    <p:extLst>
      <p:ext uri="{BB962C8B-B14F-4D97-AF65-F5344CB8AC3E}">
        <p14:creationId xmlns:p14="http://schemas.microsoft.com/office/powerpoint/2010/main" val="3305978601"/>
      </p:ext>
    </p:extLst>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Captura de pantalla 2015-03-18 a las 13.1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282700"/>
            <a:ext cx="6642100" cy="4279900"/>
          </a:xfrm>
          <a:prstGeom prst="rect">
            <a:avLst/>
          </a:prstGeom>
        </p:spPr>
      </p:pic>
    </p:spTree>
    <p:extLst>
      <p:ext uri="{BB962C8B-B14F-4D97-AF65-F5344CB8AC3E}">
        <p14:creationId xmlns:p14="http://schemas.microsoft.com/office/powerpoint/2010/main" val="2412598992"/>
      </p:ext>
    </p:extLst>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Captura de pantalla 2015-03-18 a las 13.13.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346200"/>
            <a:ext cx="8547100" cy="4165600"/>
          </a:xfrm>
          <a:prstGeom prst="rect">
            <a:avLst/>
          </a:prstGeom>
        </p:spPr>
      </p:pic>
    </p:spTree>
    <p:extLst>
      <p:ext uri="{BB962C8B-B14F-4D97-AF65-F5344CB8AC3E}">
        <p14:creationId xmlns:p14="http://schemas.microsoft.com/office/powerpoint/2010/main" val="2283633238"/>
      </p:ext>
    </p:extLst>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5" name="Imagen 4" descr="Captura de pantalla 2015-03-18 a las 13.19.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647700"/>
            <a:ext cx="7404100" cy="5549900"/>
          </a:xfrm>
          <a:prstGeom prst="rect">
            <a:avLst/>
          </a:prstGeom>
        </p:spPr>
      </p:pic>
    </p:spTree>
    <p:extLst>
      <p:ext uri="{BB962C8B-B14F-4D97-AF65-F5344CB8AC3E}">
        <p14:creationId xmlns:p14="http://schemas.microsoft.com/office/powerpoint/2010/main" val="2473755708"/>
      </p:ext>
    </p:extLst>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7" name="Imagen 6" descr="Captura de pantalla 2015-03-18 a las 13.30.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00" y="202932"/>
            <a:ext cx="7519789" cy="6655068"/>
          </a:xfrm>
          <a:prstGeom prst="rect">
            <a:avLst/>
          </a:prstGeom>
        </p:spPr>
      </p:pic>
    </p:spTree>
    <p:extLst>
      <p:ext uri="{BB962C8B-B14F-4D97-AF65-F5344CB8AC3E}">
        <p14:creationId xmlns:p14="http://schemas.microsoft.com/office/powerpoint/2010/main" val="3763907996"/>
      </p:ext>
    </p:extLst>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D535C1-6C97-4554-B4D0-E4795093D9B5}" type="slidenum">
              <a:rPr lang="es-ES" smtClean="0"/>
              <a:pPr/>
              <a:t>96</a:t>
            </a:fld>
            <a:endParaRPr lang="es-ES"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8643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936104"/>
          </a:xfrm>
        </p:spPr>
        <p:txBody>
          <a:bodyPr/>
          <a:lstStyle/>
          <a:p>
            <a:r>
              <a:rPr lang="es-CL" dirty="0" smtClean="0"/>
              <a:t> “ QUE LA COLA NO MUEVA AL PERRO “</a:t>
            </a:r>
            <a:endParaRPr lang="es-CL" dirty="0"/>
          </a:p>
        </p:txBody>
      </p:sp>
      <p:sp>
        <p:nvSpPr>
          <p:cNvPr id="3" name="2 Marcador de contenido"/>
          <p:cNvSpPr>
            <a:spLocks noGrp="1"/>
          </p:cNvSpPr>
          <p:nvPr>
            <p:ph idx="1"/>
          </p:nvPr>
        </p:nvSpPr>
        <p:spPr>
          <a:xfrm>
            <a:off x="467544" y="1628800"/>
            <a:ext cx="8229600" cy="4324350"/>
          </a:xfrm>
        </p:spPr>
        <p:txBody>
          <a:bodyPr/>
          <a:lstStyle/>
          <a:p>
            <a:r>
              <a:rPr lang="es-CL" dirty="0" smtClean="0"/>
              <a:t>El Presidente de </a:t>
            </a:r>
            <a:r>
              <a:rPr lang="es-CL" dirty="0" err="1" smtClean="0"/>
              <a:t>Institute</a:t>
            </a:r>
            <a:r>
              <a:rPr lang="es-CL" dirty="0" smtClean="0"/>
              <a:t> of </a:t>
            </a:r>
            <a:r>
              <a:rPr lang="es-CL" dirty="0" err="1" smtClean="0"/>
              <a:t>Internal</a:t>
            </a:r>
            <a:r>
              <a:rPr lang="es-CL" dirty="0" smtClean="0"/>
              <a:t> </a:t>
            </a:r>
            <a:r>
              <a:rPr lang="es-CL" dirty="0" err="1" smtClean="0"/>
              <a:t>Auditors</a:t>
            </a:r>
            <a:r>
              <a:rPr lang="es-CL" dirty="0" smtClean="0"/>
              <a:t> en parte de un artículo reciente expresó:</a:t>
            </a:r>
          </a:p>
          <a:p>
            <a:pPr>
              <a:lnSpc>
                <a:spcPts val="1350"/>
              </a:lnSpc>
              <a:spcAft>
                <a:spcPts val="750"/>
              </a:spcAft>
            </a:pPr>
            <a:r>
              <a:rPr lang="es-CL" dirty="0">
                <a:solidFill>
                  <a:srgbClr val="003399"/>
                </a:solidFill>
                <a:latin typeface="Arial"/>
                <a:ea typeface="Calibri"/>
              </a:rPr>
              <a:t>¿</a:t>
            </a:r>
            <a:r>
              <a:rPr lang="es-CL" dirty="0">
                <a:solidFill>
                  <a:srgbClr val="339933"/>
                </a:solidFill>
                <a:latin typeface="Arial"/>
                <a:ea typeface="Calibri"/>
              </a:rPr>
              <a:t>Cuántas veces </a:t>
            </a:r>
            <a:r>
              <a:rPr lang="es-CL" dirty="0" smtClean="0">
                <a:solidFill>
                  <a:srgbClr val="339933"/>
                </a:solidFill>
                <a:latin typeface="Arial"/>
                <a:ea typeface="Calibri"/>
              </a:rPr>
              <a:t>auditamos  </a:t>
            </a:r>
            <a:r>
              <a:rPr lang="es-CL" dirty="0">
                <a:solidFill>
                  <a:srgbClr val="339933"/>
                </a:solidFill>
                <a:latin typeface="Arial"/>
                <a:ea typeface="Calibri"/>
              </a:rPr>
              <a:t>sólo las cosas para las que tenemos las habilidades y </a:t>
            </a:r>
            <a:r>
              <a:rPr lang="es-CL" dirty="0" smtClean="0">
                <a:solidFill>
                  <a:srgbClr val="339933"/>
                </a:solidFill>
                <a:latin typeface="Arial"/>
                <a:ea typeface="Calibri"/>
              </a:rPr>
              <a:t>hacemos </a:t>
            </a:r>
            <a:r>
              <a:rPr lang="es-CL" dirty="0">
                <a:solidFill>
                  <a:srgbClr val="339933"/>
                </a:solidFill>
                <a:latin typeface="Arial"/>
                <a:ea typeface="Calibri"/>
              </a:rPr>
              <a:t>la vista gorda ante los riesgos que no podemos evaluar fácilmente con el talento en el personal? La evaluación sólo los riesgos que sabemos que podemos auditar es la situación clásica de "la cola que mueve al perro". Cuando esto sucede, la auditoría interna ofrece un falso nivel de comodidad a la gestión y el consejo que éstas no son zonas de riesgo en absoluto, porque no afectan negativamente a la organización o son bien controlados.</a:t>
            </a:r>
            <a:endParaRPr lang="es-CL" sz="3600" dirty="0">
              <a:solidFill>
                <a:srgbClr val="339933"/>
              </a:solidFill>
              <a:latin typeface="Times New Roman"/>
              <a:ea typeface="Calibri"/>
            </a:endParaRPr>
          </a:p>
          <a:p>
            <a:pPr>
              <a:lnSpc>
                <a:spcPts val="1350"/>
              </a:lnSpc>
              <a:spcAft>
                <a:spcPts val="750"/>
              </a:spcAft>
            </a:pPr>
            <a:r>
              <a:rPr lang="es-CL" dirty="0">
                <a:solidFill>
                  <a:srgbClr val="339933"/>
                </a:solidFill>
                <a:latin typeface="Arial"/>
                <a:ea typeface="Calibri"/>
              </a:rPr>
              <a:t>Claramente, el curso apropiado es valorar la cartera completa de los riesgos que podrían impedir que la organización alcance sus objetivos, identificar las áreas en las que los riesgos residuales siguen siendo altos, desarrollar un plan de auditoría interna basada en los riesgos preliminar, y </a:t>
            </a:r>
            <a:r>
              <a:rPr lang="es-CL" i="1" dirty="0">
                <a:solidFill>
                  <a:srgbClr val="339933"/>
                </a:solidFill>
                <a:latin typeface="Arial"/>
                <a:ea typeface="Calibri"/>
              </a:rPr>
              <a:t>sólo entonces</a:t>
            </a:r>
            <a:r>
              <a:rPr lang="es-CL" dirty="0">
                <a:solidFill>
                  <a:srgbClr val="339933"/>
                </a:solidFill>
                <a:latin typeface="Arial"/>
                <a:ea typeface="Calibri"/>
              </a:rPr>
              <a:t> determinar si la auditoría interna orgánicamente posee los recursos para hacerles frente. A menudo, no lo hace.</a:t>
            </a:r>
            <a:endParaRPr lang="es-CL" sz="3600" dirty="0">
              <a:solidFill>
                <a:srgbClr val="339933"/>
              </a:solidFill>
              <a:latin typeface="Times New Roman"/>
              <a:ea typeface="Calibri"/>
            </a:endParaRPr>
          </a:p>
          <a:p>
            <a:pPr>
              <a:lnSpc>
                <a:spcPts val="1350"/>
              </a:lnSpc>
              <a:spcAft>
                <a:spcPts val="750"/>
              </a:spcAft>
            </a:pPr>
            <a:r>
              <a:rPr lang="es-CL" dirty="0">
                <a:solidFill>
                  <a:srgbClr val="339933"/>
                </a:solidFill>
                <a:latin typeface="Arial"/>
                <a:ea typeface="Calibri"/>
              </a:rPr>
              <a:t>Hay soluciones para el CAE cuando se carece de las habilidades de la casa. Estos incluyen la contratación del talento requerido, </a:t>
            </a:r>
            <a:r>
              <a:rPr lang="es-CL" dirty="0" err="1">
                <a:solidFill>
                  <a:srgbClr val="339933"/>
                </a:solidFill>
                <a:latin typeface="Arial"/>
                <a:ea typeface="Calibri"/>
              </a:rPr>
              <a:t>co-sourcing</a:t>
            </a:r>
            <a:r>
              <a:rPr lang="es-CL" dirty="0">
                <a:solidFill>
                  <a:srgbClr val="339933"/>
                </a:solidFill>
                <a:latin typeface="Arial"/>
                <a:ea typeface="Calibri"/>
              </a:rPr>
              <a:t>, o aprovechar la experiencia de la organización en otro lugar. Pero no deje riesgos fuera de la matriz sólo porque usted no tiene las habilidades para evaluar ellos - al menos no sin reconocer a la gerencia y el comité de auditoría.</a:t>
            </a:r>
            <a:endParaRPr lang="es-CL" sz="3600" dirty="0">
              <a:solidFill>
                <a:srgbClr val="339933"/>
              </a:solidFill>
              <a:latin typeface="Times New Roman"/>
              <a:ea typeface="Calibri"/>
            </a:endParaRPr>
          </a:p>
          <a:p>
            <a:endParaRPr lang="es-CL" dirty="0" smtClean="0">
              <a:solidFill>
                <a:srgbClr val="339933"/>
              </a:solidFill>
            </a:endParaRP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97</a:t>
            </a:fld>
            <a:endParaRPr lang="en-US" dirty="0"/>
          </a:p>
        </p:txBody>
      </p:sp>
    </p:spTree>
    <p:extLst>
      <p:ext uri="{BB962C8B-B14F-4D97-AF65-F5344CB8AC3E}">
        <p14:creationId xmlns:p14="http://schemas.microsoft.com/office/powerpoint/2010/main" val="940050578"/>
      </p:ext>
    </p:extLst>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80120"/>
          </a:xfrm>
        </p:spPr>
        <p:txBody>
          <a:bodyPr/>
          <a:lstStyle/>
          <a:p>
            <a:r>
              <a:rPr lang="es-CL" dirty="0" smtClean="0"/>
              <a:t>             LOS COMITÉS DE AUDITORÍA </a:t>
            </a:r>
            <a:endParaRPr lang="es-CL" dirty="0"/>
          </a:p>
        </p:txBody>
      </p:sp>
      <p:sp>
        <p:nvSpPr>
          <p:cNvPr id="3" name="2 Marcador de contenido"/>
          <p:cNvSpPr>
            <a:spLocks noGrp="1"/>
          </p:cNvSpPr>
          <p:nvPr>
            <p:ph idx="1"/>
          </p:nvPr>
        </p:nvSpPr>
        <p:spPr>
          <a:xfrm>
            <a:off x="457200" y="1268760"/>
            <a:ext cx="8229600" cy="5305078"/>
          </a:xfrm>
        </p:spPr>
        <p:txBody>
          <a:bodyPr/>
          <a:lstStyle/>
          <a:p>
            <a:r>
              <a:rPr lang="es-CL" dirty="0" smtClean="0"/>
              <a:t>Favor vean El </a:t>
            </a:r>
            <a:r>
              <a:rPr lang="es-CL" dirty="0" err="1" smtClean="0"/>
              <a:t>Survey</a:t>
            </a:r>
            <a:r>
              <a:rPr lang="es-CL" dirty="0" smtClean="0"/>
              <a:t> 2015 de KPMG hecha en 35 </a:t>
            </a:r>
            <a:r>
              <a:rPr lang="es-CL" dirty="0" err="1" smtClean="0"/>
              <a:t>páises</a:t>
            </a:r>
            <a:r>
              <a:rPr lang="es-CL" dirty="0" smtClean="0"/>
              <a:t> y con 1.500 opiniones ( Al menos Chile, está en detalle ), si no está vuestro país, los resultados no deberían cambiar mucho </a:t>
            </a:r>
          </a:p>
          <a:p>
            <a:r>
              <a:rPr lang="es-CL" dirty="0"/>
              <a:t> </a:t>
            </a:r>
            <a:r>
              <a:rPr lang="es-CL" dirty="0" smtClean="0"/>
              <a:t>Para ver el documento vayan a Google y pongan </a:t>
            </a:r>
          </a:p>
          <a:p>
            <a:r>
              <a:rPr lang="es-CL" dirty="0" smtClean="0">
                <a:solidFill>
                  <a:srgbClr val="FF0000"/>
                </a:solidFill>
              </a:rPr>
              <a:t>KPMG 2015 </a:t>
            </a:r>
            <a:r>
              <a:rPr lang="es-CL" dirty="0" err="1" smtClean="0">
                <a:solidFill>
                  <a:srgbClr val="FF0000"/>
                </a:solidFill>
              </a:rPr>
              <a:t>Golbal</a:t>
            </a:r>
            <a:r>
              <a:rPr lang="es-CL" dirty="0" smtClean="0">
                <a:solidFill>
                  <a:srgbClr val="FF0000"/>
                </a:solidFill>
              </a:rPr>
              <a:t> </a:t>
            </a:r>
            <a:r>
              <a:rPr lang="es-CL" dirty="0" err="1" smtClean="0">
                <a:solidFill>
                  <a:srgbClr val="FF0000"/>
                </a:solidFill>
              </a:rPr>
              <a:t>Audit</a:t>
            </a:r>
            <a:r>
              <a:rPr lang="es-CL" dirty="0" smtClean="0">
                <a:solidFill>
                  <a:srgbClr val="FF0000"/>
                </a:solidFill>
              </a:rPr>
              <a:t> </a:t>
            </a:r>
            <a:r>
              <a:rPr lang="es-CL" dirty="0" err="1" smtClean="0">
                <a:solidFill>
                  <a:srgbClr val="FF0000"/>
                </a:solidFill>
              </a:rPr>
              <a:t>Committee</a:t>
            </a:r>
            <a:r>
              <a:rPr lang="es-CL" dirty="0" smtClean="0">
                <a:solidFill>
                  <a:srgbClr val="FF0000"/>
                </a:solidFill>
              </a:rPr>
              <a:t> </a:t>
            </a:r>
            <a:r>
              <a:rPr lang="es-CL" dirty="0" err="1" smtClean="0">
                <a:solidFill>
                  <a:srgbClr val="FF0000"/>
                </a:solidFill>
              </a:rPr>
              <a:t>Survey</a:t>
            </a:r>
            <a:r>
              <a:rPr lang="es-CL" dirty="0" smtClean="0">
                <a:solidFill>
                  <a:srgbClr val="FF0000"/>
                </a:solidFill>
              </a:rPr>
              <a:t> </a:t>
            </a:r>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98</a:t>
            </a:fld>
            <a:endParaRPr lang="en-US" dirty="0"/>
          </a:p>
        </p:txBody>
      </p:sp>
    </p:spTree>
    <p:extLst>
      <p:ext uri="{BB962C8B-B14F-4D97-AF65-F5344CB8AC3E}">
        <p14:creationId xmlns:p14="http://schemas.microsoft.com/office/powerpoint/2010/main" val="1966133293"/>
      </p:ext>
    </p:extLst>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720080"/>
          </a:xfrm>
        </p:spPr>
        <p:txBody>
          <a:bodyPr/>
          <a:lstStyle/>
          <a:p>
            <a:r>
              <a:rPr lang="es-CL" dirty="0" smtClean="0"/>
              <a:t> ALGO MAS DELA ENCUESTA DE KPMG</a:t>
            </a:r>
            <a:endParaRPr lang="es-CL" dirty="0"/>
          </a:p>
        </p:txBody>
      </p:sp>
      <p:sp>
        <p:nvSpPr>
          <p:cNvPr id="3" name="2 Marcador de contenido"/>
          <p:cNvSpPr>
            <a:spLocks noGrp="1"/>
          </p:cNvSpPr>
          <p:nvPr>
            <p:ph idx="1"/>
          </p:nvPr>
        </p:nvSpPr>
        <p:spPr>
          <a:xfrm>
            <a:off x="467544" y="1484784"/>
            <a:ext cx="8229600" cy="4801022"/>
          </a:xfrm>
        </p:spPr>
        <p:txBody>
          <a:bodyPr/>
          <a:lstStyle/>
          <a:p>
            <a:r>
              <a:rPr lang="es-CL" sz="1800" dirty="0"/>
              <a:t>Comités de Auditoría Encuesta Global 2015- KPMG</a:t>
            </a:r>
          </a:p>
          <a:p>
            <a:r>
              <a:rPr lang="es-CL" sz="1800" dirty="0" smtClean="0"/>
              <a:t>•</a:t>
            </a:r>
            <a:r>
              <a:rPr lang="es-CL" sz="1800" i="1" dirty="0"/>
              <a:t>Hecha en 35 países y con 1500 entrevistas a miembros del Comité de Auditoría.</a:t>
            </a:r>
            <a:endParaRPr lang="es-CL" sz="1800" dirty="0"/>
          </a:p>
          <a:p>
            <a:r>
              <a:rPr lang="es-CL" sz="1800" i="1" dirty="0"/>
              <a:t>•Algunos de los puntos de preocupación :</a:t>
            </a:r>
            <a:endParaRPr lang="es-CL" sz="1800" dirty="0"/>
          </a:p>
          <a:p>
            <a:r>
              <a:rPr lang="es-CL" sz="1800" i="1" dirty="0"/>
              <a:t> a ) Incertidumbre, volatilidad, regulaciones, </a:t>
            </a:r>
            <a:r>
              <a:rPr lang="es-CL" sz="1800" i="1" dirty="0" err="1"/>
              <a:t>compliance</a:t>
            </a:r>
            <a:r>
              <a:rPr lang="es-CL" sz="1800" i="1" dirty="0"/>
              <a:t> y riesgo operativo.</a:t>
            </a:r>
            <a:endParaRPr lang="es-CL" sz="1800" dirty="0"/>
          </a:p>
          <a:p>
            <a:r>
              <a:rPr lang="es-CL" sz="1800" i="1" dirty="0"/>
              <a:t> b ) Quieren destinar más tiempo  a la </a:t>
            </a:r>
            <a:r>
              <a:rPr lang="es-CL" sz="1800" i="1" dirty="0" err="1"/>
              <a:t>supervisíon</a:t>
            </a:r>
            <a:r>
              <a:rPr lang="es-CL" sz="1800" i="1" dirty="0"/>
              <a:t> general de riesgos, incluyendo </a:t>
            </a:r>
            <a:r>
              <a:rPr lang="es-CL" sz="1800" i="1" dirty="0" err="1"/>
              <a:t>Cyberseguridad</a:t>
            </a:r>
            <a:r>
              <a:rPr lang="es-CL" sz="1800" i="1" dirty="0"/>
              <a:t> y cambios tecnológicos.</a:t>
            </a:r>
            <a:endParaRPr lang="es-CL" sz="1800" dirty="0"/>
          </a:p>
          <a:p>
            <a:r>
              <a:rPr lang="es-CL" sz="1800" i="1" dirty="0"/>
              <a:t>c ) La información que reciben </a:t>
            </a:r>
            <a:r>
              <a:rPr lang="es-CL" sz="1800" i="1" dirty="0" err="1"/>
              <a:t>de:Cyberseguridad,Riesgo</a:t>
            </a:r>
            <a:r>
              <a:rPr lang="es-CL" sz="1800" i="1" dirty="0"/>
              <a:t> de </a:t>
            </a:r>
            <a:r>
              <a:rPr lang="es-CL" sz="1800" i="1" dirty="0" err="1"/>
              <a:t>TI,talento</a:t>
            </a:r>
            <a:r>
              <a:rPr lang="es-CL" sz="1800" i="1" dirty="0"/>
              <a:t> ,innovación e interrupciones en la marcha de la empresa, son insuficientes.</a:t>
            </a:r>
            <a:endParaRPr lang="es-CL" sz="1800" dirty="0"/>
          </a:p>
          <a:p>
            <a:r>
              <a:rPr lang="es-CL" sz="1800" i="1" dirty="0"/>
              <a:t>d ) Su labor es cada vez más compleja, incluyendo supervisión de riesgos y necesitan más tiempo.</a:t>
            </a:r>
            <a:endParaRPr lang="es-CL" sz="1800" dirty="0"/>
          </a:p>
          <a:p>
            <a:r>
              <a:rPr lang="es-CL" sz="1800" i="1" dirty="0"/>
              <a:t>e )  Quieren mayor </a:t>
            </a:r>
            <a:r>
              <a:rPr lang="es-CL" sz="1800" i="1" dirty="0" err="1"/>
              <a:t>ingerencia</a:t>
            </a:r>
            <a:r>
              <a:rPr lang="es-CL" sz="1800" i="1" dirty="0"/>
              <a:t> en temas financieros, su conocimiento y operación del </a:t>
            </a:r>
            <a:r>
              <a:rPr lang="es-CL" sz="1800" i="1" dirty="0" err="1"/>
              <a:t>Area</a:t>
            </a:r>
            <a:r>
              <a:rPr lang="es-CL" sz="1800" i="1" dirty="0"/>
              <a:t>,</a:t>
            </a:r>
            <a:endParaRPr lang="es-CL" sz="1800" dirty="0"/>
          </a:p>
          <a:p>
            <a:r>
              <a:rPr lang="es-CL" sz="1800" i="1" dirty="0"/>
              <a:t>f ) Mayor colaboración de los Auditores Externos y que Auditores Internos agreguen más valor.</a:t>
            </a:r>
            <a:endParaRPr lang="es-CL" sz="1800" dirty="0"/>
          </a:p>
          <a:p>
            <a:r>
              <a:rPr lang="es-CL" sz="1800" i="1" dirty="0"/>
              <a:t>g ) Un entendimiento más profundo de los Negocios , las estrategias , los riesgos y TI</a:t>
            </a:r>
            <a:endParaRPr lang="es-CL" sz="1800" dirty="0"/>
          </a:p>
          <a:p>
            <a:endParaRPr lang="es-CL" dirty="0"/>
          </a:p>
        </p:txBody>
      </p:sp>
      <p:sp>
        <p:nvSpPr>
          <p:cNvPr id="4" name="3 Marcador de número de diapositiva"/>
          <p:cNvSpPr>
            <a:spLocks noGrp="1"/>
          </p:cNvSpPr>
          <p:nvPr>
            <p:ph type="sldNum" sz="quarter" idx="12"/>
          </p:nvPr>
        </p:nvSpPr>
        <p:spPr/>
        <p:txBody>
          <a:bodyPr/>
          <a:lstStyle/>
          <a:p>
            <a:fld id="{B3AD330E-0781-4FDE-B617-1267910F1577}" type="slidenum">
              <a:rPr lang="en-US" smtClean="0"/>
              <a:pPr/>
              <a:t>99</a:t>
            </a:fld>
            <a:endParaRPr lang="en-US" dirty="0"/>
          </a:p>
        </p:txBody>
      </p:sp>
    </p:spTree>
    <p:extLst>
      <p:ext uri="{BB962C8B-B14F-4D97-AF65-F5344CB8AC3E}">
        <p14:creationId xmlns:p14="http://schemas.microsoft.com/office/powerpoint/2010/main" val="874358306"/>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2_Urban">
  <a:themeElements>
    <a:clrScheme name="2_Urba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Urban">
      <a:majorFont>
        <a:latin typeface="Trebuchet MS"/>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Urba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Urban">
  <a:themeElements>
    <a:clrScheme name="2_Urba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Urban">
      <a:majorFont>
        <a:latin typeface="Trebuchet MS"/>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Urba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6199</TotalTime>
  <Words>6416</Words>
  <Application>Microsoft Office PowerPoint</Application>
  <PresentationFormat>Presentación en pantalla (4:3)</PresentationFormat>
  <Paragraphs>1056</Paragraphs>
  <Slides>112</Slides>
  <Notes>15</Notes>
  <HiddenSlides>0</HiddenSlides>
  <MMClips>0</MMClips>
  <ScaleCrop>false</ScaleCrop>
  <HeadingPairs>
    <vt:vector size="6" baseType="variant">
      <vt:variant>
        <vt:lpstr>Tema</vt:lpstr>
      </vt:variant>
      <vt:variant>
        <vt:i4>4</vt:i4>
      </vt:variant>
      <vt:variant>
        <vt:lpstr>Servidores OLE incrustados</vt:lpstr>
      </vt:variant>
      <vt:variant>
        <vt:i4>2</vt:i4>
      </vt:variant>
      <vt:variant>
        <vt:lpstr>Títulos de diapositiva</vt:lpstr>
      </vt:variant>
      <vt:variant>
        <vt:i4>112</vt:i4>
      </vt:variant>
    </vt:vector>
  </HeadingPairs>
  <TitlesOfParts>
    <vt:vector size="118" baseType="lpstr">
      <vt:lpstr>2_Urban</vt:lpstr>
      <vt:lpstr>Presentación en blanco</vt:lpstr>
      <vt:lpstr>1_Tema de Office</vt:lpstr>
      <vt:lpstr>3_Urban</vt:lpstr>
      <vt:lpstr>Hoja de cálculo</vt:lpstr>
      <vt:lpstr>Presentación</vt:lpstr>
      <vt:lpstr>Presentación de PowerPoint</vt:lpstr>
      <vt:lpstr>Carlos Valdivieso Valenzuela  </vt:lpstr>
      <vt:lpstr>A QUIENES VA DIRIGIDA PRINCIPALMENTE  ESTA PRESENTACIÓN </vt:lpstr>
      <vt:lpstr>                               AGENDA </vt:lpstr>
      <vt:lpstr>Guía para abrir los archivos insertos en algunas diapositivas-Es como presentación  y NO telón completo</vt:lpstr>
      <vt:lpstr>Presentación de PowerPoint</vt:lpstr>
      <vt:lpstr>           PRIMERA PARTE-EL ENFOQUE</vt:lpstr>
      <vt:lpstr>INGREDIENTES QUE NECESITAMOS  Ver cuatro    diapositivas siguientes</vt:lpstr>
      <vt:lpstr>Presentación de PowerPoint</vt:lpstr>
      <vt:lpstr>Presentación de PowerPoint</vt:lpstr>
      <vt:lpstr>Presentación de PowerPoint</vt:lpstr>
      <vt:lpstr>Presentación de PowerPoint</vt:lpstr>
      <vt:lpstr>TENEMOS QUE ARMAR UN ROMPECABEZAS</vt:lpstr>
      <vt:lpstr>          DEFINICION DE RIESGO-ISO 31.000</vt:lpstr>
      <vt:lpstr>  COSO E ISO 31.000- Unica ISO de RIESGOS  Fuente Linkedin ISO31000 Risk Group   </vt:lpstr>
      <vt:lpstr>Presentación de PowerPoint</vt:lpstr>
      <vt:lpstr> ADVERTENCIA PARA SEGUIR LOS EJERCICIOS</vt:lpstr>
      <vt:lpstr>Presentación de PowerPoint</vt:lpstr>
      <vt:lpstr>Presentación de PowerPoint</vt:lpstr>
      <vt:lpstr>Riesgo Inherente</vt:lpstr>
      <vt:lpstr>Presentación de PowerPoint</vt:lpstr>
      <vt:lpstr>Perdidas históricas</vt:lpstr>
      <vt:lpstr>Presentación de PowerPoint</vt:lpstr>
      <vt:lpstr>Probabilidad de pérdidas por proceso</vt:lpstr>
      <vt:lpstr>Presentación de PowerPoint</vt:lpstr>
      <vt:lpstr>CRUCE ESTRATÉGICO</vt:lpstr>
      <vt:lpstr>Presentación de PowerPoint</vt:lpstr>
      <vt:lpstr>CONTROL INTERNO</vt:lpstr>
      <vt:lpstr>Presentación de PowerPoint</vt:lpstr>
      <vt:lpstr>PUNTAJE FINAL PROCESOS MONETARIOS</vt:lpstr>
      <vt:lpstr>Presentación de PowerPoint</vt:lpstr>
      <vt:lpstr>PUNTAJES PROCESOS NO MONETARIOS</vt:lpstr>
      <vt:lpstr> CUADRO DE CONSOLIDACIÓN FINAL Y  ASIGNACION DE TIEMPO</vt:lpstr>
      <vt:lpstr>Presentación de PowerPoint</vt:lpstr>
      <vt:lpstr>Presentación de PowerPoint</vt:lpstr>
      <vt:lpstr>VISIÓN  DE CLIENTES.</vt:lpstr>
      <vt:lpstr>Presentación de PowerPoint</vt:lpstr>
      <vt:lpstr>VISIÓN DE ENTORNO DE CONTROL </vt:lpstr>
      <vt:lpstr>Presentación de PowerPoint</vt:lpstr>
      <vt:lpstr>VISIÓN DE RRHH (  Recursos Humanos ) </vt:lpstr>
      <vt:lpstr>Presentación de PowerPoint</vt:lpstr>
      <vt:lpstr>VISIÓN CONTABLE </vt:lpstr>
      <vt:lpstr>Presentación de PowerPoint</vt:lpstr>
      <vt:lpstr>AUDITORÍA EN TERRENO Y A DISTANCIA </vt:lpstr>
      <vt:lpstr>Presentación de PowerPoint</vt:lpstr>
      <vt:lpstr>                         MONITOREO </vt:lpstr>
      <vt:lpstr>Presentación de PowerPoint</vt:lpstr>
      <vt:lpstr>Presentación de PowerPoint</vt:lpstr>
      <vt:lpstr>VISIÓN DE AUTOCONTROL </vt:lpstr>
      <vt:lpstr>CONCEPTO DE AUTOCONTROL </vt:lpstr>
      <vt:lpstr>Presentación de PowerPoint</vt:lpstr>
      <vt:lpstr>Presentación de PowerPoint</vt:lpstr>
      <vt:lpstr>VISIÓN DE INCIDENTES </vt:lpstr>
      <vt:lpstr>Presentación de PowerPoint</vt:lpstr>
      <vt:lpstr>VISION  DE AUDIRE Y ALGO DE HISTORIA </vt:lpstr>
      <vt:lpstr>COMO SE HACE ???</vt:lpstr>
      <vt:lpstr>Presentación de PowerPoint</vt:lpstr>
      <vt:lpstr>VISIÓN DE EXTENSIÓN </vt:lpstr>
      <vt:lpstr>SEGUNDA PARTE  Riesgos con  procesos  </vt:lpstr>
      <vt:lpstr> FIN DE PRIMERA PARTE- EL ENFOQUE VEAMOS ALGO ( p0r limitaciones de tiempo )  EN  LA SEGUNDA PARTE</vt:lpstr>
      <vt:lpstr>              ANÁLISIS DE HORAS HOMBRE</vt:lpstr>
      <vt:lpstr>La Matriz de Riesgos Valorizada </vt:lpstr>
      <vt:lpstr>LO QUE CONVIENE TENER </vt:lpstr>
      <vt:lpstr>Matriz de riesgos, procesos y cruces</vt:lpstr>
      <vt:lpstr>Presentación de PowerPoint</vt:lpstr>
      <vt:lpstr>El CRUCE DE LOS RIESGOS CON LOS PROCESOS</vt:lpstr>
      <vt:lpstr>AQUÍ VAN CUADROS EXPLICATIVOS  DE APOYO </vt:lpstr>
      <vt:lpstr>Presentación de PowerPoint</vt:lpstr>
      <vt:lpstr> OTRO EJEMPLO SENCILLO</vt:lpstr>
      <vt:lpstr>BUENO, QUÉ TENEMOS EN ESTE MOMENTO ???</vt:lpstr>
      <vt:lpstr>EL CUADRO FINAL DE LOS PUNTOS DE RIESGOS DE LOS CRUCES </vt:lpstr>
      <vt:lpstr>LOS CICLOS DE REVISIÓN  Y LOS PUNTOS DE RIESGO </vt:lpstr>
      <vt:lpstr>              SE RECOMIENDA TENER UN SISTEMA INFORMÁTICO        </vt:lpstr>
      <vt:lpstr>             ESTABLECER MÉTRICAS</vt:lpstr>
      <vt:lpstr>     ASIGNACION DE RECURSOS AJUSTADOS</vt:lpstr>
      <vt:lpstr>Presentación de PowerPoint</vt:lpstr>
      <vt:lpstr>FIN SEGUNDA PARTE- RIESGOS CON PROCESOS</vt:lpstr>
      <vt:lpstr>TERCERA PARTE- MIRANDO EL FUTURO</vt:lpstr>
      <vt:lpstr>               MIRANDO EL FUTURO</vt:lpstr>
      <vt:lpstr>            DESAFIOS Y OPORTUNIDADES</vt:lpstr>
      <vt:lpstr>TURBULENCIAS </vt:lpstr>
      <vt:lpstr>  IIA LA NORMA 2120 </vt:lpstr>
      <vt:lpstr>TRES ENTIDADES RELACIONADAS  </vt:lpstr>
      <vt:lpstr>Presentación de PowerPoint</vt:lpstr>
      <vt:lpstr>Presentación de PowerPoint</vt:lpstr>
      <vt:lpstr>Presentación de PowerPoint</vt:lpstr>
      <vt:lpstr>                       PRESIONES SOBRE AUDITORIA INTERNA</vt:lpstr>
      <vt:lpstr> MATERIAL NUEVO PUBLICADO EL 2015</vt:lpstr>
      <vt:lpstr> DIAPOSITIVAS SIGUIENTES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 QUE LA COLA NO MUEVA AL PERRO “</vt:lpstr>
      <vt:lpstr>             LOS COMITÉS DE AUDITORÍA </vt:lpstr>
      <vt:lpstr> ALGO MAS DELA ENCUESTA DE KPMG</vt:lpstr>
      <vt:lpstr>DIEZ RIESGOS EMERGENTES A TENER EN CUENTA</vt:lpstr>
      <vt:lpstr>Cyber Security  - Riesgo cada vez más recurrente</vt:lpstr>
      <vt:lpstr>                              RIESGO  DE SOCIAL MEDIA</vt:lpstr>
      <vt:lpstr>                           Riesgos Social Media </vt:lpstr>
      <vt:lpstr>           Y LAS PISTAS DE AUDITORÍA ?????</vt:lpstr>
      <vt:lpstr>                                                        Kk         KPMG 10 Riesgos principales 2015                                                        </vt:lpstr>
      <vt:lpstr>         APOYARSE EN TI ES INDISPENSABLE</vt:lpstr>
      <vt:lpstr> TENER UN RADAR Y USARLO PERMANENTEMENTE</vt:lpstr>
      <vt:lpstr>DESAFIO Y OPORTUNIDAD GLOBAL</vt:lpstr>
      <vt:lpstr>CONCLUSIONES</vt:lpstr>
      <vt:lpstr>ENTONCES ???? EL FUTURO ESTÁ EN VUESTRAS MANOS</vt:lpstr>
      <vt:lpstr>TRABAJAR EN EQUIPO </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Carlos Valdivieso</cp:lastModifiedBy>
  <cp:revision>473</cp:revision>
  <cp:lastPrinted>2015-03-17T20:06:44Z</cp:lastPrinted>
  <dcterms:created xsi:type="dcterms:W3CDTF">2011-08-18T21:34:51Z</dcterms:created>
  <dcterms:modified xsi:type="dcterms:W3CDTF">2015-05-16T21:33:57Z</dcterms:modified>
</cp:coreProperties>
</file>