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3" d="100"/>
          <a:sy n="133" d="100"/>
        </p:scale>
        <p:origin x="-3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 para editar título</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 para editar título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6BFECD78-3C8E-49F2-8FAB-59489D168ABB}" type="datetimeFigureOut">
              <a:rPr lang="en-US" smtClean="0"/>
              <a:t>13-11-14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13-11-14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13-11-14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13-11-14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6BFECD78-3C8E-49F2-8FAB-59489D168ABB}" type="datetimeFigureOut">
              <a:rPr lang="en-US" smtClean="0"/>
              <a:t>13-11-14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6BFECD78-3C8E-49F2-8FAB-59489D168ABB}" type="datetimeFigureOut">
              <a:rPr lang="en-US" smtClean="0"/>
              <a:t>13-11-14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13-11-14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un mantra</a:t>
            </a:r>
            <a:endParaRPr lang="es-ES" dirty="0">
              <a:latin typeface="American Typewriter"/>
              <a:cs typeface="American Typewriter"/>
            </a:endParaRPr>
          </a:p>
        </p:txBody>
      </p:sp>
      <p:sp>
        <p:nvSpPr>
          <p:cNvPr id="3" name="Subtítulo 2"/>
          <p:cNvSpPr>
            <a:spLocks noGrp="1"/>
          </p:cNvSpPr>
          <p:nvPr>
            <p:ph type="subTitle" idx="1"/>
          </p:nvPr>
        </p:nvSpPr>
        <p:spPr>
          <a:xfrm>
            <a:off x="392185" y="2764212"/>
            <a:ext cx="8469347" cy="2874588"/>
          </a:xfrm>
        </p:spPr>
        <p:txBody>
          <a:bodyPr/>
          <a:lstStyle/>
          <a:p>
            <a:pPr marL="457200" indent="-457200" algn="just">
              <a:buFont typeface="Arial"/>
              <a:buChar char="•"/>
            </a:pPr>
            <a:r>
              <a:rPr lang="es-ES" dirty="0" smtClean="0">
                <a:latin typeface="American Typewriter"/>
                <a:cs typeface="American Typewriter"/>
              </a:rPr>
              <a:t>los contratos no pueden modificarse</a:t>
            </a:r>
          </a:p>
          <a:p>
            <a:pPr marL="457200" indent="-457200" algn="just">
              <a:buFont typeface="Arial"/>
              <a:buChar char="•"/>
            </a:pPr>
            <a:r>
              <a:rPr lang="es-ES" dirty="0" smtClean="0">
                <a:latin typeface="American Typewriter"/>
                <a:cs typeface="American Typewriter"/>
              </a:rPr>
              <a:t>el proveedor no les puede poner t</a:t>
            </a:r>
            <a:r>
              <a:rPr lang="es-ES" dirty="0" smtClean="0">
                <a:latin typeface="American Typewriter"/>
                <a:cs typeface="American Typewriter"/>
              </a:rPr>
              <a:t>érmino unilateralmente</a:t>
            </a:r>
            <a:r>
              <a:rPr lang="es-ES" dirty="0" smtClean="0">
                <a:latin typeface="American Typewriter"/>
                <a:cs typeface="American Typewriter"/>
              </a:rPr>
              <a:t> </a:t>
            </a:r>
            <a:endParaRPr lang="es-ES" dirty="0">
              <a:latin typeface="American Typewriter"/>
              <a:cs typeface="American Typewriter"/>
            </a:endParaRPr>
          </a:p>
        </p:txBody>
      </p:sp>
    </p:spTree>
    <p:extLst>
      <p:ext uri="{BB962C8B-B14F-4D97-AF65-F5344CB8AC3E}">
        <p14:creationId xmlns:p14="http://schemas.microsoft.com/office/powerpoint/2010/main" val="2925654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3791452"/>
          </a:xfrm>
        </p:spPr>
        <p:txBody>
          <a:bodyPr>
            <a:normAutofit/>
          </a:bodyPr>
          <a:lstStyle/>
          <a:p>
            <a:pPr algn="just"/>
            <a:r>
              <a:rPr lang="es-ES" dirty="0" smtClean="0">
                <a:latin typeface="American Typewriter"/>
                <a:cs typeface="American Typewriter"/>
              </a:rPr>
              <a:t> </a:t>
            </a:r>
            <a:r>
              <a:rPr lang="es-ES" dirty="0" smtClean="0">
                <a:solidFill>
                  <a:srgbClr val="FF0000"/>
                </a:solidFill>
                <a:latin typeface="American Typewriter"/>
                <a:cs typeface="American Typewriter"/>
              </a:rPr>
              <a:t>modificar</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cl</a:t>
            </a:r>
            <a:r>
              <a:rPr lang="es-ES" sz="2400" dirty="0" smtClean="0">
                <a:latin typeface="American Typewriter"/>
                <a:cs typeface="American Typewriter"/>
                <a:sym typeface="Wingdings"/>
              </a:rPr>
              <a:t>áusula</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oferta</a:t>
            </a:r>
          </a:p>
          <a:p>
            <a:pPr algn="just"/>
            <a:r>
              <a:rPr lang="es-ES" dirty="0" smtClean="0">
                <a:solidFill>
                  <a:srgbClr val="FF0000"/>
                </a:solidFill>
                <a:latin typeface="American Typewriter"/>
                <a:cs typeface="American Typewriter"/>
                <a:sym typeface="Wingdings"/>
              </a:rPr>
              <a:t>terminar</a:t>
            </a:r>
          </a:p>
          <a:p>
            <a:pPr algn="just"/>
            <a:r>
              <a:rPr lang="es-ES" dirty="0" smtClean="0">
                <a:latin typeface="American Typewriter"/>
                <a:cs typeface="American Typewriter"/>
                <a:sym typeface="Wingdings"/>
              </a:rPr>
              <a:t>	</a:t>
            </a:r>
            <a:r>
              <a:rPr lang="es-ES" sz="2400" dirty="0" smtClean="0">
                <a:latin typeface="American Typewriter"/>
                <a:cs typeface="American Typewriter"/>
                <a:sym typeface="Wingdings"/>
              </a:rPr>
              <a:t>contrato de duración definida</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contrato de duración indefinida</a:t>
            </a:r>
            <a:endParaRPr lang="es-ES" dirty="0" smtClean="0">
              <a:latin typeface="American Typewriter"/>
              <a:cs typeface="American Typewriter"/>
              <a:sym typeface="Wingdings"/>
            </a:endParaRPr>
          </a:p>
          <a:p>
            <a:pPr algn="just"/>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2136897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3791452"/>
          </a:xfrm>
        </p:spPr>
        <p:txBody>
          <a:bodyPr>
            <a:normAutofit/>
          </a:bodyPr>
          <a:lstStyle/>
          <a:p>
            <a:pPr algn="just"/>
            <a:r>
              <a:rPr lang="es-ES" dirty="0" smtClean="0">
                <a:latin typeface="American Typewriter"/>
                <a:cs typeface="American Typewriter"/>
              </a:rPr>
              <a:t> </a:t>
            </a:r>
            <a:r>
              <a:rPr lang="es-ES" dirty="0" smtClean="0">
                <a:solidFill>
                  <a:srgbClr val="FF0000"/>
                </a:solidFill>
                <a:latin typeface="American Typewriter"/>
                <a:cs typeface="American Typewriter"/>
              </a:rPr>
              <a:t> </a:t>
            </a:r>
            <a:endParaRPr lang="es-ES" sz="2400" dirty="0" smtClean="0">
              <a:latin typeface="American Typewriter"/>
              <a:cs typeface="American Typewriter"/>
              <a:sym typeface="Wingdings"/>
            </a:endParaRPr>
          </a:p>
          <a:p>
            <a:pPr algn="just"/>
            <a:r>
              <a:rPr lang="es-ES" dirty="0" smtClean="0">
                <a:solidFill>
                  <a:srgbClr val="FF0000"/>
                </a:solidFill>
                <a:latin typeface="American Typewriter"/>
                <a:cs typeface="American Typewriter"/>
                <a:sym typeface="Wingdings"/>
              </a:rPr>
              <a:t>terminar</a:t>
            </a:r>
          </a:p>
          <a:p>
            <a:pPr algn="just"/>
            <a:r>
              <a:rPr lang="es-ES" dirty="0" smtClean="0">
                <a:latin typeface="American Typewriter"/>
                <a:cs typeface="American Typewriter"/>
                <a:sym typeface="Wingdings"/>
              </a:rPr>
              <a:t>	</a:t>
            </a:r>
            <a:r>
              <a:rPr lang="es-ES" sz="2400" dirty="0" smtClean="0">
                <a:latin typeface="American Typewriter"/>
                <a:cs typeface="American Typewriter"/>
                <a:sym typeface="Wingdings"/>
              </a:rPr>
              <a:t>contrato de duración definida</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contrato de duración indefinida</a:t>
            </a:r>
            <a:endParaRPr lang="es-ES" dirty="0" smtClean="0">
              <a:latin typeface="American Typewriter"/>
              <a:cs typeface="American Typewriter"/>
              <a:sym typeface="Wingdings"/>
            </a:endParaRPr>
          </a:p>
          <a:p>
            <a:pPr algn="just"/>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342794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3791452"/>
          </a:xfrm>
        </p:spPr>
        <p:txBody>
          <a:bodyPr>
            <a:normAutofit/>
          </a:bodyPr>
          <a:lstStyle/>
          <a:p>
            <a:pPr algn="just"/>
            <a:r>
              <a:rPr lang="es-ES" dirty="0" smtClean="0">
                <a:latin typeface="American Typewriter"/>
                <a:cs typeface="American Typewriter"/>
              </a:rPr>
              <a:t> </a:t>
            </a:r>
            <a:r>
              <a:rPr lang="es-ES" dirty="0" smtClean="0">
                <a:solidFill>
                  <a:srgbClr val="FF0000"/>
                </a:solidFill>
                <a:latin typeface="American Typewriter"/>
                <a:cs typeface="American Typewriter"/>
              </a:rPr>
              <a:t> </a:t>
            </a:r>
            <a:endParaRPr lang="es-ES" sz="2400" dirty="0" smtClean="0">
              <a:latin typeface="American Typewriter"/>
              <a:cs typeface="American Typewriter"/>
              <a:sym typeface="Wingdings"/>
            </a:endParaRPr>
          </a:p>
          <a:p>
            <a:pPr algn="just"/>
            <a:r>
              <a:rPr lang="es-ES" dirty="0" smtClean="0">
                <a:solidFill>
                  <a:srgbClr val="FF0000"/>
                </a:solidFill>
                <a:latin typeface="American Typewriter"/>
                <a:cs typeface="American Typewriter"/>
                <a:sym typeface="Wingdings"/>
              </a:rPr>
              <a:t>Terminar</a:t>
            </a:r>
          </a:p>
          <a:p>
            <a:pPr algn="just"/>
            <a:r>
              <a:rPr lang="es-ES" sz="2400" dirty="0" smtClean="0">
                <a:latin typeface="American Typewriter"/>
                <a:cs typeface="American Typewriter"/>
                <a:sym typeface="Wingdings"/>
              </a:rPr>
              <a:t>contrato de duración definida (terminación anticipada)</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 	</a:t>
            </a:r>
            <a:r>
              <a:rPr lang="es-ES" sz="1600" dirty="0" smtClean="0">
                <a:latin typeface="American Typewriter"/>
                <a:cs typeface="American Typewriter"/>
                <a:sym typeface="Wingdings"/>
              </a:rPr>
              <a:t>arbitrariedad</a:t>
            </a:r>
          </a:p>
          <a:p>
            <a:pPr algn="just"/>
            <a:r>
              <a:rPr lang="es-ES" sz="1600" dirty="0">
                <a:latin typeface="American Typewriter"/>
                <a:cs typeface="American Typewriter"/>
                <a:sym typeface="Wingdings"/>
              </a:rPr>
              <a:t>	</a:t>
            </a:r>
            <a:r>
              <a:rPr lang="es-ES" sz="1600" dirty="0" smtClean="0">
                <a:latin typeface="American Typewriter"/>
                <a:cs typeface="American Typewriter"/>
                <a:sym typeface="Wingdings"/>
              </a:rPr>
              <a:t>	indicación de causales (17 B [b])</a:t>
            </a:r>
          </a:p>
          <a:p>
            <a:pPr algn="just"/>
            <a:r>
              <a:rPr lang="es-ES" sz="1600" dirty="0">
                <a:latin typeface="American Typewriter"/>
                <a:cs typeface="American Typewriter"/>
                <a:sym typeface="Wingdings"/>
              </a:rPr>
              <a:t>	</a:t>
            </a:r>
            <a:r>
              <a:rPr lang="es-ES" sz="1600" dirty="0" smtClean="0">
                <a:latin typeface="American Typewriter"/>
                <a:cs typeface="American Typewriter"/>
                <a:sym typeface="Wingdings"/>
              </a:rPr>
              <a:t>	comunicación</a:t>
            </a:r>
          </a:p>
          <a:p>
            <a:pPr algn="just"/>
            <a:r>
              <a:rPr lang="es-ES" sz="1600" dirty="0">
                <a:latin typeface="American Typewriter"/>
                <a:cs typeface="American Typewriter"/>
                <a:sym typeface="Wingdings"/>
              </a:rPr>
              <a:t>	</a:t>
            </a:r>
            <a:r>
              <a:rPr lang="es-ES" sz="1600" dirty="0" smtClean="0">
                <a:latin typeface="American Typewriter"/>
                <a:cs typeface="American Typewriter"/>
                <a:sym typeface="Wingdings"/>
              </a:rPr>
              <a:t>	plazo razonable</a:t>
            </a:r>
          </a:p>
          <a:p>
            <a:pPr algn="just"/>
            <a:endParaRPr lang="es-ES" dirty="0" smtClean="0">
              <a:latin typeface="American Typewriter"/>
              <a:cs typeface="American Typewriter"/>
              <a:sym typeface="Wingdings"/>
            </a:endParaRPr>
          </a:p>
          <a:p>
            <a:pPr algn="just"/>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86833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3791452"/>
          </a:xfrm>
        </p:spPr>
        <p:txBody>
          <a:bodyPr>
            <a:normAutofit/>
          </a:bodyPr>
          <a:lstStyle/>
          <a:p>
            <a:pPr algn="just"/>
            <a:r>
              <a:rPr lang="es-ES" dirty="0" smtClean="0">
                <a:latin typeface="American Typewriter"/>
                <a:cs typeface="American Typewriter"/>
              </a:rPr>
              <a:t> </a:t>
            </a:r>
            <a:r>
              <a:rPr lang="es-ES" dirty="0" smtClean="0">
                <a:solidFill>
                  <a:srgbClr val="FF0000"/>
                </a:solidFill>
                <a:latin typeface="American Typewriter"/>
                <a:cs typeface="American Typewriter"/>
              </a:rPr>
              <a:t> </a:t>
            </a:r>
            <a:endParaRPr lang="es-ES" sz="2400" dirty="0" smtClean="0">
              <a:latin typeface="American Typewriter"/>
              <a:cs typeface="American Typewriter"/>
              <a:sym typeface="Wingdings"/>
            </a:endParaRPr>
          </a:p>
          <a:p>
            <a:pPr algn="just"/>
            <a:r>
              <a:rPr lang="es-ES" dirty="0" smtClean="0">
                <a:solidFill>
                  <a:srgbClr val="FF0000"/>
                </a:solidFill>
                <a:latin typeface="American Typewriter"/>
                <a:cs typeface="American Typewriter"/>
                <a:sym typeface="Wingdings"/>
              </a:rPr>
              <a:t>Terminar</a:t>
            </a:r>
          </a:p>
          <a:p>
            <a:pPr algn="just"/>
            <a:r>
              <a:rPr lang="es-ES" sz="2400" dirty="0" smtClean="0">
                <a:latin typeface="American Typewriter"/>
                <a:cs typeface="American Typewriter"/>
                <a:sym typeface="Wingdings"/>
              </a:rPr>
              <a:t>contrato de duración indefinida  </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 	</a:t>
            </a:r>
            <a:r>
              <a:rPr lang="es-ES" sz="1600" dirty="0" smtClean="0">
                <a:latin typeface="American Typewriter"/>
                <a:cs typeface="American Typewriter"/>
                <a:sym typeface="Wingdings"/>
              </a:rPr>
              <a:t>arbitrariedad</a:t>
            </a:r>
          </a:p>
          <a:p>
            <a:pPr algn="just"/>
            <a:r>
              <a:rPr lang="es-ES" sz="1600" dirty="0">
                <a:latin typeface="American Typewriter"/>
                <a:cs typeface="American Typewriter"/>
                <a:sym typeface="Wingdings"/>
              </a:rPr>
              <a:t>	</a:t>
            </a:r>
            <a:r>
              <a:rPr lang="es-ES" sz="1600" smtClean="0">
                <a:latin typeface="American Typewriter"/>
                <a:cs typeface="American Typewriter"/>
                <a:sym typeface="Wingdings"/>
              </a:rPr>
              <a:t>	comunicación</a:t>
            </a:r>
            <a:endParaRPr lang="es-ES" sz="1600" dirty="0" smtClean="0">
              <a:latin typeface="American Typewriter"/>
              <a:cs typeface="American Typewriter"/>
              <a:sym typeface="Wingdings"/>
            </a:endParaRPr>
          </a:p>
          <a:p>
            <a:pPr algn="just"/>
            <a:r>
              <a:rPr lang="es-ES" sz="1600" dirty="0">
                <a:latin typeface="American Typewriter"/>
                <a:cs typeface="American Typewriter"/>
                <a:sym typeface="Wingdings"/>
              </a:rPr>
              <a:t>	</a:t>
            </a:r>
            <a:r>
              <a:rPr lang="es-ES" sz="1600" dirty="0" smtClean="0">
                <a:latin typeface="American Typewriter"/>
                <a:cs typeface="American Typewriter"/>
                <a:sym typeface="Wingdings"/>
              </a:rPr>
              <a:t>	plazo razonable</a:t>
            </a:r>
          </a:p>
          <a:p>
            <a:pPr algn="just"/>
            <a:endParaRPr lang="es-ES" dirty="0" smtClean="0">
              <a:latin typeface="American Typewriter"/>
              <a:cs typeface="American Typewriter"/>
              <a:sym typeface="Wingdings"/>
            </a:endParaRPr>
          </a:p>
          <a:p>
            <a:pPr algn="just"/>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236342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reglas</a:t>
            </a:r>
            <a:endParaRPr lang="es-ES" dirty="0">
              <a:latin typeface="American Typewriter"/>
              <a:cs typeface="American Typewriter"/>
            </a:endParaRPr>
          </a:p>
        </p:txBody>
      </p:sp>
      <p:sp>
        <p:nvSpPr>
          <p:cNvPr id="3" name="Subtítulo 2"/>
          <p:cNvSpPr>
            <a:spLocks noGrp="1"/>
          </p:cNvSpPr>
          <p:nvPr>
            <p:ph type="subTitle" idx="1"/>
          </p:nvPr>
        </p:nvSpPr>
        <p:spPr>
          <a:xfrm>
            <a:off x="392185" y="2764212"/>
            <a:ext cx="8469347" cy="2874588"/>
          </a:xfrm>
        </p:spPr>
        <p:txBody>
          <a:bodyPr/>
          <a:lstStyle/>
          <a:p>
            <a:pPr marL="457200" indent="-457200" algn="just">
              <a:buFont typeface="Arial"/>
              <a:buChar char="•"/>
            </a:pPr>
            <a:r>
              <a:rPr lang="es-ES" dirty="0">
                <a:latin typeface="American Typewriter"/>
                <a:cs typeface="American Typewriter"/>
              </a:rPr>
              <a:t>3 a</a:t>
            </a:r>
          </a:p>
          <a:p>
            <a:pPr marL="457200" indent="-457200" algn="just">
              <a:buFont typeface="Arial"/>
              <a:buChar char="•"/>
            </a:pPr>
            <a:r>
              <a:rPr lang="es-ES" dirty="0" smtClean="0">
                <a:latin typeface="American Typewriter"/>
                <a:cs typeface="American Typewriter"/>
              </a:rPr>
              <a:t>16 a</a:t>
            </a:r>
          </a:p>
          <a:p>
            <a:pPr marL="457200" indent="-457200" algn="just">
              <a:buFont typeface="Arial"/>
              <a:buChar char="•"/>
            </a:pPr>
            <a:r>
              <a:rPr lang="es-ES" dirty="0" smtClean="0">
                <a:latin typeface="American Typewriter"/>
                <a:cs typeface="American Typewriter"/>
              </a:rPr>
              <a:t>17 B (b)</a:t>
            </a:r>
            <a:endParaRPr lang="es-ES" dirty="0">
              <a:latin typeface="American Typewriter"/>
              <a:cs typeface="American Typewriter"/>
            </a:endParaRPr>
          </a:p>
        </p:txBody>
      </p:sp>
    </p:spTree>
    <p:extLst>
      <p:ext uri="{BB962C8B-B14F-4D97-AF65-F5344CB8AC3E}">
        <p14:creationId xmlns:p14="http://schemas.microsoft.com/office/powerpoint/2010/main" val="215129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reglas</a:t>
            </a:r>
            <a:endParaRPr lang="es-ES" dirty="0">
              <a:latin typeface="American Typewriter"/>
              <a:cs typeface="American Typewriter"/>
            </a:endParaRPr>
          </a:p>
        </p:txBody>
      </p:sp>
      <p:sp>
        <p:nvSpPr>
          <p:cNvPr id="3" name="Subtítulo 2"/>
          <p:cNvSpPr>
            <a:spLocks noGrp="1"/>
          </p:cNvSpPr>
          <p:nvPr>
            <p:ph type="subTitle" idx="1"/>
          </p:nvPr>
        </p:nvSpPr>
        <p:spPr>
          <a:xfrm>
            <a:off x="392185" y="2101174"/>
            <a:ext cx="8469347" cy="3537626"/>
          </a:xfrm>
        </p:spPr>
        <p:txBody>
          <a:bodyPr>
            <a:normAutofit/>
          </a:bodyPr>
          <a:lstStyle/>
          <a:p>
            <a:pPr algn="just"/>
            <a:r>
              <a:rPr lang="es-ES" sz="2400" dirty="0" smtClean="0">
                <a:latin typeface="American Typewriter"/>
                <a:cs typeface="American Typewriter"/>
              </a:rPr>
              <a:t>16 a</a:t>
            </a:r>
            <a:r>
              <a:rPr lang="es-ES" sz="2400" dirty="0">
                <a:latin typeface="American Typewriter"/>
                <a:cs typeface="American Typewriter"/>
              </a:rPr>
              <a:t> </a:t>
            </a:r>
            <a:r>
              <a:rPr lang="es-ES" sz="2400" dirty="0" smtClean="0">
                <a:latin typeface="American Typewriter"/>
                <a:cs typeface="American Typewriter"/>
              </a:rPr>
              <a:t>(</a:t>
            </a:r>
            <a:r>
              <a:rPr lang="es-ES" sz="2400" dirty="0">
                <a:latin typeface="American Typewriter"/>
                <a:cs typeface="American Typewriter"/>
              </a:rPr>
              <a:t>No producirán efecto alguno en los</a:t>
            </a:r>
          </a:p>
          <a:p>
            <a:pPr algn="just"/>
            <a:r>
              <a:rPr lang="es-ES" sz="2400" dirty="0">
                <a:latin typeface="American Typewriter"/>
                <a:cs typeface="American Typewriter"/>
              </a:rPr>
              <a:t>contratos de adhesión las cláusulas o estipulaciones que</a:t>
            </a:r>
            <a:r>
              <a:rPr lang="es-ES" sz="2400" dirty="0" smtClean="0">
                <a:latin typeface="American Typewriter"/>
                <a:cs typeface="American Typewriter"/>
              </a:rPr>
              <a:t> )</a:t>
            </a:r>
          </a:p>
          <a:p>
            <a:pPr algn="just"/>
            <a:r>
              <a:rPr lang="es-ES" sz="2400" dirty="0">
                <a:latin typeface="American Typewriter"/>
                <a:cs typeface="American Typewriter"/>
              </a:rPr>
              <a:t> </a:t>
            </a:r>
            <a:endParaRPr lang="es-ES" sz="2400" dirty="0" smtClean="0">
              <a:latin typeface="American Typewriter"/>
              <a:cs typeface="American Typewriter"/>
            </a:endParaRPr>
          </a:p>
          <a:p>
            <a:pPr algn="just"/>
            <a:r>
              <a:rPr lang="es-ES" sz="2400" dirty="0" smtClean="0">
                <a:latin typeface="American Typewriter"/>
                <a:cs typeface="American Typewriter"/>
              </a:rPr>
              <a:t>Otorguen </a:t>
            </a:r>
            <a:r>
              <a:rPr lang="es-ES" sz="2400" dirty="0">
                <a:latin typeface="American Typewriter"/>
                <a:cs typeface="American Typewriter"/>
              </a:rPr>
              <a:t>a una de las partes la facultad de </a:t>
            </a:r>
            <a:r>
              <a:rPr lang="es-ES" sz="2400" dirty="0" smtClean="0">
                <a:latin typeface="American Typewriter"/>
                <a:cs typeface="American Typewriter"/>
              </a:rPr>
              <a:t>dejar sin </a:t>
            </a:r>
            <a:r>
              <a:rPr lang="es-ES" sz="2400" dirty="0">
                <a:latin typeface="American Typewriter"/>
                <a:cs typeface="American Typewriter"/>
              </a:rPr>
              <a:t>efecto o </a:t>
            </a:r>
            <a:r>
              <a:rPr lang="es-ES" sz="2400" dirty="0">
                <a:solidFill>
                  <a:srgbClr val="FF0000"/>
                </a:solidFill>
                <a:latin typeface="American Typewriter"/>
                <a:cs typeface="American Typewriter"/>
              </a:rPr>
              <a:t>modificar a su solo arbitrio </a:t>
            </a:r>
            <a:r>
              <a:rPr lang="es-ES" sz="2400" dirty="0">
                <a:latin typeface="American Typewriter"/>
                <a:cs typeface="American Typewriter"/>
              </a:rPr>
              <a:t>el contrato o </a:t>
            </a:r>
            <a:r>
              <a:rPr lang="es-ES" sz="2400" dirty="0" smtClean="0">
                <a:latin typeface="American Typewriter"/>
                <a:cs typeface="American Typewriter"/>
              </a:rPr>
              <a:t>de suspender </a:t>
            </a:r>
            <a:r>
              <a:rPr lang="es-ES" sz="2400" dirty="0">
                <a:latin typeface="American Typewriter"/>
                <a:cs typeface="American Typewriter"/>
              </a:rPr>
              <a:t>unilateralmente su </a:t>
            </a:r>
            <a:r>
              <a:rPr lang="es-ES" sz="2400" dirty="0" smtClean="0">
                <a:latin typeface="American Typewriter"/>
                <a:cs typeface="American Typewriter"/>
              </a:rPr>
              <a:t>ejecución…  </a:t>
            </a:r>
            <a:endParaRPr lang="es-ES" sz="2400" dirty="0">
              <a:latin typeface="American Typewriter"/>
              <a:cs typeface="American Typewriter"/>
            </a:endParaRPr>
          </a:p>
          <a:p>
            <a:pPr algn="just"/>
            <a:r>
              <a:rPr lang="es-ES" dirty="0">
                <a:latin typeface="American Typewriter"/>
                <a:cs typeface="American Typewriter"/>
              </a:rPr>
              <a:t> </a:t>
            </a:r>
            <a:r>
              <a:rPr lang="es-ES" dirty="0" smtClean="0">
                <a:latin typeface="American Typewriter"/>
                <a:cs typeface="American Typewriter"/>
              </a:rPr>
              <a:t> </a:t>
            </a:r>
            <a:endParaRPr lang="es-ES" dirty="0">
              <a:solidFill>
                <a:srgbClr val="DC0000"/>
              </a:solidFill>
              <a:latin typeface="American Typewriter"/>
              <a:cs typeface="American Typewriter"/>
            </a:endParaRPr>
          </a:p>
        </p:txBody>
      </p:sp>
    </p:spTree>
    <p:extLst>
      <p:ext uri="{BB962C8B-B14F-4D97-AF65-F5344CB8AC3E}">
        <p14:creationId xmlns:p14="http://schemas.microsoft.com/office/powerpoint/2010/main" val="97503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reglas</a:t>
            </a:r>
            <a:endParaRPr lang="es-ES" dirty="0">
              <a:latin typeface="American Typewriter"/>
              <a:cs typeface="American Typewriter"/>
            </a:endParaRPr>
          </a:p>
        </p:txBody>
      </p:sp>
      <p:sp>
        <p:nvSpPr>
          <p:cNvPr id="3" name="Subtítulo 2"/>
          <p:cNvSpPr>
            <a:spLocks noGrp="1"/>
          </p:cNvSpPr>
          <p:nvPr>
            <p:ph type="subTitle" idx="1"/>
          </p:nvPr>
        </p:nvSpPr>
        <p:spPr>
          <a:xfrm>
            <a:off x="392185" y="2764212"/>
            <a:ext cx="8469347" cy="2874588"/>
          </a:xfrm>
        </p:spPr>
        <p:txBody>
          <a:bodyPr>
            <a:normAutofit/>
          </a:bodyPr>
          <a:lstStyle/>
          <a:p>
            <a:pPr algn="just"/>
            <a:r>
              <a:rPr lang="es-ES" dirty="0">
                <a:latin typeface="American Typewriter"/>
                <a:cs typeface="American Typewriter"/>
              </a:rPr>
              <a:t>3 </a:t>
            </a:r>
            <a:r>
              <a:rPr lang="es-ES" dirty="0" smtClean="0">
                <a:latin typeface="American Typewriter"/>
                <a:cs typeface="American Typewriter"/>
              </a:rPr>
              <a:t>a</a:t>
            </a:r>
            <a:r>
              <a:rPr lang="es-ES" dirty="0">
                <a:latin typeface="American Typewriter"/>
                <a:cs typeface="American Typewriter"/>
              </a:rPr>
              <a:t> </a:t>
            </a:r>
            <a:r>
              <a:rPr lang="es-ES" dirty="0" smtClean="0">
                <a:latin typeface="American Typewriter"/>
                <a:cs typeface="American Typewriter"/>
              </a:rPr>
              <a:t>(Son </a:t>
            </a:r>
            <a:r>
              <a:rPr lang="es-ES" dirty="0">
                <a:latin typeface="American Typewriter"/>
                <a:cs typeface="American Typewriter"/>
              </a:rPr>
              <a:t>derechos y deberes básicos </a:t>
            </a:r>
            <a:r>
              <a:rPr lang="es-ES" dirty="0" smtClean="0">
                <a:latin typeface="American Typewriter"/>
                <a:cs typeface="American Typewriter"/>
              </a:rPr>
              <a:t>del consumidor)</a:t>
            </a:r>
            <a:endParaRPr lang="es-ES" dirty="0">
              <a:latin typeface="American Typewriter"/>
              <a:cs typeface="American Typewriter"/>
            </a:endParaRPr>
          </a:p>
          <a:p>
            <a:pPr algn="just"/>
            <a:r>
              <a:rPr lang="es-ES" dirty="0">
                <a:latin typeface="American Typewriter"/>
                <a:cs typeface="American Typewriter"/>
              </a:rPr>
              <a:t> La libre elección del bien o servicio. </a:t>
            </a:r>
            <a:r>
              <a:rPr lang="es-ES" dirty="0">
                <a:solidFill>
                  <a:srgbClr val="DC0000"/>
                </a:solidFill>
                <a:latin typeface="American Typewriter"/>
                <a:cs typeface="American Typewriter"/>
              </a:rPr>
              <a:t>El </a:t>
            </a:r>
            <a:r>
              <a:rPr lang="es-ES" dirty="0" smtClean="0">
                <a:solidFill>
                  <a:srgbClr val="DC0000"/>
                </a:solidFill>
                <a:latin typeface="American Typewriter"/>
                <a:cs typeface="American Typewriter"/>
              </a:rPr>
              <a:t> </a:t>
            </a:r>
            <a:endParaRPr lang="es-ES" dirty="0">
              <a:solidFill>
                <a:srgbClr val="DC0000"/>
              </a:solidFill>
              <a:latin typeface="American Typewriter"/>
              <a:cs typeface="American Typewriter"/>
            </a:endParaRPr>
          </a:p>
          <a:p>
            <a:pPr algn="just"/>
            <a:r>
              <a:rPr lang="es-ES" dirty="0">
                <a:solidFill>
                  <a:srgbClr val="DC0000"/>
                </a:solidFill>
                <a:latin typeface="American Typewriter"/>
                <a:cs typeface="American Typewriter"/>
              </a:rPr>
              <a:t>silencio no constituye aceptación en los actos de </a:t>
            </a:r>
            <a:r>
              <a:rPr lang="es-ES" dirty="0" smtClean="0">
                <a:solidFill>
                  <a:srgbClr val="DC0000"/>
                </a:solidFill>
                <a:latin typeface="American Typewriter"/>
                <a:cs typeface="American Typewriter"/>
              </a:rPr>
              <a:t> consumo</a:t>
            </a:r>
            <a:endParaRPr lang="es-ES" dirty="0">
              <a:solidFill>
                <a:srgbClr val="DC0000"/>
              </a:solidFill>
              <a:latin typeface="American Typewriter"/>
              <a:cs typeface="American Typewriter"/>
            </a:endParaRPr>
          </a:p>
        </p:txBody>
      </p:sp>
    </p:spTree>
    <p:extLst>
      <p:ext uri="{BB962C8B-B14F-4D97-AF65-F5344CB8AC3E}">
        <p14:creationId xmlns:p14="http://schemas.microsoft.com/office/powerpoint/2010/main" val="62735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reglas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2874588"/>
          </a:xfrm>
        </p:spPr>
        <p:txBody>
          <a:bodyPr>
            <a:normAutofit fontScale="55000" lnSpcReduction="20000"/>
          </a:bodyPr>
          <a:lstStyle/>
          <a:p>
            <a:pPr algn="just"/>
            <a:r>
              <a:rPr lang="es-ES" dirty="0" smtClean="0">
                <a:latin typeface="American Typewriter"/>
                <a:cs typeface="American Typewriter"/>
              </a:rPr>
              <a:t>17 B (b)</a:t>
            </a:r>
            <a:r>
              <a:rPr lang="es-ES" dirty="0">
                <a:latin typeface="American Typewriter"/>
                <a:cs typeface="American Typewriter"/>
              </a:rPr>
              <a:t> </a:t>
            </a:r>
            <a:r>
              <a:rPr lang="es-ES" dirty="0" smtClean="0">
                <a:latin typeface="American Typewriter"/>
                <a:cs typeface="American Typewriter"/>
              </a:rPr>
              <a:t>(Los </a:t>
            </a:r>
            <a:r>
              <a:rPr lang="es-ES" dirty="0">
                <a:latin typeface="American Typewriter"/>
                <a:cs typeface="American Typewriter"/>
              </a:rPr>
              <a:t>contratos de adhesión </a:t>
            </a:r>
            <a:r>
              <a:rPr lang="es-ES" dirty="0" smtClean="0">
                <a:latin typeface="American Typewriter"/>
                <a:cs typeface="American Typewriter"/>
              </a:rPr>
              <a:t>de servicios </a:t>
            </a:r>
            <a:r>
              <a:rPr lang="es-ES" dirty="0">
                <a:latin typeface="American Typewriter"/>
                <a:cs typeface="American Typewriter"/>
              </a:rPr>
              <a:t>crediticios, de seguros y, en general, </a:t>
            </a:r>
            <a:r>
              <a:rPr lang="es-ES" dirty="0" smtClean="0">
                <a:latin typeface="American Typewriter"/>
                <a:cs typeface="American Typewriter"/>
              </a:rPr>
              <a:t>de cualquier </a:t>
            </a:r>
            <a:r>
              <a:rPr lang="es-ES" dirty="0">
                <a:latin typeface="American Typewriter"/>
                <a:cs typeface="American Typewriter"/>
              </a:rPr>
              <a:t>producto financiero, elaborados por bancos </a:t>
            </a:r>
            <a:r>
              <a:rPr lang="es-ES" dirty="0" smtClean="0">
                <a:latin typeface="American Typewriter"/>
                <a:cs typeface="American Typewriter"/>
              </a:rPr>
              <a:t>e instituciones </a:t>
            </a:r>
            <a:r>
              <a:rPr lang="es-ES" dirty="0">
                <a:latin typeface="American Typewriter"/>
                <a:cs typeface="American Typewriter"/>
              </a:rPr>
              <a:t>financieras o por sociedades de apoyo a </a:t>
            </a:r>
            <a:r>
              <a:rPr lang="es-ES" dirty="0" smtClean="0">
                <a:latin typeface="American Typewriter"/>
                <a:cs typeface="American Typewriter"/>
              </a:rPr>
              <a:t>su giro</a:t>
            </a:r>
            <a:r>
              <a:rPr lang="es-ES" dirty="0">
                <a:latin typeface="American Typewriter"/>
                <a:cs typeface="American Typewriter"/>
              </a:rPr>
              <a:t>, establecimientos comerciales, compañías de seguros</a:t>
            </a:r>
            <a:r>
              <a:rPr lang="es-ES" dirty="0" smtClean="0">
                <a:latin typeface="American Typewriter"/>
                <a:cs typeface="American Typewriter"/>
              </a:rPr>
              <a:t>, cajas </a:t>
            </a:r>
            <a:r>
              <a:rPr lang="es-ES" dirty="0">
                <a:latin typeface="American Typewriter"/>
                <a:cs typeface="American Typewriter"/>
              </a:rPr>
              <a:t>de compensación, cooperativas de ahorro y crédito, </a:t>
            </a:r>
            <a:r>
              <a:rPr lang="es-ES" dirty="0" smtClean="0">
                <a:latin typeface="American Typewriter"/>
                <a:cs typeface="American Typewriter"/>
              </a:rPr>
              <a:t>y toda </a:t>
            </a:r>
            <a:r>
              <a:rPr lang="es-ES" dirty="0">
                <a:latin typeface="American Typewriter"/>
                <a:cs typeface="American Typewriter"/>
              </a:rPr>
              <a:t>persona natural o jurídica proveedora de </a:t>
            </a:r>
            <a:r>
              <a:rPr lang="es-ES" dirty="0" smtClean="0">
                <a:latin typeface="American Typewriter"/>
                <a:cs typeface="American Typewriter"/>
              </a:rPr>
              <a:t>dichos servicios </a:t>
            </a:r>
            <a:r>
              <a:rPr lang="es-ES" dirty="0">
                <a:latin typeface="American Typewriter"/>
                <a:cs typeface="American Typewriter"/>
              </a:rPr>
              <a:t>o productos, deberán especificar como mínimo</a:t>
            </a:r>
            <a:r>
              <a:rPr lang="es-ES" dirty="0" smtClean="0">
                <a:latin typeface="American Typewriter"/>
                <a:cs typeface="American Typewriter"/>
              </a:rPr>
              <a:t>, con </a:t>
            </a:r>
            <a:r>
              <a:rPr lang="es-ES" dirty="0">
                <a:latin typeface="American Typewriter"/>
                <a:cs typeface="American Typewriter"/>
              </a:rPr>
              <a:t>el objeto de promover su simplicidad y transparencia, </a:t>
            </a:r>
            <a:r>
              <a:rPr lang="es-ES" dirty="0" smtClean="0">
                <a:latin typeface="American Typewriter"/>
                <a:cs typeface="American Typewriter"/>
              </a:rPr>
              <a:t>lo siguiente</a:t>
            </a:r>
            <a:r>
              <a:rPr lang="es-ES" dirty="0" smtClean="0">
                <a:latin typeface="American Typewriter"/>
                <a:cs typeface="American Typewriter"/>
                <a:sym typeface="Wingdings"/>
              </a:rPr>
              <a:t>:)</a:t>
            </a:r>
          </a:p>
          <a:p>
            <a:pPr algn="just"/>
            <a:endParaRPr lang="es-ES" dirty="0" smtClean="0">
              <a:latin typeface="American Typewriter"/>
              <a:cs typeface="American Typewriter"/>
              <a:sym typeface="Wingdings"/>
            </a:endParaRPr>
          </a:p>
          <a:p>
            <a:pPr algn="just"/>
            <a:r>
              <a:rPr lang="es-ES" dirty="0" smtClean="0">
                <a:solidFill>
                  <a:srgbClr val="FF0000"/>
                </a:solidFill>
                <a:latin typeface="American Typewriter"/>
                <a:cs typeface="American Typewriter"/>
              </a:rPr>
              <a:t>Las </a:t>
            </a:r>
            <a:r>
              <a:rPr lang="es-ES" dirty="0">
                <a:solidFill>
                  <a:srgbClr val="FF0000"/>
                </a:solidFill>
                <a:latin typeface="American Typewriter"/>
                <a:cs typeface="American Typewriter"/>
              </a:rPr>
              <a:t>causales que darán lugar al término </a:t>
            </a:r>
            <a:r>
              <a:rPr lang="es-ES" dirty="0" smtClean="0">
                <a:solidFill>
                  <a:srgbClr val="FF0000"/>
                </a:solidFill>
                <a:latin typeface="American Typewriter"/>
                <a:cs typeface="American Typewriter"/>
              </a:rPr>
              <a:t>anticipado del </a:t>
            </a:r>
            <a:r>
              <a:rPr lang="es-ES" dirty="0">
                <a:solidFill>
                  <a:srgbClr val="FF0000"/>
                </a:solidFill>
                <a:latin typeface="American Typewriter"/>
                <a:cs typeface="American Typewriter"/>
              </a:rPr>
              <a:t>contrato por parte del prestador</a:t>
            </a:r>
            <a:r>
              <a:rPr lang="es-ES" dirty="0">
                <a:latin typeface="American Typewriter"/>
                <a:cs typeface="American Typewriter"/>
              </a:rPr>
              <a:t>, el plazo razonable </a:t>
            </a:r>
            <a:r>
              <a:rPr lang="es-ES" dirty="0" smtClean="0">
                <a:latin typeface="American Typewriter"/>
                <a:cs typeface="American Typewriter"/>
              </a:rPr>
              <a:t>en que </a:t>
            </a:r>
            <a:r>
              <a:rPr lang="es-ES" dirty="0">
                <a:latin typeface="American Typewriter"/>
                <a:cs typeface="American Typewriter"/>
              </a:rPr>
              <a:t>se hará efectivo dicho término y el medio por el </a:t>
            </a:r>
            <a:r>
              <a:rPr lang="es-ES" dirty="0" err="1" smtClean="0">
                <a:latin typeface="American Typewriter"/>
                <a:cs typeface="American Typewriter"/>
              </a:rPr>
              <a:t>cualse</a:t>
            </a:r>
            <a:r>
              <a:rPr lang="es-ES" dirty="0" smtClean="0">
                <a:latin typeface="American Typewriter"/>
                <a:cs typeface="American Typewriter"/>
              </a:rPr>
              <a:t> </a:t>
            </a:r>
            <a:r>
              <a:rPr lang="es-ES" dirty="0">
                <a:latin typeface="American Typewriter"/>
                <a:cs typeface="American Typewriter"/>
              </a:rPr>
              <a:t>comunicará al consumidor.</a:t>
            </a:r>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46930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3791452"/>
          </a:xfrm>
        </p:spPr>
        <p:txBody>
          <a:bodyPr>
            <a:normAutofit/>
          </a:bodyPr>
          <a:lstStyle/>
          <a:p>
            <a:pPr algn="just"/>
            <a:r>
              <a:rPr lang="es-ES" dirty="0" smtClean="0">
                <a:latin typeface="American Typewriter"/>
                <a:cs typeface="American Typewriter"/>
              </a:rPr>
              <a:t> </a:t>
            </a:r>
            <a:r>
              <a:rPr lang="es-ES" dirty="0" smtClean="0">
                <a:solidFill>
                  <a:srgbClr val="FF0000"/>
                </a:solidFill>
                <a:latin typeface="American Typewriter"/>
                <a:cs typeface="American Typewriter"/>
              </a:rPr>
              <a:t>modificar</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cl</a:t>
            </a:r>
            <a:r>
              <a:rPr lang="es-ES" sz="2400" dirty="0" smtClean="0">
                <a:latin typeface="American Typewriter"/>
                <a:cs typeface="American Typewriter"/>
                <a:sym typeface="Wingdings"/>
              </a:rPr>
              <a:t>áusula</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oferta</a:t>
            </a:r>
          </a:p>
          <a:p>
            <a:pPr algn="just"/>
            <a:r>
              <a:rPr lang="es-ES" dirty="0" smtClean="0">
                <a:solidFill>
                  <a:srgbClr val="FF0000"/>
                </a:solidFill>
                <a:latin typeface="American Typewriter"/>
                <a:cs typeface="American Typewriter"/>
                <a:sym typeface="Wingdings"/>
              </a:rPr>
              <a:t>terminar</a:t>
            </a:r>
          </a:p>
          <a:p>
            <a:pPr algn="just"/>
            <a:r>
              <a:rPr lang="es-ES" dirty="0" smtClean="0">
                <a:latin typeface="American Typewriter"/>
                <a:cs typeface="American Typewriter"/>
                <a:sym typeface="Wingdings"/>
              </a:rPr>
              <a:t>	</a:t>
            </a:r>
            <a:r>
              <a:rPr lang="es-ES" sz="2400" dirty="0" smtClean="0">
                <a:latin typeface="American Typewriter"/>
                <a:cs typeface="American Typewriter"/>
                <a:sym typeface="Wingdings"/>
              </a:rPr>
              <a:t>contrato de duración definida</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contrato de duración indefinida</a:t>
            </a:r>
            <a:endParaRPr lang="es-ES" dirty="0" smtClean="0">
              <a:latin typeface="American Typewriter"/>
              <a:cs typeface="American Typewriter"/>
              <a:sym typeface="Wingdings"/>
            </a:endParaRPr>
          </a:p>
          <a:p>
            <a:pPr algn="just"/>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62844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3791452"/>
          </a:xfrm>
        </p:spPr>
        <p:txBody>
          <a:bodyPr>
            <a:normAutofit/>
          </a:bodyPr>
          <a:lstStyle/>
          <a:p>
            <a:pPr algn="just"/>
            <a:r>
              <a:rPr lang="es-ES" dirty="0" smtClean="0">
                <a:latin typeface="American Typewriter"/>
                <a:cs typeface="American Typewriter"/>
              </a:rPr>
              <a:t> </a:t>
            </a:r>
            <a:r>
              <a:rPr lang="es-ES" dirty="0" smtClean="0">
                <a:solidFill>
                  <a:srgbClr val="FF0000"/>
                </a:solidFill>
                <a:latin typeface="American Typewriter"/>
                <a:cs typeface="American Typewriter"/>
              </a:rPr>
              <a:t>modificar</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cl</a:t>
            </a:r>
            <a:r>
              <a:rPr lang="es-ES" sz="2400" dirty="0" smtClean="0">
                <a:latin typeface="American Typewriter"/>
                <a:cs typeface="American Typewriter"/>
                <a:sym typeface="Wingdings"/>
              </a:rPr>
              <a:t>áusula (16 a)</a:t>
            </a:r>
            <a:endParaRPr lang="es-ES" sz="2400" dirty="0">
              <a:latin typeface="American Typewriter"/>
              <a:cs typeface="American Typewriter"/>
              <a:sym typeface="Wingdings"/>
            </a:endParaRPr>
          </a:p>
          <a:p>
            <a:pPr algn="just"/>
            <a:r>
              <a:rPr lang="es-ES" sz="2400" dirty="0" smtClean="0">
                <a:latin typeface="American Typewriter"/>
                <a:cs typeface="American Typewriter"/>
                <a:sym typeface="Wingdings"/>
              </a:rPr>
              <a:t>		¿a su solo arbitrio?</a:t>
            </a:r>
          </a:p>
          <a:p>
            <a:pPr algn="just"/>
            <a:endParaRPr lang="es-ES" sz="2400" dirty="0">
              <a:latin typeface="American Typewriter"/>
              <a:cs typeface="American Typewriter"/>
              <a:sym typeface="Wingdings"/>
            </a:endParaRPr>
          </a:p>
          <a:p>
            <a:pPr algn="just"/>
            <a:r>
              <a:rPr lang="es-ES" sz="2400" dirty="0" smtClean="0">
                <a:latin typeface="American Typewriter"/>
                <a:cs typeface="American Typewriter"/>
                <a:sym typeface="Wingdings"/>
              </a:rPr>
              <a:t>Art. 85-3 TR-LGDCU</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 </a:t>
            </a:r>
          </a:p>
          <a:p>
            <a:pPr algn="just"/>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390396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66928"/>
            <a:ext cx="7772400" cy="821792"/>
          </a:xfrm>
        </p:spPr>
        <p:txBody>
          <a:bodyPr>
            <a:normAutofit/>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288720"/>
            <a:ext cx="8469347" cy="4463829"/>
          </a:xfrm>
        </p:spPr>
        <p:txBody>
          <a:bodyPr>
            <a:noAutofit/>
          </a:bodyPr>
          <a:lstStyle/>
          <a:p>
            <a:pPr algn="just"/>
            <a:r>
              <a:rPr lang="es-ES" sz="1800" dirty="0" smtClean="0">
                <a:latin typeface="American Typewriter"/>
                <a:cs typeface="American Typewriter"/>
              </a:rPr>
              <a:t> </a:t>
            </a:r>
            <a:r>
              <a:rPr lang="es-ES" sz="1800" dirty="0" smtClean="0">
                <a:latin typeface="American Typewriter"/>
                <a:cs typeface="American Typewriter"/>
                <a:sym typeface="Wingdings"/>
              </a:rPr>
              <a:t>Art. 85-3 TR-LGDCU</a:t>
            </a:r>
          </a:p>
          <a:p>
            <a:pPr algn="just"/>
            <a:r>
              <a:rPr lang="es-ES" sz="1600" dirty="0" smtClean="0">
                <a:latin typeface="American Typewriter"/>
                <a:cs typeface="American Typewriter"/>
              </a:rPr>
              <a:t>Las </a:t>
            </a:r>
            <a:r>
              <a:rPr lang="es-ES" sz="1600" dirty="0">
                <a:latin typeface="American Typewriter"/>
                <a:cs typeface="American Typewriter"/>
              </a:rPr>
              <a:t>cláusulas que reserven a favor del empresario facultades de interpretación </a:t>
            </a:r>
            <a:r>
              <a:rPr lang="es-ES" sz="1600" dirty="0">
                <a:solidFill>
                  <a:srgbClr val="FF0000"/>
                </a:solidFill>
                <a:latin typeface="American Typewriter"/>
                <a:cs typeface="American Typewriter"/>
              </a:rPr>
              <a:t>o modificación unilateral del contrato</a:t>
            </a:r>
            <a:r>
              <a:rPr lang="es-ES" sz="1600" dirty="0">
                <a:latin typeface="American Typewriter"/>
                <a:cs typeface="American Typewriter"/>
              </a:rPr>
              <a:t>, </a:t>
            </a:r>
            <a:r>
              <a:rPr lang="es-ES" sz="1600" dirty="0">
                <a:solidFill>
                  <a:srgbClr val="FF0000"/>
                </a:solidFill>
                <a:latin typeface="American Typewriter"/>
                <a:cs typeface="American Typewriter"/>
              </a:rPr>
              <a:t>salvo, en este último caso, que concurran </a:t>
            </a:r>
            <a:r>
              <a:rPr lang="es-ES" sz="1600" b="1" u="sng" dirty="0">
                <a:solidFill>
                  <a:srgbClr val="FF0000"/>
                </a:solidFill>
                <a:latin typeface="American Typewriter"/>
                <a:cs typeface="American Typewriter"/>
              </a:rPr>
              <a:t>motivos válidos especificados en el contrato</a:t>
            </a:r>
            <a:r>
              <a:rPr lang="es-ES" sz="1600" dirty="0" smtClean="0">
                <a:latin typeface="American Typewriter"/>
                <a:cs typeface="American Typewriter"/>
              </a:rPr>
              <a:t>.</a:t>
            </a:r>
          </a:p>
          <a:p>
            <a:pPr algn="just"/>
            <a:r>
              <a:rPr lang="es-ES" sz="1600" dirty="0" smtClean="0">
                <a:latin typeface="American Typewriter"/>
                <a:cs typeface="American Typewriter"/>
              </a:rPr>
              <a:t>En </a:t>
            </a:r>
            <a:r>
              <a:rPr lang="es-ES" sz="1600" dirty="0">
                <a:latin typeface="American Typewriter"/>
                <a:cs typeface="American Typewriter"/>
              </a:rPr>
              <a:t>los contratos referidos a servicios financieros lo establecido en el párrafo anterior se entenderá sin perjuicio de las cláusulas por las que el empresario se reserve la facultad de modificar sin previo aviso el tipo de interés adeudado por el consumidor o al consumidor, así como el importe de otros gastos relacionados con los servicios financieros, cuando </a:t>
            </a:r>
            <a:r>
              <a:rPr lang="es-ES" sz="1600" dirty="0">
                <a:solidFill>
                  <a:srgbClr val="FF0000"/>
                </a:solidFill>
                <a:latin typeface="American Typewriter"/>
                <a:cs typeface="American Typewriter"/>
              </a:rPr>
              <a:t>aquéllos se encuentren adaptados a un índice</a:t>
            </a:r>
            <a:r>
              <a:rPr lang="es-ES" sz="1600" dirty="0">
                <a:latin typeface="American Typewriter"/>
                <a:cs typeface="American Typewriter"/>
              </a:rPr>
              <a:t>, siempre que se trate de índices legales y se describa el modo de variación del tipo, </a:t>
            </a:r>
            <a:r>
              <a:rPr lang="es-ES" sz="1600" dirty="0">
                <a:solidFill>
                  <a:srgbClr val="FF0000"/>
                </a:solidFill>
                <a:latin typeface="American Typewriter"/>
                <a:cs typeface="American Typewriter"/>
              </a:rPr>
              <a:t>o en otros casos de razón válida, a condición de que el empresario esté obligado a informar de ello en el más breve plazo a los otros contratantes y éstos puedan resolver inmediatamente el contrato sin penalización alguna.</a:t>
            </a:r>
          </a:p>
          <a:p>
            <a:pPr algn="just"/>
            <a:r>
              <a:rPr lang="es-ES" sz="1600" dirty="0">
                <a:latin typeface="American Typewriter"/>
                <a:cs typeface="American Typewriter"/>
              </a:rPr>
              <a:t>Igualmente podrán modificarse unilateralmente las condiciones de un contrato de servicios financieros de duración indeterminada por los motivos válidos expresados en él, siempre que el empresario esté obligado a informar al consumidor y usuario con antelación razonable y éste tenga la facultad de resolver el contrato, o, en su caso, rescindir unilateralmente, sin previo aviso en el supuesto de razón válida, a condición de que el empresario informe de ello inmediatamente a los demás contratantes.</a:t>
            </a:r>
          </a:p>
          <a:p>
            <a:pPr algn="just"/>
            <a:r>
              <a:rPr lang="es-ES" sz="1800" dirty="0">
                <a:latin typeface="American Typewriter"/>
                <a:cs typeface="American Typewriter"/>
                <a:sym typeface="Wingdings"/>
              </a:rPr>
              <a:t>	</a:t>
            </a:r>
            <a:r>
              <a:rPr lang="es-ES" sz="1800" dirty="0" smtClean="0">
                <a:latin typeface="American Typewriter"/>
                <a:cs typeface="American Typewriter"/>
                <a:sym typeface="Wingdings"/>
              </a:rPr>
              <a:t> </a:t>
            </a:r>
          </a:p>
          <a:p>
            <a:pPr algn="just"/>
            <a:endParaRPr lang="es-ES" sz="1800" dirty="0" smtClean="0">
              <a:latin typeface="American Typewriter"/>
              <a:cs typeface="American Typewriter"/>
              <a:sym typeface="Wingdings"/>
            </a:endParaRPr>
          </a:p>
        </p:txBody>
      </p:sp>
    </p:spTree>
    <p:extLst>
      <p:ext uri="{BB962C8B-B14F-4D97-AF65-F5344CB8AC3E}">
        <p14:creationId xmlns:p14="http://schemas.microsoft.com/office/powerpoint/2010/main" val="209294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63037"/>
            <a:ext cx="7772400" cy="1438137"/>
          </a:xfrm>
        </p:spPr>
        <p:txBody>
          <a:bodyPr/>
          <a:lstStyle/>
          <a:p>
            <a:r>
              <a:rPr lang="es-ES" dirty="0" smtClean="0">
                <a:latin typeface="American Typewriter"/>
                <a:cs typeface="American Typewriter"/>
              </a:rPr>
              <a:t>distinciones</a:t>
            </a:r>
            <a:endParaRPr lang="es-ES" dirty="0">
              <a:latin typeface="American Typewriter"/>
              <a:cs typeface="American Typewriter"/>
            </a:endParaRPr>
          </a:p>
        </p:txBody>
      </p:sp>
      <p:sp>
        <p:nvSpPr>
          <p:cNvPr id="3" name="Subtítulo 2"/>
          <p:cNvSpPr>
            <a:spLocks noGrp="1"/>
          </p:cNvSpPr>
          <p:nvPr>
            <p:ph type="subTitle" idx="1"/>
          </p:nvPr>
        </p:nvSpPr>
        <p:spPr>
          <a:xfrm>
            <a:off x="392185" y="1961097"/>
            <a:ext cx="8469347" cy="3791452"/>
          </a:xfrm>
        </p:spPr>
        <p:txBody>
          <a:bodyPr>
            <a:normAutofit/>
          </a:bodyPr>
          <a:lstStyle/>
          <a:p>
            <a:pPr algn="just"/>
            <a:r>
              <a:rPr lang="es-ES" dirty="0" smtClean="0">
                <a:latin typeface="American Typewriter"/>
                <a:cs typeface="American Typewriter"/>
              </a:rPr>
              <a:t> </a:t>
            </a:r>
            <a:r>
              <a:rPr lang="es-ES" dirty="0" smtClean="0">
                <a:solidFill>
                  <a:srgbClr val="FF0000"/>
                </a:solidFill>
                <a:latin typeface="American Typewriter"/>
                <a:cs typeface="American Typewriter"/>
              </a:rPr>
              <a:t>modificar</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oferta </a:t>
            </a:r>
            <a:r>
              <a:rPr lang="es-ES" sz="2400" dirty="0" smtClean="0">
                <a:latin typeface="American Typewriter"/>
                <a:cs typeface="American Typewriter"/>
                <a:sym typeface="Wingdings"/>
              </a:rPr>
              <a:t> </a:t>
            </a:r>
            <a:endParaRPr lang="es-ES" sz="2400" dirty="0">
              <a:latin typeface="American Typewriter"/>
              <a:cs typeface="American Typewriter"/>
              <a:sym typeface="Wingdings"/>
            </a:endParaRPr>
          </a:p>
          <a:p>
            <a:pPr algn="just"/>
            <a:r>
              <a:rPr lang="es-ES" sz="2400" dirty="0" smtClean="0">
                <a:latin typeface="American Typewriter"/>
                <a:cs typeface="American Typewriter"/>
                <a:sym typeface="Wingdings"/>
              </a:rPr>
              <a:t>		¿manifestación de la voluntad tácita?</a:t>
            </a: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	¿qué  actos?</a:t>
            </a:r>
            <a:endParaRPr lang="es-ES" sz="2400" dirty="0">
              <a:latin typeface="American Typewriter"/>
              <a:cs typeface="American Typewriter"/>
              <a:sym typeface="Wingdings"/>
            </a:endParaRPr>
          </a:p>
          <a:p>
            <a:pPr marL="342900" indent="-342900" algn="just">
              <a:buFont typeface="Arial"/>
              <a:buChar char="•"/>
            </a:pPr>
            <a:r>
              <a:rPr lang="es-ES" sz="2400" dirty="0" smtClean="0">
                <a:latin typeface="American Typewriter"/>
                <a:cs typeface="American Typewriter"/>
                <a:sym typeface="Wingdings"/>
              </a:rPr>
              <a:t> </a:t>
            </a:r>
            <a:r>
              <a:rPr lang="es-ES" sz="1600" dirty="0" smtClean="0">
                <a:latin typeface="American Typewriter"/>
                <a:cs typeface="American Typewriter"/>
                <a:sym typeface="Wingdings"/>
              </a:rPr>
              <a:t>ausencia de regla expresa</a:t>
            </a:r>
          </a:p>
          <a:p>
            <a:pPr marL="342900" indent="-342900" algn="just">
              <a:buFont typeface="Arial"/>
              <a:buChar char="•"/>
            </a:pPr>
            <a:r>
              <a:rPr lang="es-ES" sz="1600" dirty="0" smtClean="0">
                <a:latin typeface="American Typewriter"/>
                <a:cs typeface="American Typewriter"/>
                <a:sym typeface="Wingdings"/>
              </a:rPr>
              <a:t>CS (conocimiento / voluntad expresa)</a:t>
            </a:r>
            <a:endParaRPr lang="es-ES" sz="2400" dirty="0" smtClean="0">
              <a:latin typeface="American Typewriter"/>
              <a:cs typeface="American Typewriter"/>
              <a:sym typeface="Wingdings"/>
            </a:endParaRPr>
          </a:p>
          <a:p>
            <a:pPr algn="just"/>
            <a:r>
              <a:rPr lang="es-ES" sz="2400" dirty="0">
                <a:latin typeface="American Typewriter"/>
                <a:cs typeface="American Typewriter"/>
                <a:sym typeface="Wingdings"/>
              </a:rPr>
              <a:t>	</a:t>
            </a:r>
            <a:r>
              <a:rPr lang="es-ES" sz="2400" dirty="0" smtClean="0">
                <a:latin typeface="American Typewriter"/>
                <a:cs typeface="American Typewriter"/>
                <a:sym typeface="Wingdings"/>
              </a:rPr>
              <a:t> </a:t>
            </a:r>
          </a:p>
          <a:p>
            <a:pPr algn="just"/>
            <a:endParaRPr lang="es-ES" dirty="0" smtClean="0">
              <a:latin typeface="American Typewriter"/>
              <a:cs typeface="American Typewriter"/>
              <a:sym typeface="Wingdings"/>
            </a:endParaRPr>
          </a:p>
        </p:txBody>
      </p:sp>
    </p:spTree>
    <p:extLst>
      <p:ext uri="{BB962C8B-B14F-4D97-AF65-F5344CB8AC3E}">
        <p14:creationId xmlns:p14="http://schemas.microsoft.com/office/powerpoint/2010/main" val="3331831126"/>
      </p:ext>
    </p:extLst>
  </p:cSld>
  <p:clrMapOvr>
    <a:masterClrMapping/>
  </p:clrMapOvr>
</p:sld>
</file>

<file path=ppt/theme/theme1.xml><?xml version="1.0" encoding="utf-8"?>
<a:theme xmlns:a="http://schemas.openxmlformats.org/drawingml/2006/main" name=" Negro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Negro .thmx</Template>
  <TotalTime>58</TotalTime>
  <Words>513</Words>
  <Application>Microsoft Macintosh PowerPoint</Application>
  <PresentationFormat>Presentación en pantalla (4:3)</PresentationFormat>
  <Paragraphs>76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 Negro </vt:lpstr>
      <vt:lpstr>un mantra</vt:lpstr>
      <vt:lpstr>reglas</vt:lpstr>
      <vt:lpstr>reglas</vt:lpstr>
      <vt:lpstr>reglas</vt:lpstr>
      <vt:lpstr>reglas</vt:lpstr>
      <vt:lpstr>distinciones</vt:lpstr>
      <vt:lpstr>distinciones</vt:lpstr>
      <vt:lpstr>distinciones</vt:lpstr>
      <vt:lpstr>distinciones</vt:lpstr>
      <vt:lpstr>distinciones</vt:lpstr>
      <vt:lpstr>distinciones</vt:lpstr>
      <vt:lpstr>distinciones</vt:lpstr>
      <vt:lpstr>distinciones</vt:lpstr>
    </vt:vector>
  </TitlesOfParts>
  <Company>UDP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mantra</dc:title>
  <dc:creator>IÑIGO DE LA MAZA</dc:creator>
  <cp:lastModifiedBy>IÑIGO DE LA MAZA</cp:lastModifiedBy>
  <cp:revision>5</cp:revision>
  <dcterms:created xsi:type="dcterms:W3CDTF">2014-11-13T19:00:57Z</dcterms:created>
  <dcterms:modified xsi:type="dcterms:W3CDTF">2014-11-13T19:59:24Z</dcterms:modified>
</cp:coreProperties>
</file>