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4"/>
  </p:notesMasterIdLst>
  <p:sldIdLst>
    <p:sldId id="262" r:id="rId2"/>
    <p:sldId id="305" r:id="rId3"/>
    <p:sldId id="306" r:id="rId4"/>
    <p:sldId id="307" r:id="rId5"/>
    <p:sldId id="308" r:id="rId6"/>
    <p:sldId id="336" r:id="rId7"/>
    <p:sldId id="310" r:id="rId8"/>
    <p:sldId id="309" r:id="rId9"/>
    <p:sldId id="327" r:id="rId10"/>
    <p:sldId id="342" r:id="rId11"/>
    <p:sldId id="311" r:id="rId12"/>
    <p:sldId id="312" r:id="rId13"/>
    <p:sldId id="340" r:id="rId14"/>
    <p:sldId id="348" r:id="rId15"/>
    <p:sldId id="341" r:id="rId16"/>
    <p:sldId id="345" r:id="rId17"/>
    <p:sldId id="329" r:id="rId18"/>
    <p:sldId id="331" r:id="rId19"/>
    <p:sldId id="339" r:id="rId20"/>
    <p:sldId id="333" r:id="rId21"/>
    <p:sldId id="326" r:id="rId22"/>
    <p:sldId id="346" r:id="rId23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99CCFF"/>
    <a:srgbClr val="008080"/>
    <a:srgbClr val="009999"/>
    <a:srgbClr val="99FFCC"/>
    <a:srgbClr val="FFCC00"/>
    <a:srgbClr val="DDDDDD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97227" autoAdjust="0"/>
  </p:normalViewPr>
  <p:slideViewPr>
    <p:cSldViewPr>
      <p:cViewPr varScale="1">
        <p:scale>
          <a:sx n="46" d="100"/>
          <a:sy n="46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lnSpc>
                <a:spcPct val="100000"/>
              </a:lnSpc>
              <a:spcBef>
                <a:spcPct val="0"/>
              </a:spcBef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lnSpc>
                <a:spcPct val="100000"/>
              </a:lnSpc>
              <a:spcBef>
                <a:spcPct val="0"/>
              </a:spcBef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lnSpc>
                <a:spcPct val="100000"/>
              </a:lnSpc>
              <a:spcBef>
                <a:spcPct val="0"/>
              </a:spcBef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lnSpc>
                <a:spcPct val="100000"/>
              </a:lnSpc>
              <a:spcBef>
                <a:spcPct val="0"/>
              </a:spcBef>
              <a:defRPr sz="1300" b="0" smtClean="0">
                <a:latin typeface="Arial" charset="0"/>
              </a:defRPr>
            </a:lvl1pPr>
          </a:lstStyle>
          <a:p>
            <a:pPr>
              <a:defRPr/>
            </a:pPr>
            <a:fld id="{08C18AB0-70A2-4A15-B7A1-28E1441AFE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21B7B-8A19-4DA0-8BA6-C8122641C71A}" type="slidenum">
              <a:rPr lang="es-ES"/>
              <a:pPr/>
              <a:t>1</a:t>
            </a:fld>
            <a:endParaRPr lang="es-E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6C5EA25-2525-45DE-9C32-5AD3D6DD2040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B4D42B-F0F0-4FA7-8E3C-FCF85E1CD0CB}" type="slidenum">
              <a:rPr lang="es-ES" altLang="en-US"/>
              <a:pPr/>
              <a:t>‹Nº›</a:t>
            </a:fld>
            <a:endParaRPr lang="es-ES" altLang="en-US"/>
          </a:p>
        </p:txBody>
      </p:sp>
      <p:sp>
        <p:nvSpPr>
          <p:cNvPr id="19149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pic>
        <p:nvPicPr>
          <p:cNvPr id="191497" name="Picture 9" descr="Logo Alta Resolución-AB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34050"/>
            <a:ext cx="291623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C4F0EF-7400-47D7-9C39-998828122B25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BA0D2-8D41-46B9-8DBF-F221BDC65A54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C6871D-F94A-49F7-A70E-73E97D659C20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8DEFC-BD10-45C6-BC31-463C32C587C1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11F1C-A659-47CD-AEF3-FF56FAF45AD0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D7A53-65A4-4FE1-8D53-0F71B00FBF20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E3423D-0CC9-4C8D-A2C3-9054050A5EFE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2C8AC-68FC-4C16-B509-7BAB42228C40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F2062-60D9-479B-A2C8-170CE3CF2000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094EA-24F5-4347-B0B0-619C5559D132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661DC-05E2-4C96-A20A-EC76C4CEEBD6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07DD-C927-49CE-A7B1-7A13C247FF7F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0563F-E2BD-4745-81E7-C7145777F1EC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58B7A-C9B7-4B00-B5B3-E106E6B947F7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0CCE2-C75A-4B52-85A0-08486CB4C8E9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BA6ED-53EA-4CE9-A735-2F255991C72F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F5D23D-0159-4598-B60D-B61547935726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7B329-342E-45E3-8388-220B50522264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9CB04-DE49-4DF6-9687-946CC3C2B402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B6C37-B3B4-4934-8350-E5046DB3F7F1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8F964037-68B2-4C47-8F45-D5DBB0CC9921}" type="datetimeFigureOut">
              <a:rPr lang="es-ES"/>
              <a:pPr/>
              <a:t>22/09/2010</a:t>
            </a:fld>
            <a:endParaRPr lang="es-ES" alt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s-ES" altLang="en-US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BA663B44-C0F9-4CAC-9941-FDF549E9C46E}" type="slidenum">
              <a:rPr lang="es-ES" altLang="en-US"/>
              <a:pPr/>
              <a:t>‹Nº›</a:t>
            </a:fld>
            <a:endParaRPr lang="es-ES" altLang="en-US"/>
          </a:p>
        </p:txBody>
      </p:sp>
      <p:sp>
        <p:nvSpPr>
          <p:cNvPr id="1904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pic>
        <p:nvPicPr>
          <p:cNvPr id="190473" name="Picture 9" descr="Logo Alta Resolución-ABV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34050"/>
            <a:ext cx="2916238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971550" y="1125538"/>
            <a:ext cx="7481888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 defTabSz="820738" eaLnBrk="0" hangingPunct="0">
              <a:spcBef>
                <a:spcPct val="50000"/>
              </a:spcBef>
            </a:pPr>
            <a:r>
              <a:rPr lang="en-US" sz="44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FIDEICOMISO EN EL MARCO DE LA PROTECCIÓN DE CONSUMIDORES Y USUARIOS EN VENEZUELA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40425" y="5373688"/>
            <a:ext cx="24225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s-VE">
                <a:solidFill>
                  <a:srgbClr val="5F5F5F"/>
                </a:solidFill>
              </a:rPr>
              <a:t>Nasly Ustáriz Forero</a:t>
            </a:r>
            <a:br>
              <a:rPr lang="es-VE">
                <a:solidFill>
                  <a:srgbClr val="5F5F5F"/>
                </a:solidFill>
              </a:rPr>
            </a:br>
            <a:r>
              <a:rPr lang="es-VE">
                <a:solidFill>
                  <a:srgbClr val="5F5F5F"/>
                </a:solidFill>
              </a:rPr>
              <a:t>Honduras, 2010</a:t>
            </a:r>
            <a:endParaRPr lang="es-ES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2" descr="candados,cerraduras,empresas,metáforas,personas,segurida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5013325"/>
            <a:ext cx="1584325" cy="1584325"/>
          </a:xfrm>
          <a:prstGeom prst="rect">
            <a:avLst/>
          </a:prstGeom>
          <a:noFill/>
        </p:spPr>
      </p:pic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-252413" y="1628775"/>
            <a:ext cx="8856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lnSpc>
                <a:spcPct val="120000"/>
              </a:lnSpc>
              <a:buFontTx/>
              <a:buChar char="•"/>
            </a:pPr>
            <a:r>
              <a:rPr lang="es-VE" sz="2000">
                <a:solidFill>
                  <a:srgbClr val="808080"/>
                </a:solidFill>
              </a:rPr>
              <a:t> El perfil habitual de los clientes de fideicomiso no se corresponde </a:t>
            </a:r>
            <a:r>
              <a:rPr lang="es-VE" sz="2000" b="1" u="sng">
                <a:solidFill>
                  <a:srgbClr val="808080"/>
                </a:solidFill>
              </a:rPr>
              <a:t>plenamente</a:t>
            </a:r>
            <a:r>
              <a:rPr lang="es-VE" sz="2000" b="1">
                <a:solidFill>
                  <a:srgbClr val="808080"/>
                </a:solidFill>
              </a:rPr>
              <a:t> </a:t>
            </a:r>
            <a:r>
              <a:rPr lang="es-VE" sz="2000">
                <a:solidFill>
                  <a:srgbClr val="808080"/>
                </a:solidFill>
              </a:rPr>
              <a:t>con la noción de “débil jurídico” que sirve de base y justifica la existencia del Derecho de consumo. 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-252413" y="3068638"/>
            <a:ext cx="8785226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lnSpc>
                <a:spcPct val="120000"/>
              </a:lnSpc>
              <a:buFontTx/>
              <a:buChar char="•"/>
            </a:pPr>
            <a:r>
              <a:rPr lang="es-VE" sz="2000">
                <a:solidFill>
                  <a:srgbClr val="808080"/>
                </a:solidFill>
              </a:rPr>
              <a:t> El fideicomiso es una relación jurídica que se perfecciona a través de un contrato en el que las partes manifiestan plena y libremente su voluntad.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-252413" y="4365625"/>
            <a:ext cx="885666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lnSpc>
                <a:spcPct val="120000"/>
              </a:lnSpc>
              <a:buFontTx/>
              <a:buChar char="•"/>
            </a:pPr>
            <a:r>
              <a:rPr lang="es-VE" sz="2000">
                <a:solidFill>
                  <a:srgbClr val="808080"/>
                </a:solidFill>
              </a:rPr>
              <a:t> No responde de manera exacta a los criterios habituales de operaciones en masa y con base en Condiciones Generales.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-541338" y="836613"/>
            <a:ext cx="903922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I.4. El Cliente o Usuario de Servicios Fiduciarios. ¿Débil Jurídico?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/>
      <p:bldP spid="271365" grpId="0"/>
      <p:bldP spid="271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-323850" y="155733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II.1. Negocio Bancario Fiduciario.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-396875" y="2349500"/>
            <a:ext cx="691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 Cliente o Usuario de Servicios Fiduciarios.</a:t>
            </a: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250825" y="2924175"/>
            <a:ext cx="7951788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II.2.1 Protección de los Consumidores y Usuarios como Principio Constitucional General en el Ordenamiento Jurídico Venezolano</a:t>
            </a: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-323850" y="4221163"/>
            <a:ext cx="84963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II.3. Resolución de Conflictos entre Clientes y Fiduciarios.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-396875" y="908050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II.1. El Negocio Bancario Fiduciario</a:t>
            </a:r>
          </a:p>
        </p:txBody>
      </p:sp>
      <p:grpSp>
        <p:nvGrpSpPr>
          <p:cNvPr id="208919" name="Group 23"/>
          <p:cNvGrpSpPr>
            <a:grpSpLocks/>
          </p:cNvGrpSpPr>
          <p:nvPr/>
        </p:nvGrpSpPr>
        <p:grpSpPr bwMode="auto">
          <a:xfrm>
            <a:off x="539750" y="1628775"/>
            <a:ext cx="8135938" cy="4011613"/>
            <a:chOff x="340" y="1026"/>
            <a:chExt cx="5125" cy="2527"/>
          </a:xfrm>
        </p:grpSpPr>
        <p:sp>
          <p:nvSpPr>
            <p:cNvPr id="208908" name="Rectangle 12"/>
            <p:cNvSpPr>
              <a:spLocks noChangeArrowheads="1"/>
            </p:cNvSpPr>
            <p:nvPr/>
          </p:nvSpPr>
          <p:spPr bwMode="auto">
            <a:xfrm>
              <a:off x="2653" y="2115"/>
              <a:ext cx="2812" cy="1438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s-VE" sz="2000">
                  <a:solidFill>
                    <a:srgbClr val="777777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 caracteriza por la presencia de un fin seriamente querido por las partes, para cuya obtención se dota a una de ellas de poderes excepcionales para obtener el fin perseguido.</a:t>
              </a:r>
              <a:endParaRPr lang="es-ES" sz="200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8916" name="Rectangle 20"/>
            <p:cNvSpPr>
              <a:spLocks noChangeArrowheads="1"/>
            </p:cNvSpPr>
            <p:nvPr/>
          </p:nvSpPr>
          <p:spPr bwMode="auto">
            <a:xfrm>
              <a:off x="340" y="1026"/>
              <a:ext cx="503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buFontTx/>
                <a:buChar char="•"/>
              </a:pPr>
              <a:r>
                <a:rPr lang="es-VE" sz="2000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 cliente es el débil jurídico en su relación con la banca.</a:t>
              </a:r>
              <a:endParaRPr lang="es-ES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8917" name="Rectangle 21"/>
            <p:cNvSpPr>
              <a:spLocks noChangeArrowheads="1"/>
            </p:cNvSpPr>
            <p:nvPr/>
          </p:nvSpPr>
          <p:spPr bwMode="auto">
            <a:xfrm>
              <a:off x="340" y="1480"/>
              <a:ext cx="5035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lnSpc>
                  <a:spcPct val="120000"/>
                </a:lnSpc>
                <a:buFontTx/>
                <a:buChar char="•"/>
              </a:pPr>
              <a:r>
                <a:rPr lang="es-VE" sz="2000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La noción de prestación de servicios al ser más intangible y menos estandarizable se hace más difícil de concretar.</a:t>
              </a:r>
              <a:endParaRPr lang="es-ES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8918" name="Rectangle 22"/>
            <p:cNvSpPr>
              <a:spLocks noChangeArrowheads="1"/>
            </p:cNvSpPr>
            <p:nvPr/>
          </p:nvSpPr>
          <p:spPr bwMode="auto">
            <a:xfrm>
              <a:off x="431" y="2387"/>
              <a:ext cx="1950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buFontTx/>
                <a:buChar char="•"/>
              </a:pPr>
              <a:r>
                <a:rPr lang="es-VE" sz="2000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El fideicomiso es un negocio jurídico complejo:</a:t>
              </a:r>
              <a:endParaRPr lang="es-ES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08920" name="Rectangle 24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-396875" y="908050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II.1. El Negocio Bancario Fiduciario</a:t>
            </a:r>
          </a:p>
        </p:txBody>
      </p: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611188" y="1484313"/>
            <a:ext cx="7848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Tx/>
              <a:buChar char="•"/>
            </a:pPr>
            <a:r>
              <a:rPr lang="es-VE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Negocio complejo, pero flexible y versátil.</a:t>
            </a:r>
            <a:endParaRPr lang="es-ES" sz="200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7277" name="Rectangle 13"/>
          <p:cNvSpPr>
            <a:spLocks noChangeArrowheads="1"/>
          </p:cNvSpPr>
          <p:nvPr/>
        </p:nvSpPr>
        <p:spPr bwMode="auto">
          <a:xfrm>
            <a:off x="611188" y="2133600"/>
            <a:ext cx="7848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FontTx/>
              <a:buChar char="•"/>
            </a:pPr>
            <a:r>
              <a:rPr lang="es-VE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Supone la presencia de participantes con intereses diferentes e incluso antagónicos.</a:t>
            </a:r>
            <a:endParaRPr lang="es-ES" sz="200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7278" name="Rectangle 14"/>
          <p:cNvSpPr>
            <a:spLocks noChangeArrowheads="1"/>
          </p:cNvSpPr>
          <p:nvPr/>
        </p:nvSpPr>
        <p:spPr bwMode="auto">
          <a:xfrm>
            <a:off x="611188" y="3716338"/>
            <a:ext cx="374491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buFontTx/>
              <a:buChar char="•"/>
            </a:pPr>
            <a:r>
              <a:rPr lang="es-VE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fideicomiso les proporciona:</a:t>
            </a:r>
            <a:endParaRPr lang="es-ES" sz="2000">
              <a:solidFill>
                <a:srgbClr val="77777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4787900" y="3141663"/>
            <a:ext cx="37433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Un modelo integrador de esos intereses divergentes.</a:t>
            </a:r>
          </a:p>
        </p:txBody>
      </p:sp>
      <p:sp>
        <p:nvSpPr>
          <p:cNvPr id="267280" name="Rectangle 16"/>
          <p:cNvSpPr>
            <a:spLocks noChangeArrowheads="1"/>
          </p:cNvSpPr>
          <p:nvPr/>
        </p:nvSpPr>
        <p:spPr bwMode="auto">
          <a:xfrm>
            <a:off x="4787900" y="3862388"/>
            <a:ext cx="3671888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2000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Un tercero profesional que habrá de velar por la protección equilibrada de los distintos intereses.</a:t>
            </a:r>
          </a:p>
        </p:txBody>
      </p:sp>
      <p:sp>
        <p:nvSpPr>
          <p:cNvPr id="267281" name="AutoShape 17"/>
          <p:cNvSpPr>
            <a:spLocks/>
          </p:cNvSpPr>
          <p:nvPr/>
        </p:nvSpPr>
        <p:spPr bwMode="auto">
          <a:xfrm>
            <a:off x="4572000" y="3141663"/>
            <a:ext cx="144463" cy="2087562"/>
          </a:xfrm>
          <a:prstGeom prst="leftBrace">
            <a:avLst>
              <a:gd name="adj1" fmla="val 120421"/>
              <a:gd name="adj2" fmla="val 50000"/>
            </a:avLst>
          </a:prstGeom>
          <a:noFill/>
          <a:ln w="50800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267284" name="Rectangle 20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6" grpId="0"/>
      <p:bldP spid="267277" grpId="0"/>
      <p:bldP spid="267278" grpId="0"/>
      <p:bldP spid="267279" grpId="0"/>
      <p:bldP spid="267280" grpId="0"/>
      <p:bldP spid="2672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-541338" y="1916113"/>
            <a:ext cx="43926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es-VE" b="1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La protección constitucional de consumidores y usuarios se inserta dentro de la Constitución Económica de 1999.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-684213" y="1268413"/>
            <a:ext cx="946785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II.2.1Protección de los Consumidores y Usuarios como Principio Constitucional General en el Ordenamiento Jurídico Venezolano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2339975" y="3284538"/>
            <a:ext cx="4679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es-VE" b="1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El estatuto de derechos de consumidores y usuarios tiene rango constitucional. (Art. 117 de la CN). 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4716463" y="4797425"/>
            <a:ext cx="44275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es-VE" b="1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Protección Jurídica de los débiles frente a la protección de los poderosos. </a:t>
            </a:r>
          </a:p>
        </p:txBody>
      </p:sp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-541338" y="908050"/>
            <a:ext cx="691197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 Cliente o Usuario de Servicios Fiduciarios.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/>
      <p:bldP spid="283652" grpId="0"/>
      <p:bldP spid="283653" grpId="0"/>
      <p:bldP spid="2836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9" name="Rectangle 17"/>
          <p:cNvSpPr>
            <a:spLocks noChangeArrowheads="1"/>
          </p:cNvSpPr>
          <p:nvPr/>
        </p:nvSpPr>
        <p:spPr bwMode="auto">
          <a:xfrm>
            <a:off x="-541338" y="908050"/>
            <a:ext cx="691197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 Cliente o Usuario de Servicios Fiduciarios.</a:t>
            </a: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grpSp>
        <p:nvGrpSpPr>
          <p:cNvPr id="269340" name="Group 28"/>
          <p:cNvGrpSpPr>
            <a:grpSpLocks/>
          </p:cNvGrpSpPr>
          <p:nvPr/>
        </p:nvGrpSpPr>
        <p:grpSpPr bwMode="auto">
          <a:xfrm>
            <a:off x="-900113" y="1700213"/>
            <a:ext cx="9720263" cy="3954462"/>
            <a:chOff x="-567" y="1071"/>
            <a:chExt cx="6123" cy="2491"/>
          </a:xfrm>
        </p:grpSpPr>
        <p:sp>
          <p:nvSpPr>
            <p:cNvPr id="269337" name="Text Box 25"/>
            <p:cNvSpPr txBox="1">
              <a:spLocks noChangeArrowheads="1"/>
            </p:cNvSpPr>
            <p:nvPr/>
          </p:nvSpPr>
          <p:spPr bwMode="auto">
            <a:xfrm>
              <a:off x="204" y="3158"/>
              <a:ext cx="5352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VE" b="1">
                  <a:solidFill>
                    <a:srgbClr val="777777"/>
                  </a:solidFill>
                </a:rPr>
                <a:t>Intereses del fideicomitente/beneficiario:</a:t>
              </a:r>
              <a:r>
                <a:rPr lang="es-VE">
                  <a:solidFill>
                    <a:srgbClr val="777777"/>
                  </a:solidFill>
                </a:rPr>
                <a:t> satisfacción de necesidades específicas, seguridad, experticia y rentabilidad, entre otros.</a:t>
              </a:r>
              <a:endParaRPr lang="es-ES">
                <a:solidFill>
                  <a:srgbClr val="777777"/>
                </a:solidFill>
              </a:endParaRPr>
            </a:p>
          </p:txBody>
        </p:sp>
        <p:grpSp>
          <p:nvGrpSpPr>
            <p:cNvPr id="269339" name="Group 27"/>
            <p:cNvGrpSpPr>
              <a:grpSpLocks/>
            </p:cNvGrpSpPr>
            <p:nvPr/>
          </p:nvGrpSpPr>
          <p:grpSpPr bwMode="auto">
            <a:xfrm>
              <a:off x="-567" y="1071"/>
              <a:ext cx="6032" cy="1947"/>
              <a:chOff x="-567" y="1071"/>
              <a:chExt cx="6032" cy="1947"/>
            </a:xfrm>
          </p:grpSpPr>
          <p:sp>
            <p:nvSpPr>
              <p:cNvPr id="269331" name="Rectangle 19"/>
              <p:cNvSpPr>
                <a:spLocks noChangeArrowheads="1"/>
              </p:cNvSpPr>
              <p:nvPr/>
            </p:nvSpPr>
            <p:spPr bwMode="auto">
              <a:xfrm>
                <a:off x="-567" y="1570"/>
                <a:ext cx="331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vl="2" algn="ctr"/>
                <a:r>
                  <a:rPr lang="es-VE" sz="2000" b="1">
                    <a:solidFill>
                      <a:srgbClr val="808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Tipos de Fideicomitentes</a:t>
                </a:r>
              </a:p>
              <a:p>
                <a:pPr lvl="2" algn="ctr"/>
                <a:r>
                  <a:rPr lang="es-VE" sz="2000" b="1">
                    <a:solidFill>
                      <a:srgbClr val="80808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/Beneficiarios </a:t>
                </a:r>
                <a:endParaRPr lang="es-VE" sz="2000">
                  <a:solidFill>
                    <a:srgbClr val="8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269332" name="Text Box 20"/>
              <p:cNvSpPr txBox="1">
                <a:spLocks noChangeArrowheads="1"/>
              </p:cNvSpPr>
              <p:nvPr/>
            </p:nvSpPr>
            <p:spPr bwMode="auto">
              <a:xfrm>
                <a:off x="2789" y="1117"/>
                <a:ext cx="189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s-VE">
                    <a:solidFill>
                      <a:srgbClr val="777777"/>
                    </a:solidFill>
                  </a:rPr>
                  <a:t>Clientes “Profesionales”.</a:t>
                </a:r>
                <a:endParaRPr lang="es-ES">
                  <a:solidFill>
                    <a:srgbClr val="777777"/>
                  </a:solidFill>
                </a:endParaRPr>
              </a:p>
            </p:txBody>
          </p:sp>
          <p:sp>
            <p:nvSpPr>
              <p:cNvPr id="269333" name="Text Box 21"/>
              <p:cNvSpPr txBox="1">
                <a:spLocks noChangeArrowheads="1"/>
              </p:cNvSpPr>
              <p:nvPr/>
            </p:nvSpPr>
            <p:spPr bwMode="auto">
              <a:xfrm>
                <a:off x="2789" y="1480"/>
                <a:ext cx="2198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s-VE">
                    <a:solidFill>
                      <a:srgbClr val="777777"/>
                    </a:solidFill>
                  </a:rPr>
                  <a:t>Grandes Empresas y Pymes. </a:t>
                </a:r>
                <a:endParaRPr lang="es-ES">
                  <a:solidFill>
                    <a:srgbClr val="777777"/>
                  </a:solidFill>
                </a:endParaRPr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2789" y="1842"/>
                <a:ext cx="1897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s-VE">
                    <a:solidFill>
                      <a:srgbClr val="777777"/>
                    </a:solidFill>
                  </a:rPr>
                  <a:t>Entes Gubernamentales.</a:t>
                </a:r>
                <a:endParaRPr lang="es-ES">
                  <a:solidFill>
                    <a:srgbClr val="777777"/>
                  </a:solidFill>
                </a:endParaRPr>
              </a:p>
            </p:txBody>
          </p:sp>
          <p:sp>
            <p:nvSpPr>
              <p:cNvPr id="269335" name="Text Box 23"/>
              <p:cNvSpPr txBox="1">
                <a:spLocks noChangeArrowheads="1"/>
              </p:cNvSpPr>
              <p:nvPr/>
            </p:nvSpPr>
            <p:spPr bwMode="auto">
              <a:xfrm>
                <a:off x="2789" y="2251"/>
                <a:ext cx="2072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s-VE">
                    <a:solidFill>
                      <a:srgbClr val="777777"/>
                    </a:solidFill>
                  </a:rPr>
                  <a:t>Inversores Institucionales. </a:t>
                </a:r>
                <a:endParaRPr lang="es-ES">
                  <a:solidFill>
                    <a:srgbClr val="777777"/>
                  </a:solidFill>
                </a:endParaRPr>
              </a:p>
            </p:txBody>
          </p:sp>
          <p:sp>
            <p:nvSpPr>
              <p:cNvPr id="269336" name="Text Box 24"/>
              <p:cNvSpPr txBox="1">
                <a:spLocks noChangeArrowheads="1"/>
              </p:cNvSpPr>
              <p:nvPr/>
            </p:nvSpPr>
            <p:spPr bwMode="auto">
              <a:xfrm>
                <a:off x="2789" y="2614"/>
                <a:ext cx="2676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buFontTx/>
                  <a:buChar char="•"/>
                </a:pPr>
                <a:r>
                  <a:rPr lang="es-VE">
                    <a:solidFill>
                      <a:srgbClr val="777777"/>
                    </a:solidFill>
                  </a:rPr>
                  <a:t>Clientes o Usuarios de Servicios Fiduciarios. </a:t>
                </a:r>
                <a:endParaRPr lang="es-ES">
                  <a:solidFill>
                    <a:srgbClr val="777777"/>
                  </a:solidFill>
                </a:endParaRPr>
              </a:p>
            </p:txBody>
          </p:sp>
          <p:sp>
            <p:nvSpPr>
              <p:cNvPr id="269338" name="AutoShape 26"/>
              <p:cNvSpPr>
                <a:spLocks/>
              </p:cNvSpPr>
              <p:nvPr/>
            </p:nvSpPr>
            <p:spPr bwMode="auto">
              <a:xfrm>
                <a:off x="2699" y="1071"/>
                <a:ext cx="91" cy="1905"/>
              </a:xfrm>
              <a:prstGeom prst="leftBrace">
                <a:avLst>
                  <a:gd name="adj1" fmla="val 174451"/>
                  <a:gd name="adj2" fmla="val 50000"/>
                </a:avLst>
              </a:prstGeom>
              <a:noFill/>
              <a:ln w="50800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MX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22" name="Rectangle 18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77523" name="Text Box 19"/>
          <p:cNvSpPr txBox="1">
            <a:spLocks noChangeArrowheads="1"/>
          </p:cNvSpPr>
          <p:nvPr/>
        </p:nvSpPr>
        <p:spPr bwMode="auto">
          <a:xfrm>
            <a:off x="-973138" y="5013325"/>
            <a:ext cx="1137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VE" b="1">
                <a:solidFill>
                  <a:srgbClr val="008080"/>
                </a:solidFill>
              </a:rPr>
              <a:t> Obligación de inclusión de información mínima (Res. 179.00)</a:t>
            </a:r>
            <a:endParaRPr lang="es-ES" b="1">
              <a:solidFill>
                <a:srgbClr val="008080"/>
              </a:solidFill>
            </a:endParaRPr>
          </a:p>
        </p:txBody>
      </p:sp>
      <p:grpSp>
        <p:nvGrpSpPr>
          <p:cNvPr id="277525" name="Group 21"/>
          <p:cNvGrpSpPr>
            <a:grpSpLocks/>
          </p:cNvGrpSpPr>
          <p:nvPr/>
        </p:nvGrpSpPr>
        <p:grpSpPr bwMode="auto">
          <a:xfrm>
            <a:off x="-1116013" y="908050"/>
            <a:ext cx="10583863" cy="4975225"/>
            <a:chOff x="-703" y="572"/>
            <a:chExt cx="6667" cy="3134"/>
          </a:xfrm>
        </p:grpSpPr>
        <p:sp>
          <p:nvSpPr>
            <p:cNvPr id="277506" name="Text Box 2"/>
            <p:cNvSpPr txBox="1">
              <a:spLocks noChangeArrowheads="1"/>
            </p:cNvSpPr>
            <p:nvPr/>
          </p:nvSpPr>
          <p:spPr bwMode="auto">
            <a:xfrm>
              <a:off x="-703" y="1797"/>
              <a:ext cx="4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Char char="•"/>
              </a:pPr>
              <a:r>
                <a:rPr lang="es-VE" b="1">
                  <a:solidFill>
                    <a:srgbClr val="777777"/>
                  </a:solidFill>
                </a:rPr>
                <a:t>Contenido mínimo del contrato:</a:t>
              </a:r>
              <a:endParaRPr lang="es-ES" b="1">
                <a:solidFill>
                  <a:srgbClr val="777777"/>
                </a:solidFill>
              </a:endParaRPr>
            </a:p>
          </p:txBody>
        </p:sp>
        <p:sp>
          <p:nvSpPr>
            <p:cNvPr id="277507" name="Rectangle 3"/>
            <p:cNvSpPr>
              <a:spLocks noChangeArrowheads="1"/>
            </p:cNvSpPr>
            <p:nvPr/>
          </p:nvSpPr>
          <p:spPr bwMode="auto">
            <a:xfrm>
              <a:off x="-182" y="799"/>
              <a:ext cx="385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>
                <a:lnSpc>
                  <a:spcPct val="120000"/>
                </a:lnSpc>
              </a:pPr>
              <a:r>
                <a:rPr lang="es-VE" b="1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a) Protección del Usuario o Cliente</a:t>
              </a:r>
            </a:p>
          </p:txBody>
        </p:sp>
        <p:sp>
          <p:nvSpPr>
            <p:cNvPr id="277509" name="Text Box 5"/>
            <p:cNvSpPr txBox="1">
              <a:spLocks noChangeArrowheads="1"/>
            </p:cNvSpPr>
            <p:nvPr/>
          </p:nvSpPr>
          <p:spPr bwMode="auto">
            <a:xfrm>
              <a:off x="589" y="1208"/>
              <a:ext cx="2336" cy="448"/>
            </a:xfrm>
            <a:prstGeom prst="rect">
              <a:avLst/>
            </a:prstGeom>
            <a:noFill/>
            <a:ln w="952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Char char="•"/>
              </a:pPr>
              <a:r>
                <a:rPr lang="es-VE" sz="2000" b="1">
                  <a:solidFill>
                    <a:srgbClr val="777777"/>
                  </a:solidFill>
                </a:rPr>
                <a:t> Formación del contrato </a:t>
              </a:r>
            </a:p>
            <a:p>
              <a:pPr algn="ctr"/>
              <a:r>
                <a:rPr lang="es-VE" sz="2000" b="1">
                  <a:solidFill>
                    <a:srgbClr val="777777"/>
                  </a:solidFill>
                </a:rPr>
                <a:t>de fideicomiso </a:t>
              </a:r>
              <a:endParaRPr lang="es-ES" sz="2000" b="1">
                <a:solidFill>
                  <a:srgbClr val="777777"/>
                </a:solidFill>
              </a:endParaRPr>
            </a:p>
          </p:txBody>
        </p:sp>
        <p:sp>
          <p:nvSpPr>
            <p:cNvPr id="277510" name="AutoShape 6"/>
            <p:cNvSpPr>
              <a:spLocks noChangeArrowheads="1"/>
            </p:cNvSpPr>
            <p:nvPr/>
          </p:nvSpPr>
          <p:spPr bwMode="auto">
            <a:xfrm>
              <a:off x="2948" y="1208"/>
              <a:ext cx="317" cy="36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99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277511" name="Text Box 7"/>
            <p:cNvSpPr txBox="1">
              <a:spLocks noChangeArrowheads="1"/>
            </p:cNvSpPr>
            <p:nvPr/>
          </p:nvSpPr>
          <p:spPr bwMode="auto">
            <a:xfrm>
              <a:off x="3810" y="1208"/>
              <a:ext cx="20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2000" b="1">
                <a:solidFill>
                  <a:srgbClr val="777777"/>
                </a:solidFill>
              </a:endParaRPr>
            </a:p>
          </p:txBody>
        </p:sp>
        <p:grpSp>
          <p:nvGrpSpPr>
            <p:cNvPr id="277512" name="Group 8"/>
            <p:cNvGrpSpPr>
              <a:grpSpLocks/>
            </p:cNvGrpSpPr>
            <p:nvPr/>
          </p:nvGrpSpPr>
          <p:grpSpPr bwMode="auto">
            <a:xfrm>
              <a:off x="3492" y="1117"/>
              <a:ext cx="1882" cy="544"/>
              <a:chOff x="3651" y="1570"/>
              <a:chExt cx="1882" cy="544"/>
            </a:xfrm>
          </p:grpSpPr>
          <p:sp>
            <p:nvSpPr>
              <p:cNvPr id="277513" name="Oval 9"/>
              <p:cNvSpPr>
                <a:spLocks noChangeArrowheads="1"/>
              </p:cNvSpPr>
              <p:nvPr/>
            </p:nvSpPr>
            <p:spPr bwMode="auto">
              <a:xfrm>
                <a:off x="3696" y="1570"/>
                <a:ext cx="1769" cy="544"/>
              </a:xfrm>
              <a:prstGeom prst="ellipse">
                <a:avLst/>
              </a:prstGeom>
              <a:solidFill>
                <a:srgbClr val="99CC0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277514" name="Text Box 10"/>
              <p:cNvSpPr txBox="1">
                <a:spLocks noChangeArrowheads="1"/>
              </p:cNvSpPr>
              <p:nvPr/>
            </p:nvSpPr>
            <p:spPr bwMode="auto">
              <a:xfrm>
                <a:off x="3651" y="1616"/>
                <a:ext cx="188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s-VE" sz="2000" b="1">
                    <a:solidFill>
                      <a:srgbClr val="777777"/>
                    </a:solidFill>
                  </a:rPr>
                  <a:t>Principio de Consensualidad</a:t>
                </a:r>
                <a:endParaRPr lang="es-ES" sz="2000" b="1">
                  <a:solidFill>
                    <a:srgbClr val="777777"/>
                  </a:solidFill>
                </a:endParaRPr>
              </a:p>
            </p:txBody>
          </p:sp>
        </p:grpSp>
        <p:sp>
          <p:nvSpPr>
            <p:cNvPr id="277515" name="Text Box 11"/>
            <p:cNvSpPr txBox="1">
              <a:spLocks noChangeArrowheads="1"/>
            </p:cNvSpPr>
            <p:nvPr/>
          </p:nvSpPr>
          <p:spPr bwMode="auto">
            <a:xfrm>
              <a:off x="249" y="2024"/>
              <a:ext cx="48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Char char="ü"/>
              </a:pPr>
              <a:r>
                <a:rPr lang="es-VE" b="1">
                  <a:solidFill>
                    <a:srgbClr val="008080"/>
                  </a:solidFill>
                </a:rPr>
                <a:t> Regla General:</a:t>
              </a:r>
              <a:r>
                <a:rPr lang="es-VE">
                  <a:solidFill>
                    <a:srgbClr val="008080"/>
                  </a:solidFill>
                </a:rPr>
                <a:t> </a:t>
              </a:r>
              <a:r>
                <a:rPr lang="es-VE">
                  <a:solidFill>
                    <a:srgbClr val="777777"/>
                  </a:solidFill>
                </a:rPr>
                <a:t>Libre fijación del contenido contractual</a:t>
              </a:r>
              <a:endParaRPr lang="es-ES">
                <a:solidFill>
                  <a:srgbClr val="777777"/>
                </a:solidFill>
              </a:endParaRPr>
            </a:p>
          </p:txBody>
        </p:sp>
        <p:sp>
          <p:nvSpPr>
            <p:cNvPr id="277518" name="Text Box 14"/>
            <p:cNvSpPr txBox="1">
              <a:spLocks noChangeArrowheads="1"/>
            </p:cNvSpPr>
            <p:nvPr/>
          </p:nvSpPr>
          <p:spPr bwMode="auto">
            <a:xfrm>
              <a:off x="793" y="2205"/>
              <a:ext cx="4785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s-ES">
                  <a:solidFill>
                    <a:srgbClr val="777777"/>
                  </a:solidFill>
                </a:rPr>
                <a:t> “Traje a la medida”. </a:t>
              </a:r>
            </a:p>
            <a:p>
              <a:pPr>
                <a:buFontTx/>
                <a:buChar char="•"/>
              </a:pPr>
              <a:r>
                <a:rPr lang="es-ES">
                  <a:solidFill>
                    <a:srgbClr val="777777"/>
                  </a:solidFill>
                </a:rPr>
                <a:t> No contratación en masa.</a:t>
              </a:r>
            </a:p>
            <a:p>
              <a:pPr>
                <a:buFontTx/>
                <a:buChar char="•"/>
              </a:pPr>
              <a:r>
                <a:rPr lang="es-ES">
                  <a:solidFill>
                    <a:srgbClr val="777777"/>
                  </a:solidFill>
                </a:rPr>
                <a:t> Inexistencia de Condiciones Generales.</a:t>
              </a:r>
            </a:p>
            <a:p>
              <a:pPr>
                <a:buFontTx/>
                <a:buChar char="•"/>
              </a:pPr>
              <a:r>
                <a:rPr lang="es-VE">
                  <a:solidFill>
                    <a:srgbClr val="777777"/>
                  </a:solidFill>
                </a:rPr>
                <a:t> El éxito de algunas fórmulas en el tiempo ha llevado al uso de fórmulas estandarizadas (fideicomisos laborales y de inversión) </a:t>
              </a:r>
              <a:endParaRPr lang="es-ES">
                <a:solidFill>
                  <a:srgbClr val="777777"/>
                </a:solidFill>
              </a:endParaRPr>
            </a:p>
          </p:txBody>
        </p:sp>
        <p:pic>
          <p:nvPicPr>
            <p:cNvPr id="277519" name="Picture 15" descr="actividad empresarial,aprobaciones escritas,bolígrafos,contratos,documentos,hombres,material de oficina,materiales de oficina,negocios,personas,plumas estilográficas,tintas,tomar apuntes,trámites burocráticos,utensilios para escribir,varon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2" y="1117"/>
              <a:ext cx="544" cy="544"/>
            </a:xfrm>
            <a:prstGeom prst="rect">
              <a:avLst/>
            </a:prstGeom>
            <a:noFill/>
          </p:spPr>
        </p:pic>
        <p:sp>
          <p:nvSpPr>
            <p:cNvPr id="277521" name="Rectangle 17"/>
            <p:cNvSpPr>
              <a:spLocks noChangeArrowheads="1"/>
            </p:cNvSpPr>
            <p:nvPr/>
          </p:nvSpPr>
          <p:spPr bwMode="auto">
            <a:xfrm>
              <a:off x="-341" y="572"/>
              <a:ext cx="4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 algn="ctr"/>
              <a:r>
                <a:rPr lang="es-VE" sz="2000" b="1">
                  <a:solidFill>
                    <a:srgbClr val="008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II.2. Cliente o Usuario de Servicios Fiduciarios.</a:t>
              </a:r>
            </a:p>
          </p:txBody>
        </p:sp>
        <p:sp>
          <p:nvSpPr>
            <p:cNvPr id="277524" name="Text Box 20"/>
            <p:cNvSpPr txBox="1">
              <a:spLocks noChangeArrowheads="1"/>
            </p:cNvSpPr>
            <p:nvPr/>
          </p:nvSpPr>
          <p:spPr bwMode="auto">
            <a:xfrm>
              <a:off x="975" y="3475"/>
              <a:ext cx="49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s-VE" b="1">
                  <a:solidFill>
                    <a:srgbClr val="777777"/>
                  </a:solidFill>
                </a:rPr>
                <a:t>Verificación previa del contrato por parte del órgano supervisor.</a:t>
              </a:r>
              <a:endParaRPr lang="es-ES" b="1">
                <a:solidFill>
                  <a:srgbClr val="777777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5940425" y="2565400"/>
            <a:ext cx="320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b="1">
              <a:solidFill>
                <a:srgbClr val="777777"/>
              </a:solidFill>
            </a:endParaRPr>
          </a:p>
        </p:txBody>
      </p:sp>
      <p:grpSp>
        <p:nvGrpSpPr>
          <p:cNvPr id="243739" name="Group 27"/>
          <p:cNvGrpSpPr>
            <a:grpSpLocks/>
          </p:cNvGrpSpPr>
          <p:nvPr/>
        </p:nvGrpSpPr>
        <p:grpSpPr bwMode="auto">
          <a:xfrm>
            <a:off x="-396875" y="1412875"/>
            <a:ext cx="9145588" cy="4313238"/>
            <a:chOff x="-250" y="890"/>
            <a:chExt cx="5761" cy="2717"/>
          </a:xfrm>
        </p:grpSpPr>
        <p:sp>
          <p:nvSpPr>
            <p:cNvPr id="243728" name="Text Box 16"/>
            <p:cNvSpPr txBox="1">
              <a:spLocks noChangeArrowheads="1"/>
            </p:cNvSpPr>
            <p:nvPr/>
          </p:nvSpPr>
          <p:spPr bwMode="auto">
            <a:xfrm>
              <a:off x="1701" y="1480"/>
              <a:ext cx="3765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FontTx/>
                <a:buChar char="•"/>
              </a:pPr>
              <a:r>
                <a:rPr lang="es-VE">
                  <a:solidFill>
                    <a:srgbClr val="777777"/>
                  </a:solidFill>
                </a:rPr>
                <a:t>Las innovaciones tecnológicas permiten nuevas formas de satisfacer esta obligación. </a:t>
              </a:r>
              <a:r>
                <a:rPr lang="es-VE">
                  <a:solidFill>
                    <a:srgbClr val="FF9900"/>
                  </a:solidFill>
                </a:rPr>
                <a:t>Consecuencia:</a:t>
              </a:r>
              <a:r>
                <a:rPr lang="es-VE">
                  <a:solidFill>
                    <a:srgbClr val="777777"/>
                  </a:solidFill>
                </a:rPr>
                <a:t> Un mejor y más rápido acceso a la información que es el epicentro de la protección que otorga el Derecho de consumo.</a:t>
              </a:r>
              <a:endParaRPr lang="es-ES">
                <a:solidFill>
                  <a:srgbClr val="777777"/>
                </a:solidFill>
              </a:endParaRPr>
            </a:p>
          </p:txBody>
        </p:sp>
        <p:pic>
          <p:nvPicPr>
            <p:cNvPr id="243734" name="Picture 22" descr="Ver detal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22865927">
              <a:off x="385" y="1434"/>
              <a:ext cx="893" cy="893"/>
            </a:xfrm>
            <a:prstGeom prst="rect">
              <a:avLst/>
            </a:prstGeom>
            <a:noFill/>
          </p:spPr>
        </p:pic>
        <p:pic>
          <p:nvPicPr>
            <p:cNvPr id="243735" name="Picture 23" descr="arroba,Comunicaciones,correo,correos electrónicos,dirección URL,direcciones URL,direcciones web,franqueo,Internet,iStockphoto,sellos,símbolos,símbolos de arroba,tecnologías,World Wide We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6" y="1933"/>
              <a:ext cx="522" cy="522"/>
            </a:xfrm>
            <a:prstGeom prst="rect">
              <a:avLst/>
            </a:prstGeom>
            <a:noFill/>
          </p:spPr>
        </p:pic>
        <p:sp>
          <p:nvSpPr>
            <p:cNvPr id="243714" name="Rectangle 2"/>
            <p:cNvSpPr>
              <a:spLocks noChangeArrowheads="1"/>
            </p:cNvSpPr>
            <p:nvPr/>
          </p:nvSpPr>
          <p:spPr bwMode="auto">
            <a:xfrm>
              <a:off x="-250" y="890"/>
              <a:ext cx="489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>
                <a:lnSpc>
                  <a:spcPct val="120000"/>
                </a:lnSpc>
              </a:pPr>
              <a:r>
                <a:rPr lang="es-VE" b="1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b) Remisión de la Información a la clientela:</a:t>
              </a:r>
            </a:p>
          </p:txBody>
        </p:sp>
        <p:sp>
          <p:nvSpPr>
            <p:cNvPr id="243715" name="Text Box 3"/>
            <p:cNvSpPr txBox="1">
              <a:spLocks noChangeArrowheads="1"/>
            </p:cNvSpPr>
            <p:nvPr/>
          </p:nvSpPr>
          <p:spPr bwMode="auto">
            <a:xfrm>
              <a:off x="340" y="1162"/>
              <a:ext cx="51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FontTx/>
                <a:buChar char="•"/>
              </a:pPr>
              <a:r>
                <a:rPr lang="es-VE">
                  <a:solidFill>
                    <a:srgbClr val="777777"/>
                  </a:solidFill>
                </a:rPr>
                <a:t>Siempre ha sido una obligación del fiduciario expresada en el contrato y en la Ley.</a:t>
              </a:r>
              <a:endParaRPr lang="es-ES">
                <a:solidFill>
                  <a:srgbClr val="777777"/>
                </a:solidFill>
              </a:endParaRPr>
            </a:p>
          </p:txBody>
        </p:sp>
        <p:sp>
          <p:nvSpPr>
            <p:cNvPr id="243729" name="Rectangle 17"/>
            <p:cNvSpPr>
              <a:spLocks noChangeArrowheads="1"/>
            </p:cNvSpPr>
            <p:nvPr/>
          </p:nvSpPr>
          <p:spPr bwMode="auto">
            <a:xfrm>
              <a:off x="-250" y="2478"/>
              <a:ext cx="489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>
                <a:lnSpc>
                  <a:spcPct val="120000"/>
                </a:lnSpc>
              </a:pPr>
              <a:r>
                <a:rPr lang="es-VE" b="1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c) Límites a las Modificaciones Contractuales:</a:t>
              </a:r>
            </a:p>
          </p:txBody>
        </p:sp>
        <p:sp>
          <p:nvSpPr>
            <p:cNvPr id="243731" name="Text Box 19"/>
            <p:cNvSpPr txBox="1">
              <a:spLocks noChangeArrowheads="1"/>
            </p:cNvSpPr>
            <p:nvPr/>
          </p:nvSpPr>
          <p:spPr bwMode="auto">
            <a:xfrm>
              <a:off x="340" y="2795"/>
              <a:ext cx="50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FontTx/>
                <a:buChar char="•"/>
              </a:pPr>
              <a:r>
                <a:rPr lang="es-VE">
                  <a:solidFill>
                    <a:srgbClr val="008080"/>
                  </a:solidFill>
                </a:rPr>
                <a:t>Regla General: </a:t>
              </a:r>
              <a:r>
                <a:rPr lang="es-VE">
                  <a:solidFill>
                    <a:srgbClr val="777777"/>
                  </a:solidFill>
                </a:rPr>
                <a:t>La modificación contractual se produce por acuerdo entre las partes.</a:t>
              </a:r>
              <a:endParaRPr lang="es-ES">
                <a:solidFill>
                  <a:srgbClr val="777777"/>
                </a:solidFill>
              </a:endParaRPr>
            </a:p>
          </p:txBody>
        </p:sp>
        <p:sp>
          <p:nvSpPr>
            <p:cNvPr id="243732" name="Text Box 20"/>
            <p:cNvSpPr txBox="1">
              <a:spLocks noChangeArrowheads="1"/>
            </p:cNvSpPr>
            <p:nvPr/>
          </p:nvSpPr>
          <p:spPr bwMode="auto">
            <a:xfrm>
              <a:off x="612" y="3203"/>
              <a:ext cx="474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VE">
                  <a:solidFill>
                    <a:srgbClr val="FF9900"/>
                  </a:solidFill>
                </a:rPr>
                <a:t>Excepción:</a:t>
              </a:r>
              <a:r>
                <a:rPr lang="es-VE">
                  <a:solidFill>
                    <a:srgbClr val="008080"/>
                  </a:solidFill>
                </a:rPr>
                <a:t> </a:t>
              </a:r>
              <a:r>
                <a:rPr lang="es-VE">
                  <a:solidFill>
                    <a:srgbClr val="777777"/>
                  </a:solidFill>
                </a:rPr>
                <a:t>Fideicomisos de garantía y fideicomisos laborales, entre otros.</a:t>
              </a:r>
              <a:endParaRPr lang="es-ES">
                <a:solidFill>
                  <a:srgbClr val="777777"/>
                </a:solidFill>
              </a:endParaRPr>
            </a:p>
          </p:txBody>
        </p:sp>
      </p:grpSp>
      <p:sp>
        <p:nvSpPr>
          <p:cNvPr id="243737" name="Rectangle 25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43738" name="Rectangle 26"/>
          <p:cNvSpPr>
            <a:spLocks noChangeArrowheads="1"/>
          </p:cNvSpPr>
          <p:nvPr/>
        </p:nvSpPr>
        <p:spPr bwMode="auto">
          <a:xfrm>
            <a:off x="-541338" y="908050"/>
            <a:ext cx="691197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 Cliente o Usuario de Servicios Fiduciarios.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823" name="Group 15"/>
          <p:cNvGrpSpPr>
            <a:grpSpLocks/>
          </p:cNvGrpSpPr>
          <p:nvPr/>
        </p:nvGrpSpPr>
        <p:grpSpPr bwMode="auto">
          <a:xfrm>
            <a:off x="-396875" y="1773238"/>
            <a:ext cx="9540875" cy="2859087"/>
            <a:chOff x="-250" y="1117"/>
            <a:chExt cx="6010" cy="1801"/>
          </a:xfrm>
        </p:grpSpPr>
        <p:sp>
          <p:nvSpPr>
            <p:cNvPr id="247813" name="Text Box 5"/>
            <p:cNvSpPr txBox="1">
              <a:spLocks noChangeArrowheads="1"/>
            </p:cNvSpPr>
            <p:nvPr/>
          </p:nvSpPr>
          <p:spPr bwMode="auto">
            <a:xfrm>
              <a:off x="3742" y="1616"/>
              <a:ext cx="20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b="1">
                <a:solidFill>
                  <a:srgbClr val="777777"/>
                </a:solidFill>
              </a:endParaRPr>
            </a:p>
          </p:txBody>
        </p:sp>
        <p:sp>
          <p:nvSpPr>
            <p:cNvPr id="247820" name="Rectangle 12"/>
            <p:cNvSpPr>
              <a:spLocks noChangeArrowheads="1"/>
            </p:cNvSpPr>
            <p:nvPr/>
          </p:nvSpPr>
          <p:spPr bwMode="auto">
            <a:xfrm>
              <a:off x="-250" y="1117"/>
              <a:ext cx="489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>
                <a:lnSpc>
                  <a:spcPct val="120000"/>
                </a:lnSpc>
              </a:pPr>
              <a:r>
                <a:rPr lang="es-VE" b="1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d) Tarifas y Comisiones Fiduciarias:</a:t>
              </a:r>
            </a:p>
          </p:txBody>
        </p:sp>
        <p:sp>
          <p:nvSpPr>
            <p:cNvPr id="247821" name="Text Box 13"/>
            <p:cNvSpPr txBox="1">
              <a:spLocks noChangeArrowheads="1"/>
            </p:cNvSpPr>
            <p:nvPr/>
          </p:nvSpPr>
          <p:spPr bwMode="auto">
            <a:xfrm>
              <a:off x="295" y="1525"/>
              <a:ext cx="51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FontTx/>
                <a:buChar char="•"/>
              </a:pPr>
              <a:r>
                <a:rPr lang="es-VE">
                  <a:solidFill>
                    <a:srgbClr val="777777"/>
                  </a:solidFill>
                </a:rPr>
                <a:t>La regulación en materia de comisiones fiduciarias en Venezuela siempre ha tenido su justificación en la protección a los clientes o usuarios del sistema.</a:t>
              </a:r>
              <a:endParaRPr lang="es-ES">
                <a:solidFill>
                  <a:srgbClr val="777777"/>
                </a:solidFill>
              </a:endParaRPr>
            </a:p>
          </p:txBody>
        </p:sp>
        <p:sp>
          <p:nvSpPr>
            <p:cNvPr id="247822" name="Text Box 14"/>
            <p:cNvSpPr txBox="1">
              <a:spLocks noChangeArrowheads="1"/>
            </p:cNvSpPr>
            <p:nvPr/>
          </p:nvSpPr>
          <p:spPr bwMode="auto">
            <a:xfrm>
              <a:off x="295" y="2341"/>
              <a:ext cx="51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buFontTx/>
                <a:buChar char="•"/>
              </a:pPr>
              <a:r>
                <a:rPr lang="es-VE">
                  <a:solidFill>
                    <a:srgbClr val="777777"/>
                  </a:solidFill>
                </a:rPr>
                <a:t>Los clientes o usuarios del sistema son vistos como el débil jurídico de la relación, pero en ciertos casos ello se contradice con las definiciones reglamentarias.</a:t>
              </a:r>
              <a:endParaRPr lang="es-ES">
                <a:solidFill>
                  <a:srgbClr val="777777"/>
                </a:solidFill>
              </a:endParaRPr>
            </a:p>
          </p:txBody>
        </p:sp>
      </p:grpSp>
      <p:sp>
        <p:nvSpPr>
          <p:cNvPr id="247824" name="Rectangle 16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47825" name="Rectangle 17"/>
          <p:cNvSpPr>
            <a:spLocks noChangeArrowheads="1"/>
          </p:cNvSpPr>
          <p:nvPr/>
        </p:nvSpPr>
        <p:spPr bwMode="auto">
          <a:xfrm>
            <a:off x="-541338" y="908050"/>
            <a:ext cx="691197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 Cliente o Usuario de Servicios Fiduciarios.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226" name="Group 10"/>
          <p:cNvGrpSpPr>
            <a:grpSpLocks/>
          </p:cNvGrpSpPr>
          <p:nvPr/>
        </p:nvGrpSpPr>
        <p:grpSpPr bwMode="auto">
          <a:xfrm>
            <a:off x="684213" y="1484313"/>
            <a:ext cx="8066087" cy="4164012"/>
            <a:chOff x="431" y="935"/>
            <a:chExt cx="5081" cy="2623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431" y="935"/>
              <a:ext cx="5081" cy="2623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 eaLnBrk="0" hangingPunct="0">
                <a:lnSpc>
                  <a:spcPct val="185000"/>
                </a:lnSpc>
                <a:spcBef>
                  <a:spcPct val="50000"/>
                </a:spcBef>
              </a:pPr>
              <a:r>
                <a:rPr lang="es-ES" sz="1600" b="1" i="1">
                  <a:solidFill>
                    <a:srgbClr val="777777"/>
                  </a:solidFill>
                </a:rPr>
                <a:t>           SERVICIOS ESPECIALIZADOS:</a:t>
              </a:r>
              <a:r>
                <a:rPr lang="es-ES" sz="1600" i="1">
                  <a:solidFill>
                    <a:srgbClr val="777777"/>
                  </a:solidFill>
                </a:rPr>
                <a:t> “Aquél </a:t>
              </a:r>
              <a:r>
                <a:rPr lang="es-ES" sz="1600" i="1" u="sng">
                  <a:solidFill>
                    <a:srgbClr val="777777"/>
                  </a:solidFill>
                </a:rPr>
                <a:t>no masivo</a:t>
              </a:r>
              <a:r>
                <a:rPr lang="es-ES" sz="1600" i="1">
                  <a:solidFill>
                    <a:srgbClr val="777777"/>
                  </a:solidFill>
                </a:rPr>
                <a:t> que es prestado por las instituciones financieras a personas jurídicas, </a:t>
              </a:r>
              <a:r>
                <a:rPr lang="es-ES" sz="1600" i="1" u="sng">
                  <a:solidFill>
                    <a:srgbClr val="777777"/>
                  </a:solidFill>
                </a:rPr>
                <a:t>atendiendo a las necesidades particulares del cliente y/o usuario</a:t>
              </a:r>
              <a:r>
                <a:rPr lang="es-ES" sz="1600" i="1">
                  <a:solidFill>
                    <a:srgbClr val="777777"/>
                  </a:solidFill>
                </a:rPr>
                <a:t>, el cual no se corresponde con alguna operación y/o actividad cuyo cobro de comisión, tarifa y/o recargo hubiera sido regulado por el Banco Central de Venezuela en las Resoluciones y/o Avisos Oficiales dictados en la materia, </a:t>
              </a:r>
              <a:r>
                <a:rPr lang="es-ES" sz="1600" i="1" u="sng">
                  <a:solidFill>
                    <a:srgbClr val="777777"/>
                  </a:solidFill>
                </a:rPr>
                <a:t>y en cuya contratación haya predominado la igualdad de condiciones de las partes</a:t>
              </a:r>
              <a:r>
                <a:rPr lang="es-ES" sz="1600" i="1">
                  <a:solidFill>
                    <a:srgbClr val="777777"/>
                  </a:solidFill>
                </a:rPr>
                <a:t>, en el establecimiento de los aspectos contenidos en el contrato respectivo.” (Res.N° 10-03-01, G.O. N° 39.379 del 4/03/2010)</a:t>
              </a:r>
              <a:endParaRPr lang="es-ES" sz="1600">
                <a:solidFill>
                  <a:srgbClr val="777777"/>
                </a:solidFill>
              </a:endParaRPr>
            </a:p>
          </p:txBody>
        </p:sp>
        <p:pic>
          <p:nvPicPr>
            <p:cNvPr id="265225" name="Picture 9" descr="Ver detalles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935"/>
              <a:ext cx="453" cy="318"/>
            </a:xfrm>
            <a:prstGeom prst="rect">
              <a:avLst/>
            </a:prstGeom>
            <a:noFill/>
          </p:spPr>
        </p:pic>
      </p:grp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-541338" y="908050"/>
            <a:ext cx="691197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ctr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II.2. Cliente o Usuario de Servicios Fiduciarios.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6425" cy="504825"/>
          </a:xfrm>
          <a:solidFill>
            <a:srgbClr val="008080"/>
          </a:solidFill>
        </p:spPr>
        <p:txBody>
          <a:bodyPr/>
          <a:lstStyle/>
          <a:p>
            <a:r>
              <a:rPr lang="es-VE" sz="2900" b="1">
                <a:solidFill>
                  <a:schemeClr val="bg1"/>
                </a:solidFill>
                <a:latin typeface="Lucida Sans Unicode" pitchFamily="34" charset="0"/>
              </a:rPr>
              <a:t>CONTENIDO</a:t>
            </a:r>
            <a:endParaRPr lang="es-ES" sz="2900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grpSp>
        <p:nvGrpSpPr>
          <p:cNvPr id="194581" name="Group 21"/>
          <p:cNvGrpSpPr>
            <a:grpSpLocks/>
          </p:cNvGrpSpPr>
          <p:nvPr/>
        </p:nvGrpSpPr>
        <p:grpSpPr bwMode="auto">
          <a:xfrm>
            <a:off x="0" y="1052513"/>
            <a:ext cx="9355138" cy="4614862"/>
            <a:chOff x="0" y="663"/>
            <a:chExt cx="5893" cy="2907"/>
          </a:xfrm>
        </p:grpSpPr>
        <p:sp>
          <p:nvSpPr>
            <p:cNvPr id="194563" name="Rectangle 3"/>
            <p:cNvSpPr>
              <a:spLocks noChangeArrowheads="1"/>
            </p:cNvSpPr>
            <p:nvPr/>
          </p:nvSpPr>
          <p:spPr bwMode="auto">
            <a:xfrm>
              <a:off x="0" y="870"/>
              <a:ext cx="52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I.1. Transformaciones en la Estructura del Mercado</a:t>
              </a:r>
            </a:p>
          </p:txBody>
        </p:sp>
        <p:sp>
          <p:nvSpPr>
            <p:cNvPr id="194564" name="Rectangle 4"/>
            <p:cNvSpPr>
              <a:spLocks noChangeArrowheads="1"/>
            </p:cNvSpPr>
            <p:nvPr/>
          </p:nvSpPr>
          <p:spPr bwMode="auto">
            <a:xfrm>
              <a:off x="0" y="1110"/>
              <a:ext cx="57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I.2. Desbordamiento de las Relaciones Jurídicas entre Usuario y Banca</a:t>
              </a:r>
            </a:p>
          </p:txBody>
        </p:sp>
        <p:sp>
          <p:nvSpPr>
            <p:cNvPr id="194565" name="Rectangle 5"/>
            <p:cNvSpPr>
              <a:spLocks noChangeArrowheads="1"/>
            </p:cNvSpPr>
            <p:nvPr/>
          </p:nvSpPr>
          <p:spPr bwMode="auto">
            <a:xfrm>
              <a:off x="0" y="1364"/>
              <a:ext cx="549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I. 3. El Cliente o Usuario de Servicios Financieros: Débil Jurídico en la Relación con la Banca</a:t>
              </a:r>
            </a:p>
          </p:txBody>
        </p:sp>
        <p:sp>
          <p:nvSpPr>
            <p:cNvPr id="194566" name="Rectangle 6"/>
            <p:cNvSpPr>
              <a:spLocks noChangeArrowheads="1"/>
            </p:cNvSpPr>
            <p:nvPr/>
          </p:nvSpPr>
          <p:spPr bwMode="auto">
            <a:xfrm>
              <a:off x="378" y="1999"/>
              <a:ext cx="53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VE" b="1">
                  <a:solidFill>
                    <a:srgbClr val="008080"/>
                  </a:solidFill>
                </a:rPr>
                <a:t>II. Relación entre Banca Fiduciaria y Clientes/Usuarios:</a:t>
              </a:r>
              <a:endParaRPr lang="es-ES" b="1">
                <a:solidFill>
                  <a:srgbClr val="008080"/>
                </a:solidFill>
              </a:endParaRPr>
            </a:p>
          </p:txBody>
        </p:sp>
        <p:sp>
          <p:nvSpPr>
            <p:cNvPr id="194567" name="Rectangle 7"/>
            <p:cNvSpPr>
              <a:spLocks noChangeArrowheads="1"/>
            </p:cNvSpPr>
            <p:nvPr/>
          </p:nvSpPr>
          <p:spPr bwMode="auto">
            <a:xfrm>
              <a:off x="567" y="2226"/>
              <a:ext cx="448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II.1. Negocio Bancario Fiduciario.</a:t>
              </a:r>
            </a:p>
          </p:txBody>
        </p:sp>
        <p:sp>
          <p:nvSpPr>
            <p:cNvPr id="194568" name="Rectangle 8"/>
            <p:cNvSpPr>
              <a:spLocks noChangeArrowheads="1"/>
            </p:cNvSpPr>
            <p:nvPr/>
          </p:nvSpPr>
          <p:spPr bwMode="auto">
            <a:xfrm>
              <a:off x="567" y="2453"/>
              <a:ext cx="462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II.2. Cliente o Usuario de Servicios Fiduciarios.</a:t>
              </a:r>
            </a:p>
          </p:txBody>
        </p:sp>
        <p:sp>
          <p:nvSpPr>
            <p:cNvPr id="194569" name="Rectangle 9"/>
            <p:cNvSpPr>
              <a:spLocks noChangeArrowheads="1"/>
            </p:cNvSpPr>
            <p:nvPr/>
          </p:nvSpPr>
          <p:spPr bwMode="auto">
            <a:xfrm>
              <a:off x="884" y="2704"/>
              <a:ext cx="5009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lvl="2"/>
              <a:r>
                <a:rPr lang="es-VE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II.2.1 Protección de los Consumidores y Usuarios como Principio Constitucional General en el Ordenamiento Jurídico Venezolano</a:t>
              </a:r>
            </a:p>
          </p:txBody>
        </p:sp>
        <p:sp>
          <p:nvSpPr>
            <p:cNvPr id="194575" name="Rectangle 15"/>
            <p:cNvSpPr>
              <a:spLocks noChangeArrowheads="1"/>
            </p:cNvSpPr>
            <p:nvPr/>
          </p:nvSpPr>
          <p:spPr bwMode="auto">
            <a:xfrm>
              <a:off x="378" y="663"/>
              <a:ext cx="538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VE" b="1">
                  <a:solidFill>
                    <a:srgbClr val="008080"/>
                  </a:solidFill>
                </a:rPr>
                <a:t>I. Nociones Introductorias:</a:t>
              </a:r>
              <a:endParaRPr lang="es-ES" b="1">
                <a:solidFill>
                  <a:srgbClr val="008080"/>
                </a:solidFill>
              </a:endParaRPr>
            </a:p>
          </p:txBody>
        </p:sp>
        <p:sp>
          <p:nvSpPr>
            <p:cNvPr id="194576" name="Rectangle 16"/>
            <p:cNvSpPr>
              <a:spLocks noChangeArrowheads="1"/>
            </p:cNvSpPr>
            <p:nvPr/>
          </p:nvSpPr>
          <p:spPr bwMode="auto">
            <a:xfrm>
              <a:off x="0" y="1752"/>
              <a:ext cx="54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I. 4. Cliente o Usuario de Servicios Fiduciarios: ¿Débil Jurídico?.</a:t>
              </a:r>
            </a:p>
          </p:txBody>
        </p:sp>
        <p:sp>
          <p:nvSpPr>
            <p:cNvPr id="194577" name="Rectangle 17"/>
            <p:cNvSpPr>
              <a:spLocks noChangeArrowheads="1"/>
            </p:cNvSpPr>
            <p:nvPr/>
          </p:nvSpPr>
          <p:spPr bwMode="auto">
            <a:xfrm>
              <a:off x="385" y="3339"/>
              <a:ext cx="501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VE" b="1">
                  <a:solidFill>
                    <a:srgbClr val="008080"/>
                  </a:solidFill>
                </a:rPr>
                <a:t>III. A modo de Conclusión.</a:t>
              </a:r>
              <a:endParaRPr lang="es-ES" b="1">
                <a:solidFill>
                  <a:srgbClr val="008080"/>
                </a:solidFill>
              </a:endParaRPr>
            </a:p>
          </p:txBody>
        </p:sp>
        <p:sp>
          <p:nvSpPr>
            <p:cNvPr id="194579" name="Rectangle 19"/>
            <p:cNvSpPr>
              <a:spLocks noChangeArrowheads="1"/>
            </p:cNvSpPr>
            <p:nvPr/>
          </p:nvSpPr>
          <p:spPr bwMode="auto">
            <a:xfrm>
              <a:off x="567" y="3113"/>
              <a:ext cx="462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lvl="2"/>
              <a:r>
                <a:rPr lang="es-VE">
                  <a:solidFill>
                    <a:srgbClr val="5F5F5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II.3. Resolución de Conflictos entre Clientes y Fiduciarios.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5940425" y="2565400"/>
            <a:ext cx="320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b="1">
              <a:solidFill>
                <a:srgbClr val="777777"/>
              </a:solidFill>
            </a:endParaRPr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-468313" y="981075"/>
            <a:ext cx="8713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II.3. Resolución de Conflictos entre Clientes y Fiduciarios:</a:t>
            </a:r>
          </a:p>
        </p:txBody>
      </p:sp>
      <p:grpSp>
        <p:nvGrpSpPr>
          <p:cNvPr id="251924" name="Group 20"/>
          <p:cNvGrpSpPr>
            <a:grpSpLocks/>
          </p:cNvGrpSpPr>
          <p:nvPr/>
        </p:nvGrpSpPr>
        <p:grpSpPr bwMode="auto">
          <a:xfrm>
            <a:off x="-396875" y="1484313"/>
            <a:ext cx="8929688" cy="4032250"/>
            <a:chOff x="-250" y="935"/>
            <a:chExt cx="5625" cy="2540"/>
          </a:xfrm>
        </p:grpSpPr>
        <p:sp>
          <p:nvSpPr>
            <p:cNvPr id="251906" name="Rectangle 2"/>
            <p:cNvSpPr>
              <a:spLocks noChangeArrowheads="1"/>
            </p:cNvSpPr>
            <p:nvPr/>
          </p:nvSpPr>
          <p:spPr bwMode="auto">
            <a:xfrm>
              <a:off x="-250" y="935"/>
              <a:ext cx="562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>
                <a:lnSpc>
                  <a:spcPct val="120000"/>
                </a:lnSpc>
              </a:pPr>
              <a:r>
                <a:rPr lang="es-VE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a) Existencia de un ente regulador especializado (INDEPABIS).</a:t>
              </a:r>
            </a:p>
          </p:txBody>
        </p:sp>
        <p:sp>
          <p:nvSpPr>
            <p:cNvPr id="251912" name="Rectangle 8"/>
            <p:cNvSpPr>
              <a:spLocks noChangeArrowheads="1"/>
            </p:cNvSpPr>
            <p:nvPr/>
          </p:nvSpPr>
          <p:spPr bwMode="auto">
            <a:xfrm>
              <a:off x="-250" y="1616"/>
              <a:ext cx="5579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 algn="just">
                <a:lnSpc>
                  <a:spcPct val="120000"/>
                </a:lnSpc>
              </a:pPr>
              <a:r>
                <a:rPr lang="es-VE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c) Obligatoriedad de un departamento especializado de fideicomiso (Ley General de Bancos y Otras Instituciones Financieras).</a:t>
              </a:r>
            </a:p>
          </p:txBody>
        </p:sp>
        <p:sp>
          <p:nvSpPr>
            <p:cNvPr id="251915" name="Rectangle 11"/>
            <p:cNvSpPr>
              <a:spLocks noChangeArrowheads="1"/>
            </p:cNvSpPr>
            <p:nvPr/>
          </p:nvSpPr>
          <p:spPr bwMode="auto">
            <a:xfrm>
              <a:off x="-250" y="1298"/>
              <a:ext cx="562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>
                <a:lnSpc>
                  <a:spcPct val="120000"/>
                </a:lnSpc>
              </a:pPr>
              <a:r>
                <a:rPr lang="es-VE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b) Recursos de arbitraje de consumo.</a:t>
              </a:r>
            </a:p>
          </p:txBody>
        </p:sp>
        <p:sp>
          <p:nvSpPr>
            <p:cNvPr id="251916" name="Rectangle 12"/>
            <p:cNvSpPr>
              <a:spLocks noChangeArrowheads="1"/>
            </p:cNvSpPr>
            <p:nvPr/>
          </p:nvSpPr>
          <p:spPr bwMode="auto">
            <a:xfrm>
              <a:off x="-250" y="2205"/>
              <a:ext cx="5579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 algn="just">
                <a:lnSpc>
                  <a:spcPct val="120000"/>
                </a:lnSpc>
              </a:pPr>
              <a:r>
                <a:rPr lang="es-VE">
                  <a:solidFill>
                    <a:srgbClr val="77777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d) Defensor del Cliente y Usuario Bancario:</a:t>
              </a:r>
            </a:p>
          </p:txBody>
        </p:sp>
        <p:grpSp>
          <p:nvGrpSpPr>
            <p:cNvPr id="251921" name="Group 17"/>
            <p:cNvGrpSpPr>
              <a:grpSpLocks/>
            </p:cNvGrpSpPr>
            <p:nvPr/>
          </p:nvGrpSpPr>
          <p:grpSpPr bwMode="auto">
            <a:xfrm>
              <a:off x="884" y="2568"/>
              <a:ext cx="4083" cy="907"/>
              <a:chOff x="793" y="2614"/>
              <a:chExt cx="4083" cy="907"/>
            </a:xfrm>
          </p:grpSpPr>
          <p:sp>
            <p:nvSpPr>
              <p:cNvPr id="251917" name="Rectangle 13"/>
              <p:cNvSpPr>
                <a:spLocks noChangeArrowheads="1"/>
              </p:cNvSpPr>
              <p:nvPr/>
            </p:nvSpPr>
            <p:spPr bwMode="auto">
              <a:xfrm>
                <a:off x="1837" y="2614"/>
                <a:ext cx="3039" cy="890"/>
              </a:xfrm>
              <a:prstGeom prst="rect">
                <a:avLst/>
              </a:prstGeom>
              <a:solidFill>
                <a:srgbClr val="FFFF9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s-ES">
                    <a:solidFill>
                      <a:srgbClr val="0099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Función básica:</a:t>
                </a:r>
                <a:r>
                  <a:rPr lang="es-ES">
                    <a:solidFill>
                      <a:srgbClr val="777777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Tramitar y resolver de manera objetiva, imparcial e independiente los reclamos de usuarios y clientes.</a:t>
                </a:r>
              </a:p>
            </p:txBody>
          </p:sp>
          <p:pic>
            <p:nvPicPr>
              <p:cNvPr id="251920" name="Picture 16" descr="Ver detalles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3" y="2614"/>
                <a:ext cx="1043" cy="907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51923" name="Rectangle 19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II. </a:t>
            </a:r>
            <a:r>
              <a:rPr lang="es-VE" sz="2400" b="1">
                <a:solidFill>
                  <a:schemeClr val="bg1"/>
                </a:solidFill>
              </a:rPr>
              <a:t>Relación entre Banca Fiduciaria y Clientes/Usuarios</a:t>
            </a:r>
            <a:endParaRPr lang="es-E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80645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lang="es-VE">
                <a:solidFill>
                  <a:srgbClr val="777777"/>
                </a:solidFill>
              </a:rPr>
              <a:t>  Los principios propios del Derecho de consumo -disciplina autónoma o no- han sido incorporados a las diferentes legislaciones y son hoy una realidad a la que nos enfrentamos que no puede desconocerse.</a:t>
            </a:r>
            <a:endParaRPr lang="es-ES">
              <a:solidFill>
                <a:srgbClr val="777777"/>
              </a:solidFill>
            </a:endParaRP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IV. </a:t>
            </a:r>
            <a:r>
              <a:rPr lang="es-VE" sz="2400" b="1">
                <a:solidFill>
                  <a:schemeClr val="bg1"/>
                </a:solidFill>
              </a:rPr>
              <a:t>A modo de conclusión.</a:t>
            </a:r>
            <a:endParaRPr lang="es-ES" sz="2400" b="1">
              <a:solidFill>
                <a:schemeClr val="bg1"/>
              </a:solidFill>
            </a:endParaRPr>
          </a:p>
        </p:txBody>
      </p:sp>
      <p:sp>
        <p:nvSpPr>
          <p:cNvPr id="237592" name="Text Box 24"/>
          <p:cNvSpPr txBox="1">
            <a:spLocks noChangeArrowheads="1"/>
          </p:cNvSpPr>
          <p:nvPr/>
        </p:nvSpPr>
        <p:spPr bwMode="auto">
          <a:xfrm>
            <a:off x="539750" y="2492375"/>
            <a:ext cx="80645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lang="es-VE">
                <a:solidFill>
                  <a:srgbClr val="777777"/>
                </a:solidFill>
              </a:rPr>
              <a:t>  El legislador no diferencia entre clientes o usuarios de los diversos productos o servicios que ofrece la banca. Por ende, no hay distinciones sensibles para los clientes o usuarios de fideicomiso y así los fiduciarios quedamos incorporados dentro de toda la normativa general que se dicte en esta materia.</a:t>
            </a:r>
            <a:endParaRPr lang="es-ES">
              <a:solidFill>
                <a:srgbClr val="777777"/>
              </a:solidFill>
            </a:endParaRPr>
          </a:p>
        </p:txBody>
      </p:sp>
      <p:sp>
        <p:nvSpPr>
          <p:cNvPr id="237593" name="Text Box 25"/>
          <p:cNvSpPr txBox="1">
            <a:spLocks noChangeArrowheads="1"/>
          </p:cNvSpPr>
          <p:nvPr/>
        </p:nvSpPr>
        <p:spPr bwMode="auto">
          <a:xfrm>
            <a:off x="539750" y="4508500"/>
            <a:ext cx="80645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lang="es-VE">
                <a:solidFill>
                  <a:srgbClr val="777777"/>
                </a:solidFill>
              </a:rPr>
              <a:t>  El fideicomiso tiene unas características propias así como una flexibilidad y versatilidad que lo aproximan de forma natural a las necesidades específicas de clientes y usuarios.</a:t>
            </a:r>
            <a:endParaRPr lang="es-ES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/>
      <p:bldP spid="237592" grpId="0"/>
      <p:bldP spid="2375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539750" y="2205038"/>
            <a:ext cx="80645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VE" sz="6000">
                <a:solidFill>
                  <a:srgbClr val="777777"/>
                </a:solidFill>
              </a:rPr>
              <a:t>Muchas Gracias</a:t>
            </a:r>
            <a:endParaRPr lang="es-ES" sz="600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-180975" y="141287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I.1. Transformaciones en la Estructura del Mercado.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-180975" y="213360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I.2. Desbordamiento de las Relaciones Jurídicas entre Cliente/Usuario y Banca.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-180975" y="3141663"/>
            <a:ext cx="8497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I.3. El Cliente o Usuario de Servicios Financieros Débil Jurídico en la Relación con la Banca.</a:t>
            </a: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-180975" y="4221163"/>
            <a:ext cx="8497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I.4. El Cliente o Usuario de Servicios Fiduciarios. ¿Débil Jurídico?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-468313" y="981075"/>
            <a:ext cx="860425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I.1. Transformaciones en la Estructura del Mercado</a:t>
            </a:r>
          </a:p>
        </p:txBody>
      </p:sp>
      <p:sp>
        <p:nvSpPr>
          <p:cNvPr id="198659" name="AutoShape 3"/>
          <p:cNvSpPr>
            <a:spLocks noChangeArrowheads="1"/>
          </p:cNvSpPr>
          <p:nvPr/>
        </p:nvSpPr>
        <p:spPr bwMode="auto">
          <a:xfrm rot="836115">
            <a:off x="4935538" y="1628775"/>
            <a:ext cx="3416300" cy="673100"/>
          </a:xfrm>
          <a:prstGeom prst="curvedDownArrow">
            <a:avLst>
              <a:gd name="adj1" fmla="val 101509"/>
              <a:gd name="adj2" fmla="val 203019"/>
              <a:gd name="adj3" fmla="val 33333"/>
            </a:avLst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98658" name="AutoShape 2"/>
          <p:cNvSpPr>
            <a:spLocks noChangeArrowheads="1"/>
          </p:cNvSpPr>
          <p:nvPr/>
        </p:nvSpPr>
        <p:spPr bwMode="auto">
          <a:xfrm rot="-1289376">
            <a:off x="5129213" y="4627563"/>
            <a:ext cx="3548062" cy="768350"/>
          </a:xfrm>
          <a:prstGeom prst="curvedUpArrow">
            <a:avLst>
              <a:gd name="adj1" fmla="val 92355"/>
              <a:gd name="adj2" fmla="val 184711"/>
              <a:gd name="adj3" fmla="val 33333"/>
            </a:avLst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611188" y="2055813"/>
            <a:ext cx="1573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CAMBIOS </a:t>
            </a:r>
          </a:p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REMOTOS</a:t>
            </a:r>
            <a:endParaRPr lang="es-ES" sz="2000" b="1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696913" y="4105275"/>
            <a:ext cx="149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CAMBIOS </a:t>
            </a:r>
          </a:p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RECIENTES</a:t>
            </a:r>
            <a:endParaRPr lang="es-ES" sz="2000" b="1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98679" name="Group 23"/>
          <p:cNvGrpSpPr>
            <a:grpSpLocks/>
          </p:cNvGrpSpPr>
          <p:nvPr/>
        </p:nvGrpSpPr>
        <p:grpSpPr bwMode="auto">
          <a:xfrm>
            <a:off x="1979613" y="1773238"/>
            <a:ext cx="4679950" cy="1174750"/>
            <a:chOff x="1376" y="1102"/>
            <a:chExt cx="2488" cy="695"/>
          </a:xfrm>
        </p:grpSpPr>
        <p:sp>
          <p:nvSpPr>
            <p:cNvPr id="198665" name="Rectangle 9"/>
            <p:cNvSpPr>
              <a:spLocks noChangeArrowheads="1"/>
            </p:cNvSpPr>
            <p:nvPr/>
          </p:nvSpPr>
          <p:spPr bwMode="auto">
            <a:xfrm>
              <a:off x="1502" y="1102"/>
              <a:ext cx="2362" cy="69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98666" name="Text Box 10"/>
            <p:cNvSpPr txBox="1">
              <a:spLocks noChangeArrowheads="1"/>
            </p:cNvSpPr>
            <p:nvPr/>
          </p:nvSpPr>
          <p:spPr bwMode="auto">
            <a:xfrm>
              <a:off x="1376" y="1295"/>
              <a:ext cx="2403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Char char="•"/>
              </a:pPr>
              <a:r>
                <a:rPr lang="es-VE" b="1" dirty="0">
                  <a:solidFill>
                    <a:srgbClr val="808080"/>
                  </a:solidFill>
                </a:rPr>
                <a:t>  Consolidación de la gran empresa y del consumo de </a:t>
              </a:r>
              <a:r>
                <a:rPr lang="es-VE" b="1" dirty="0" smtClean="0">
                  <a:solidFill>
                    <a:srgbClr val="808080"/>
                  </a:solidFill>
                </a:rPr>
                <a:t>masas</a:t>
              </a:r>
              <a:endParaRPr lang="es-ES" b="1" dirty="0">
                <a:solidFill>
                  <a:srgbClr val="808080"/>
                </a:solidFill>
              </a:endParaRPr>
            </a:p>
          </p:txBody>
        </p:sp>
      </p:grpSp>
      <p:grpSp>
        <p:nvGrpSpPr>
          <p:cNvPr id="198680" name="Group 24"/>
          <p:cNvGrpSpPr>
            <a:grpSpLocks/>
          </p:cNvGrpSpPr>
          <p:nvPr/>
        </p:nvGrpSpPr>
        <p:grpSpPr bwMode="auto">
          <a:xfrm>
            <a:off x="2195513" y="3429000"/>
            <a:ext cx="4752975" cy="2808288"/>
            <a:chOff x="1507" y="2262"/>
            <a:chExt cx="2463" cy="1387"/>
          </a:xfrm>
        </p:grpSpPr>
        <p:sp>
          <p:nvSpPr>
            <p:cNvPr id="198668" name="Rectangle 12"/>
            <p:cNvSpPr>
              <a:spLocks noChangeArrowheads="1"/>
            </p:cNvSpPr>
            <p:nvPr/>
          </p:nvSpPr>
          <p:spPr bwMode="auto">
            <a:xfrm>
              <a:off x="1507" y="2262"/>
              <a:ext cx="2357" cy="138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1565" y="2296"/>
              <a:ext cx="232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s-VE" b="1" dirty="0">
                  <a:solidFill>
                    <a:srgbClr val="808080"/>
                  </a:solidFill>
                </a:rPr>
                <a:t>Transformación de la distribución comercial.</a:t>
              </a:r>
              <a:endParaRPr lang="es-ES" b="1" dirty="0">
                <a:solidFill>
                  <a:srgbClr val="808080"/>
                </a:solidFill>
              </a:endParaRPr>
            </a:p>
          </p:txBody>
        </p:sp>
        <p:sp>
          <p:nvSpPr>
            <p:cNvPr id="198670" name="Text Box 14"/>
            <p:cNvSpPr txBox="1">
              <a:spLocks noChangeArrowheads="1"/>
            </p:cNvSpPr>
            <p:nvPr/>
          </p:nvSpPr>
          <p:spPr bwMode="auto">
            <a:xfrm>
              <a:off x="1565" y="2614"/>
              <a:ext cx="23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s-VE" b="1">
                  <a:solidFill>
                    <a:srgbClr val="808080"/>
                  </a:solidFill>
                </a:rPr>
                <a:t> Distanciamiento del fabricante como responsable de daños. </a:t>
              </a:r>
              <a:endParaRPr lang="es-ES" b="1">
                <a:solidFill>
                  <a:srgbClr val="808080"/>
                </a:solidFill>
              </a:endParaRPr>
            </a:p>
          </p:txBody>
        </p:sp>
        <p:sp>
          <p:nvSpPr>
            <p:cNvPr id="198671" name="Text Box 15"/>
            <p:cNvSpPr txBox="1">
              <a:spLocks noChangeArrowheads="1"/>
            </p:cNvSpPr>
            <p:nvPr/>
          </p:nvSpPr>
          <p:spPr bwMode="auto">
            <a:xfrm>
              <a:off x="1565" y="3113"/>
              <a:ext cx="2362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s-VE" b="1">
                  <a:solidFill>
                    <a:srgbClr val="808080"/>
                  </a:solidFill>
                </a:rPr>
                <a:t> Nuevos canales en la prestación de servicios financieros que aprovechan las innovaciones tecnológicas.</a:t>
              </a:r>
              <a:endParaRPr lang="es-ES" b="1">
                <a:solidFill>
                  <a:srgbClr val="808080"/>
                </a:solidFill>
              </a:endParaRPr>
            </a:p>
          </p:txBody>
        </p:sp>
        <p:sp>
          <p:nvSpPr>
            <p:cNvPr id="198672" name="Text Box 16"/>
            <p:cNvSpPr txBox="1">
              <a:spLocks noChangeArrowheads="1"/>
            </p:cNvSpPr>
            <p:nvPr/>
          </p:nvSpPr>
          <p:spPr bwMode="auto">
            <a:xfrm>
              <a:off x="1565" y="2931"/>
              <a:ext cx="240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VE" b="1">
                  <a:solidFill>
                    <a:srgbClr val="808080"/>
                  </a:solidFill>
                </a:rPr>
                <a:t>. Internacionalización de los mercados</a:t>
              </a:r>
              <a:endParaRPr lang="es-ES" b="1">
                <a:solidFill>
                  <a:srgbClr val="808080"/>
                </a:solidFill>
              </a:endParaRPr>
            </a:p>
          </p:txBody>
        </p:sp>
      </p:grp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6823075" y="2787650"/>
            <a:ext cx="1984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EXPANSIÓN </a:t>
            </a:r>
          </a:p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MERCADO</a:t>
            </a:r>
            <a:endParaRPr lang="es-ES" sz="2000" b="1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6615113" y="3584575"/>
            <a:ext cx="2373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INCREMENTO DE</a:t>
            </a:r>
          </a:p>
          <a:p>
            <a:pPr algn="ctr"/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 COMPLEJIDAD</a:t>
            </a:r>
            <a:endParaRPr lang="es-ES" sz="2000" b="1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8677" name="Rectangle 21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986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98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986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9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9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animBg="1"/>
      <p:bldP spid="198658" grpId="0" animBg="1"/>
      <p:bldP spid="198662" grpId="0"/>
      <p:bldP spid="198663" grpId="0"/>
      <p:bldP spid="198673" grpId="0"/>
      <p:bldP spid="1986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1773238"/>
            <a:ext cx="835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El juego del mercado se ha trastocado.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3213100"/>
            <a:ext cx="835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Las disposiciones generales de control y preservación del mercado resultaron insuficientes para proteger a los consumidores y usuarios.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0" y="2349500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ha superado la noción de que la concurrencia empresarial era una fórmula idónea de tutela.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0" y="4294188"/>
            <a:ext cx="8353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Surgimiento de un conjunto de normas de diferente rango basadas en la defensa de consumidores y usuarios a través de un derecho especial.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-541338" y="908050"/>
            <a:ext cx="9217026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I.2. Desbordamiento de las Relaciones Jurídicas entre Cliente/Usuario y Banca.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  <p:bldP spid="200709" grpId="0"/>
      <p:bldP spid="200710" grpId="0"/>
      <p:bldP spid="2007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-396875" y="1628775"/>
            <a:ext cx="9145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Disciplina denominada “Derecho de consumo”.</a:t>
            </a:r>
          </a:p>
          <a:p>
            <a:pPr lvl="2" algn="just">
              <a:buFontTx/>
              <a:buChar char="•"/>
            </a:pPr>
            <a:endParaRPr lang="es-VE" sz="200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Tres ideas justifican el nacimiento de ese conjunto de reglas protectoras: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1258888" y="2924175"/>
            <a:ext cx="73453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s-VE" sz="2000">
                <a:solidFill>
                  <a:srgbClr val="777777"/>
                </a:solidFill>
              </a:rPr>
              <a:t>a) Entre usuarios y proveedores de bienes o servicios no hay igualdad real (los consumidores están en posición de debilidad).</a:t>
            </a:r>
            <a:endParaRPr lang="en-US" sz="2000">
              <a:solidFill>
                <a:srgbClr val="777777"/>
              </a:solidFill>
            </a:endParaRPr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1258888" y="3860800"/>
            <a:ext cx="7416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VE" sz="2000">
                <a:solidFill>
                  <a:srgbClr val="777777"/>
                </a:solidFill>
              </a:rPr>
              <a:t>b) La función general de la Ley es proteger al débil.</a:t>
            </a:r>
            <a:endParaRPr lang="en-US" sz="2000">
              <a:solidFill>
                <a:srgbClr val="777777"/>
              </a:solidFill>
            </a:endParaRPr>
          </a:p>
        </p:txBody>
      </p:sp>
      <p:sp>
        <p:nvSpPr>
          <p:cNvPr id="257036" name="Text Box 12"/>
          <p:cNvSpPr txBox="1">
            <a:spLocks noChangeArrowheads="1"/>
          </p:cNvSpPr>
          <p:nvPr/>
        </p:nvSpPr>
        <p:spPr bwMode="auto">
          <a:xfrm>
            <a:off x="1258888" y="4221163"/>
            <a:ext cx="72739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s-VE" sz="2000">
                <a:solidFill>
                  <a:srgbClr val="777777"/>
                </a:solidFill>
              </a:rPr>
              <a:t>c) Las normas generales de Derecho común se han mostrado incapaces de proteger a consumidores y usuarios.</a:t>
            </a:r>
            <a:endParaRPr lang="en-US" sz="2000">
              <a:solidFill>
                <a:srgbClr val="777777"/>
              </a:solidFill>
            </a:endParaRPr>
          </a:p>
        </p:txBody>
      </p:sp>
      <p:sp>
        <p:nvSpPr>
          <p:cNvPr id="257037" name="Rectangle 13"/>
          <p:cNvSpPr>
            <a:spLocks noChangeArrowheads="1"/>
          </p:cNvSpPr>
          <p:nvPr/>
        </p:nvSpPr>
        <p:spPr bwMode="auto">
          <a:xfrm>
            <a:off x="-396875" y="5229225"/>
            <a:ext cx="835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Triunfo del principio “pro consumatore”.</a:t>
            </a:r>
          </a:p>
        </p:txBody>
      </p:sp>
      <p:sp>
        <p:nvSpPr>
          <p:cNvPr id="257038" name="Rectangle 14"/>
          <p:cNvSpPr>
            <a:spLocks noChangeArrowheads="1"/>
          </p:cNvSpPr>
          <p:nvPr/>
        </p:nvSpPr>
        <p:spPr bwMode="auto">
          <a:xfrm>
            <a:off x="-541338" y="908050"/>
            <a:ext cx="9217026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I.2. Desbordamiento de las Relaciones Jurídicas entre Cliente/Usuario y Banca.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2" grpId="0"/>
      <p:bldP spid="257034" grpId="0"/>
      <p:bldP spid="257035" grpId="0"/>
      <p:bldP spid="257036" grpId="0"/>
      <p:bldP spid="2570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2" name="Group 12"/>
          <p:cNvGrpSpPr>
            <a:grpSpLocks/>
          </p:cNvGrpSpPr>
          <p:nvPr/>
        </p:nvGrpSpPr>
        <p:grpSpPr bwMode="auto">
          <a:xfrm>
            <a:off x="900113" y="1989138"/>
            <a:ext cx="6846887" cy="2881312"/>
            <a:chOff x="567" y="1253"/>
            <a:chExt cx="4313" cy="1815"/>
          </a:xfrm>
        </p:grpSpPr>
        <p:sp>
          <p:nvSpPr>
            <p:cNvPr id="204804" name="filecab3"/>
            <p:cNvSpPr>
              <a:spLocks noEditPoints="1" noChangeArrowheads="1"/>
            </p:cNvSpPr>
            <p:nvPr/>
          </p:nvSpPr>
          <p:spPr bwMode="auto">
            <a:xfrm>
              <a:off x="975" y="1253"/>
              <a:ext cx="3905" cy="1815"/>
            </a:xfrm>
            <a:custGeom>
              <a:avLst/>
              <a:gdLst>
                <a:gd name="T0" fmla="*/ 10800 w 21600"/>
                <a:gd name="T1" fmla="*/ 0 h 21600"/>
                <a:gd name="T2" fmla="*/ 0 w 21600"/>
                <a:gd name="T3" fmla="*/ 0 h 21600"/>
                <a:gd name="T4" fmla="*/ 0 w 21600"/>
                <a:gd name="T5" fmla="*/ 10800 h 21600"/>
                <a:gd name="T6" fmla="*/ 0 w 21600"/>
                <a:gd name="T7" fmla="*/ 20367 h 21600"/>
                <a:gd name="T8" fmla="*/ 10800 w 21600"/>
                <a:gd name="T9" fmla="*/ 21600 h 21600"/>
                <a:gd name="T10" fmla="*/ 21600 w 21600"/>
                <a:gd name="T11" fmla="*/ 20367 h 21600"/>
                <a:gd name="T12" fmla="*/ 21600 w 21600"/>
                <a:gd name="T13" fmla="*/ 10800 h 21600"/>
                <a:gd name="T14" fmla="*/ 21600 w 21600"/>
                <a:gd name="T15" fmla="*/ 0 h 21600"/>
                <a:gd name="T16" fmla="*/ 1004 w 21600"/>
                <a:gd name="T17" fmla="*/ 511 h 21600"/>
                <a:gd name="T18" fmla="*/ 20542 w 21600"/>
                <a:gd name="T19" fmla="*/ 1876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0788" y="0"/>
                  </a:moveTo>
                  <a:lnTo>
                    <a:pt x="0" y="0"/>
                  </a:lnTo>
                  <a:lnTo>
                    <a:pt x="0" y="10800"/>
                  </a:lnTo>
                  <a:lnTo>
                    <a:pt x="0" y="19099"/>
                  </a:lnTo>
                  <a:lnTo>
                    <a:pt x="8466" y="19099"/>
                  </a:lnTo>
                  <a:lnTo>
                    <a:pt x="8490" y="19440"/>
                  </a:lnTo>
                  <a:lnTo>
                    <a:pt x="8537" y="20008"/>
                  </a:lnTo>
                  <a:lnTo>
                    <a:pt x="8607" y="20349"/>
                  </a:lnTo>
                  <a:lnTo>
                    <a:pt x="8701" y="20691"/>
                  </a:lnTo>
                  <a:lnTo>
                    <a:pt x="8842" y="21145"/>
                  </a:lnTo>
                  <a:lnTo>
                    <a:pt x="9053" y="21373"/>
                  </a:lnTo>
                  <a:lnTo>
                    <a:pt x="9264" y="21600"/>
                  </a:lnTo>
                  <a:lnTo>
                    <a:pt x="9545" y="21600"/>
                  </a:lnTo>
                  <a:lnTo>
                    <a:pt x="10718" y="21600"/>
                  </a:lnTo>
                  <a:lnTo>
                    <a:pt x="11891" y="21600"/>
                  </a:lnTo>
                  <a:lnTo>
                    <a:pt x="12266" y="21600"/>
                  </a:lnTo>
                  <a:lnTo>
                    <a:pt x="12477" y="21429"/>
                  </a:lnTo>
                  <a:lnTo>
                    <a:pt x="12618" y="21202"/>
                  </a:lnTo>
                  <a:lnTo>
                    <a:pt x="12758" y="20861"/>
                  </a:lnTo>
                  <a:lnTo>
                    <a:pt x="12922" y="20349"/>
                  </a:lnTo>
                  <a:lnTo>
                    <a:pt x="12993" y="19952"/>
                  </a:lnTo>
                  <a:lnTo>
                    <a:pt x="13016" y="19440"/>
                  </a:lnTo>
                  <a:lnTo>
                    <a:pt x="13063" y="19099"/>
                  </a:lnTo>
                  <a:lnTo>
                    <a:pt x="21600" y="19099"/>
                  </a:lnTo>
                  <a:lnTo>
                    <a:pt x="21600" y="10800"/>
                  </a:lnTo>
                  <a:lnTo>
                    <a:pt x="21600" y="0"/>
                  </a:lnTo>
                  <a:lnTo>
                    <a:pt x="10788" y="0"/>
                  </a:lnTo>
                  <a:close/>
                  <a:moveTo>
                    <a:pt x="9053" y="19099"/>
                  </a:moveTo>
                  <a:lnTo>
                    <a:pt x="9053" y="19440"/>
                  </a:lnTo>
                  <a:lnTo>
                    <a:pt x="9076" y="19611"/>
                  </a:lnTo>
                  <a:lnTo>
                    <a:pt x="9123" y="19781"/>
                  </a:lnTo>
                  <a:lnTo>
                    <a:pt x="9193" y="20008"/>
                  </a:lnTo>
                  <a:lnTo>
                    <a:pt x="9264" y="20179"/>
                  </a:lnTo>
                  <a:lnTo>
                    <a:pt x="9334" y="20293"/>
                  </a:lnTo>
                  <a:lnTo>
                    <a:pt x="9405" y="20349"/>
                  </a:lnTo>
                  <a:lnTo>
                    <a:pt x="9545" y="20349"/>
                  </a:lnTo>
                  <a:lnTo>
                    <a:pt x="11891" y="20349"/>
                  </a:lnTo>
                  <a:lnTo>
                    <a:pt x="12031" y="20349"/>
                  </a:lnTo>
                  <a:lnTo>
                    <a:pt x="12172" y="20236"/>
                  </a:lnTo>
                  <a:lnTo>
                    <a:pt x="12266" y="20179"/>
                  </a:lnTo>
                  <a:lnTo>
                    <a:pt x="12336" y="20008"/>
                  </a:lnTo>
                  <a:lnTo>
                    <a:pt x="12383" y="19838"/>
                  </a:lnTo>
                  <a:lnTo>
                    <a:pt x="12430" y="19611"/>
                  </a:lnTo>
                  <a:lnTo>
                    <a:pt x="12477" y="19440"/>
                  </a:lnTo>
                  <a:lnTo>
                    <a:pt x="12477" y="19099"/>
                  </a:lnTo>
                  <a:lnTo>
                    <a:pt x="9053" y="19099"/>
                  </a:lnTo>
                  <a:close/>
                </a:path>
                <a:path w="21600" h="21600" extrusionOk="0">
                  <a:moveTo>
                    <a:pt x="9053" y="19099"/>
                  </a:moveTo>
                  <a:lnTo>
                    <a:pt x="0" y="19099"/>
                  </a:lnTo>
                  <a:lnTo>
                    <a:pt x="21600" y="19099"/>
                  </a:lnTo>
                </a:path>
              </a:pathLst>
            </a:cu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s-MX"/>
            </a:p>
          </p:txBody>
        </p:sp>
        <p:sp>
          <p:nvSpPr>
            <p:cNvPr id="204805" name="Rectangle 5"/>
            <p:cNvSpPr>
              <a:spLocks noChangeArrowheads="1"/>
            </p:cNvSpPr>
            <p:nvPr/>
          </p:nvSpPr>
          <p:spPr bwMode="auto">
            <a:xfrm>
              <a:off x="567" y="1571"/>
              <a:ext cx="4238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 algn="just"/>
              <a:r>
                <a:rPr lang="es-VE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Conjunto normativo desplegado en protección de consumidores y usuarios y caracterizado por su heterogeneidad al agrupar tanto normas de Derecho privado como Derecho público. Madrid, C. (2009).</a:t>
              </a:r>
            </a:p>
          </p:txBody>
        </p:sp>
        <p:sp>
          <p:nvSpPr>
            <p:cNvPr id="204806" name="Rectangle 6"/>
            <p:cNvSpPr>
              <a:spLocks noChangeArrowheads="1"/>
            </p:cNvSpPr>
            <p:nvPr/>
          </p:nvSpPr>
          <p:spPr bwMode="auto">
            <a:xfrm>
              <a:off x="567" y="1253"/>
              <a:ext cx="27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2" algn="just"/>
              <a:r>
                <a:rPr lang="es-VE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Derecho del Consumo:</a:t>
              </a:r>
            </a:p>
          </p:txBody>
        </p:sp>
      </p:grp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-541338" y="908050"/>
            <a:ext cx="9217026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I.2. Desbordamiento de las Relaciones Jurídicas entre Cliente/Usuario y Banca.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-396875" y="1773238"/>
            <a:ext cx="9145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 el cliente o usuario es preferible que exista una competencia empresarial real y abierta (No a los Oligopolios y Monopolios).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-396875" y="47244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Las disposiciones especiales para proteger a consumidores y usuarios cuentan hoy con un desarrollo y legitimidad  que nadie discute.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-396875" y="3573463"/>
            <a:ext cx="9072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Intervención pública acentuada del Estado venezolano en la economía da paso a los principios de un nuevo “Modelo Socialista de Transición” (no incorporado a la Constitución).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-396875" y="2781300"/>
            <a:ext cx="9072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>
              <a:buFontTx/>
              <a:buChar char="•"/>
            </a:pPr>
            <a:r>
              <a:rPr lang="es-VE" sz="2000" b="1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VE" sz="200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Libre competencia comercial: instrumento de desarrollo y despegue social.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-612775" y="981075"/>
            <a:ext cx="9217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I.3. El Cliente o Usuario de Servicios Financieros Débil Jurídico en la Relación con la Banca.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/>
      <p:bldP spid="202757" grpId="0"/>
      <p:bldP spid="202758" grpId="0"/>
      <p:bldP spid="2027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34" name="Picture 18" descr="Ver detalle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427413"/>
            <a:ext cx="1512888" cy="1439862"/>
          </a:xfrm>
          <a:prstGeom prst="rect">
            <a:avLst/>
          </a:prstGeom>
          <a:noFill/>
        </p:spPr>
      </p:pic>
      <p:grpSp>
        <p:nvGrpSpPr>
          <p:cNvPr id="239628" name="Group 12"/>
          <p:cNvGrpSpPr>
            <a:grpSpLocks/>
          </p:cNvGrpSpPr>
          <p:nvPr/>
        </p:nvGrpSpPr>
        <p:grpSpPr bwMode="auto">
          <a:xfrm>
            <a:off x="3924300" y="2132013"/>
            <a:ext cx="1150938" cy="792162"/>
            <a:chOff x="2653" y="1480"/>
            <a:chExt cx="544" cy="408"/>
          </a:xfrm>
        </p:grpSpPr>
        <p:sp>
          <p:nvSpPr>
            <p:cNvPr id="239625" name="Line 9"/>
            <p:cNvSpPr>
              <a:spLocks noChangeShapeType="1"/>
            </p:cNvSpPr>
            <p:nvPr/>
          </p:nvSpPr>
          <p:spPr bwMode="auto">
            <a:xfrm>
              <a:off x="2653" y="1616"/>
              <a:ext cx="544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239626" name="Line 10"/>
            <p:cNvSpPr>
              <a:spLocks noChangeShapeType="1"/>
            </p:cNvSpPr>
            <p:nvPr/>
          </p:nvSpPr>
          <p:spPr bwMode="auto">
            <a:xfrm>
              <a:off x="2653" y="1752"/>
              <a:ext cx="544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239627" name="Line 11"/>
            <p:cNvSpPr>
              <a:spLocks noChangeShapeType="1"/>
            </p:cNvSpPr>
            <p:nvPr/>
          </p:nvSpPr>
          <p:spPr bwMode="auto">
            <a:xfrm flipV="1">
              <a:off x="2880" y="1480"/>
              <a:ext cx="91" cy="408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</p:grpSp>
      <p:grpSp>
        <p:nvGrpSpPr>
          <p:cNvPr id="239635" name="Group 19"/>
          <p:cNvGrpSpPr>
            <a:grpSpLocks/>
          </p:cNvGrpSpPr>
          <p:nvPr/>
        </p:nvGrpSpPr>
        <p:grpSpPr bwMode="auto">
          <a:xfrm>
            <a:off x="539750" y="2060575"/>
            <a:ext cx="3168650" cy="1150938"/>
            <a:chOff x="340" y="1480"/>
            <a:chExt cx="1996" cy="725"/>
          </a:xfrm>
        </p:grpSpPr>
        <p:sp>
          <p:nvSpPr>
            <p:cNvPr id="239629" name="AutoShape 13"/>
            <p:cNvSpPr>
              <a:spLocks noChangeArrowheads="1"/>
            </p:cNvSpPr>
            <p:nvPr/>
          </p:nvSpPr>
          <p:spPr bwMode="auto">
            <a:xfrm>
              <a:off x="340" y="1480"/>
              <a:ext cx="1996" cy="725"/>
            </a:xfrm>
            <a:prstGeom prst="homePlate">
              <a:avLst>
                <a:gd name="adj" fmla="val 68828"/>
              </a:avLst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MX"/>
            </a:p>
          </p:txBody>
        </p:sp>
        <p:sp>
          <p:nvSpPr>
            <p:cNvPr id="239623" name="Text Box 7"/>
            <p:cNvSpPr txBox="1">
              <a:spLocks noChangeArrowheads="1"/>
            </p:cNvSpPr>
            <p:nvPr/>
          </p:nvSpPr>
          <p:spPr bwMode="auto">
            <a:xfrm>
              <a:off x="411" y="1603"/>
              <a:ext cx="1414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VE" sz="2000" b="1">
                  <a:solidFill>
                    <a:srgbClr val="777777"/>
                  </a:solidFill>
                </a:rPr>
                <a:t>FIDEICOMITENTE</a:t>
              </a:r>
            </a:p>
            <a:p>
              <a:pPr algn="ctr"/>
              <a:r>
                <a:rPr lang="es-VE" sz="2000" b="1">
                  <a:solidFill>
                    <a:srgbClr val="777777"/>
                  </a:solidFill>
                </a:rPr>
                <a:t>/ BENEFICIARIO</a:t>
              </a:r>
              <a:endParaRPr lang="es-ES" sz="2000" b="1">
                <a:solidFill>
                  <a:srgbClr val="777777"/>
                </a:solidFill>
              </a:endParaRPr>
            </a:p>
          </p:txBody>
        </p:sp>
      </p:grpSp>
      <p:grpSp>
        <p:nvGrpSpPr>
          <p:cNvPr id="239636" name="Group 20"/>
          <p:cNvGrpSpPr>
            <a:grpSpLocks/>
          </p:cNvGrpSpPr>
          <p:nvPr/>
        </p:nvGrpSpPr>
        <p:grpSpPr bwMode="auto">
          <a:xfrm>
            <a:off x="5364163" y="2060575"/>
            <a:ext cx="3168650" cy="1150938"/>
            <a:chOff x="3379" y="1480"/>
            <a:chExt cx="1996" cy="725"/>
          </a:xfrm>
        </p:grpSpPr>
        <p:sp>
          <p:nvSpPr>
            <p:cNvPr id="239630" name="AutoShape 14"/>
            <p:cNvSpPr>
              <a:spLocks noChangeArrowheads="1"/>
            </p:cNvSpPr>
            <p:nvPr/>
          </p:nvSpPr>
          <p:spPr bwMode="auto">
            <a:xfrm>
              <a:off x="3379" y="1480"/>
              <a:ext cx="1996" cy="725"/>
            </a:xfrm>
            <a:prstGeom prst="chevron">
              <a:avLst>
                <a:gd name="adj" fmla="val 68828"/>
              </a:avLst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MX"/>
            </a:p>
          </p:txBody>
        </p:sp>
        <p:sp>
          <p:nvSpPr>
            <p:cNvPr id="239624" name="Text Box 8"/>
            <p:cNvSpPr txBox="1">
              <a:spLocks noChangeArrowheads="1"/>
            </p:cNvSpPr>
            <p:nvPr/>
          </p:nvSpPr>
          <p:spPr bwMode="auto">
            <a:xfrm>
              <a:off x="3825" y="1694"/>
              <a:ext cx="1195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VE" sz="2000" b="1">
                  <a:solidFill>
                    <a:srgbClr val="777777"/>
                  </a:solidFill>
                </a:rPr>
                <a:t>CONSUMIDOR</a:t>
              </a:r>
              <a:endParaRPr lang="es-ES" sz="2000" b="1">
                <a:solidFill>
                  <a:srgbClr val="777777"/>
                </a:solidFill>
              </a:endParaRPr>
            </a:p>
          </p:txBody>
        </p:sp>
      </p:grpSp>
      <p:sp>
        <p:nvSpPr>
          <p:cNvPr id="239631" name="Rectangle 15"/>
          <p:cNvSpPr>
            <a:spLocks noChangeArrowheads="1"/>
          </p:cNvSpPr>
          <p:nvPr/>
        </p:nvSpPr>
        <p:spPr bwMode="auto">
          <a:xfrm>
            <a:off x="2771775" y="3787775"/>
            <a:ext cx="54721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protección que otorga el Derecho de consumo no parece, a primera vista, la más idónea para regular a un fideicomitente-beneficiario (estándar), por las particularidades propias del fideicomiso.</a:t>
            </a:r>
          </a:p>
        </p:txBody>
      </p:sp>
      <p:sp>
        <p:nvSpPr>
          <p:cNvPr id="239632" name="Rectangle 16"/>
          <p:cNvSpPr>
            <a:spLocks noChangeArrowheads="1"/>
          </p:cNvSpPr>
          <p:nvPr/>
        </p:nvSpPr>
        <p:spPr bwMode="auto">
          <a:xfrm>
            <a:off x="468313" y="333375"/>
            <a:ext cx="8226425" cy="504825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s-VE" sz="2800" b="1">
                <a:solidFill>
                  <a:schemeClr val="bg1"/>
                </a:solidFill>
              </a:rPr>
              <a:t>I. Nociones Introductorias</a:t>
            </a:r>
            <a:endParaRPr lang="es-ES" sz="2800" b="1">
              <a:solidFill>
                <a:schemeClr val="bg1"/>
              </a:solidFill>
            </a:endParaRPr>
          </a:p>
        </p:txBody>
      </p:sp>
      <p:sp>
        <p:nvSpPr>
          <p:cNvPr id="239637" name="Rectangle 21"/>
          <p:cNvSpPr>
            <a:spLocks noChangeArrowheads="1"/>
          </p:cNvSpPr>
          <p:nvPr/>
        </p:nvSpPr>
        <p:spPr bwMode="auto">
          <a:xfrm>
            <a:off x="-612775" y="908050"/>
            <a:ext cx="9217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just"/>
            <a:r>
              <a:rPr lang="es-VE" sz="20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I.3. El Cliente o Usuario de Servicios Financieros Débil Jurídico en la Relación con la Banca.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9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9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9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1" grpId="0"/>
    </p:bld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3684</TotalTime>
  <Words>1756</Words>
  <Application>Microsoft Office PowerPoint</Application>
  <PresentationFormat>Presentación en pantalla (4:3)</PresentationFormat>
  <Paragraphs>147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Borde</vt:lpstr>
      <vt:lpstr>Diapositiva 1</vt:lpstr>
      <vt:lpstr>CONTENIDO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Banco Occidental de Descuento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Adiestra 04</dc:creator>
  <cp:lastModifiedBy>Usuario 1</cp:lastModifiedBy>
  <cp:revision>251</cp:revision>
  <dcterms:created xsi:type="dcterms:W3CDTF">2006-08-08T13:05:23Z</dcterms:created>
  <dcterms:modified xsi:type="dcterms:W3CDTF">2010-09-22T21:50:26Z</dcterms:modified>
</cp:coreProperties>
</file>