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316" r:id="rId3"/>
    <p:sldId id="317" r:id="rId4"/>
    <p:sldId id="297" r:id="rId5"/>
    <p:sldId id="314" r:id="rId6"/>
    <p:sldId id="315" r:id="rId7"/>
    <p:sldId id="258" r:id="rId8"/>
    <p:sldId id="283" r:id="rId9"/>
    <p:sldId id="284" r:id="rId10"/>
    <p:sldId id="287" r:id="rId11"/>
    <p:sldId id="289" r:id="rId12"/>
    <p:sldId id="285" r:id="rId13"/>
    <p:sldId id="290" r:id="rId14"/>
    <p:sldId id="291" r:id="rId15"/>
    <p:sldId id="292" r:id="rId16"/>
    <p:sldId id="293" r:id="rId17"/>
    <p:sldId id="294" r:id="rId18"/>
    <p:sldId id="295" r:id="rId19"/>
    <p:sldId id="318" r:id="rId20"/>
    <p:sldId id="311" r:id="rId21"/>
    <p:sldId id="312" r:id="rId22"/>
    <p:sldId id="319" r:id="rId23"/>
    <p:sldId id="298" r:id="rId24"/>
  </p:sldIdLst>
  <p:sldSz cx="9144000" cy="6858000" type="screen4x3"/>
  <p:notesSz cx="7053263" cy="93567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DC136-71B5-4501-B060-728515C3F81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86B3EDD-E9CF-4CED-9B5E-2A4129AE5CDA}">
      <dgm:prSet phldrT="[Texto]"/>
      <dgm:spPr/>
      <dgm:t>
        <a:bodyPr/>
        <a:lstStyle/>
        <a:p>
          <a:r>
            <a:rPr lang="es-MX" dirty="0" smtClean="0"/>
            <a:t>Comité</a:t>
          </a:r>
        </a:p>
        <a:p>
          <a:r>
            <a:rPr lang="es-MX" dirty="0" smtClean="0"/>
            <a:t>Técnico</a:t>
          </a:r>
          <a:endParaRPr lang="es-MX" dirty="0"/>
        </a:p>
      </dgm:t>
    </dgm:pt>
    <dgm:pt modelId="{320EC6E6-58BD-4B3A-97BB-B37603AA1795}" type="parTrans" cxnId="{35ECF878-935D-4238-A446-435F339F5739}">
      <dgm:prSet/>
      <dgm:spPr/>
      <dgm:t>
        <a:bodyPr/>
        <a:lstStyle/>
        <a:p>
          <a:endParaRPr lang="es-MX"/>
        </a:p>
      </dgm:t>
    </dgm:pt>
    <dgm:pt modelId="{DB4E17D7-33A0-4093-946E-F475B99830F2}" type="sibTrans" cxnId="{35ECF878-935D-4238-A446-435F339F5739}">
      <dgm:prSet/>
      <dgm:spPr/>
      <dgm:t>
        <a:bodyPr/>
        <a:lstStyle/>
        <a:p>
          <a:endParaRPr lang="es-MX"/>
        </a:p>
      </dgm:t>
    </dgm:pt>
    <dgm:pt modelId="{6DBACA7E-5B5B-4CB1-AABA-D11EC907E7D2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Bancos</a:t>
          </a:r>
        </a:p>
        <a:p>
          <a:r>
            <a:rPr lang="es-MX" sz="2000" dirty="0" smtClean="0">
              <a:solidFill>
                <a:schemeClr val="tx1"/>
              </a:solidFill>
            </a:rPr>
            <a:t>Y</a:t>
          </a:r>
        </a:p>
        <a:p>
          <a:r>
            <a:rPr lang="es-MX" sz="2000" dirty="0" smtClean="0">
              <a:solidFill>
                <a:schemeClr val="tx1"/>
              </a:solidFill>
            </a:rPr>
            <a:t>FNI</a:t>
          </a:r>
          <a:endParaRPr lang="es-MX" sz="2000" dirty="0">
            <a:solidFill>
              <a:schemeClr val="tx1"/>
            </a:solidFill>
          </a:endParaRPr>
        </a:p>
      </dgm:t>
    </dgm:pt>
    <dgm:pt modelId="{4320E42C-011A-4E01-AE12-A420FA53E776}" type="parTrans" cxnId="{C7FC8E6B-837D-45C0-B850-BF6BC4F64151}">
      <dgm:prSet/>
      <dgm:spPr/>
      <dgm:t>
        <a:bodyPr/>
        <a:lstStyle/>
        <a:p>
          <a:endParaRPr lang="es-MX"/>
        </a:p>
      </dgm:t>
    </dgm:pt>
    <dgm:pt modelId="{BB2FBADA-14B4-4449-BB2F-BDC9C24C2EDF}" type="sibTrans" cxnId="{C7FC8E6B-837D-45C0-B850-BF6BC4F64151}">
      <dgm:prSet/>
      <dgm:spPr/>
      <dgm:t>
        <a:bodyPr/>
        <a:lstStyle/>
        <a:p>
          <a:endParaRPr lang="es-MX"/>
        </a:p>
      </dgm:t>
    </dgm:pt>
    <dgm:pt modelId="{C798EE34-817D-4295-BD21-E7263A9DFBFF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SCT</a:t>
          </a:r>
          <a:endParaRPr lang="es-MX" sz="2000" dirty="0">
            <a:solidFill>
              <a:schemeClr val="tx1"/>
            </a:solidFill>
          </a:endParaRPr>
        </a:p>
      </dgm:t>
    </dgm:pt>
    <dgm:pt modelId="{29C05E38-BE1E-4266-9B3C-0897A3AF62A4}" type="parTrans" cxnId="{253D350B-A7C3-434B-A7B8-15DEA66B6BA8}">
      <dgm:prSet/>
      <dgm:spPr/>
      <dgm:t>
        <a:bodyPr/>
        <a:lstStyle/>
        <a:p>
          <a:endParaRPr lang="es-MX"/>
        </a:p>
      </dgm:t>
    </dgm:pt>
    <dgm:pt modelId="{31769DA2-F57F-4826-9EC5-057CF80C7940}" type="sibTrans" cxnId="{253D350B-A7C3-434B-A7B8-15DEA66B6BA8}">
      <dgm:prSet/>
      <dgm:spPr/>
      <dgm:t>
        <a:bodyPr/>
        <a:lstStyle/>
        <a:p>
          <a:endParaRPr lang="es-MX"/>
        </a:p>
      </dgm:t>
    </dgm:pt>
    <dgm:pt modelId="{953529EA-4E67-4266-93C8-657D41591857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MX" sz="1800" b="1" dirty="0" smtClean="0">
              <a:solidFill>
                <a:schemeClr val="tx1"/>
              </a:solidFill>
            </a:rPr>
            <a:t>Concesionario</a:t>
          </a:r>
          <a:endParaRPr lang="es-MX" sz="1800" b="1" dirty="0">
            <a:solidFill>
              <a:schemeClr val="tx1"/>
            </a:solidFill>
          </a:endParaRPr>
        </a:p>
      </dgm:t>
    </dgm:pt>
    <dgm:pt modelId="{7BD2A15D-4A0B-44D6-916F-97EB0098AD4A}" type="parTrans" cxnId="{E88C81EC-6C58-4BB5-B190-CF2F0BA9B675}">
      <dgm:prSet/>
      <dgm:spPr/>
      <dgm:t>
        <a:bodyPr/>
        <a:lstStyle/>
        <a:p>
          <a:endParaRPr lang="es-MX"/>
        </a:p>
      </dgm:t>
    </dgm:pt>
    <dgm:pt modelId="{8EAC9EC1-80B5-4E14-AAAD-7B2A611CE0FA}" type="sibTrans" cxnId="{E88C81EC-6C58-4BB5-B190-CF2F0BA9B675}">
      <dgm:prSet/>
      <dgm:spPr/>
      <dgm:t>
        <a:bodyPr/>
        <a:lstStyle/>
        <a:p>
          <a:endParaRPr lang="es-MX"/>
        </a:p>
      </dgm:t>
    </dgm:pt>
    <dgm:pt modelId="{27C51072-0E0B-4D04-85FE-8FF10AFBC357}" type="pres">
      <dgm:prSet presAssocID="{E26DC136-71B5-4501-B060-728515C3F81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648EE20-C679-4932-966D-31CE5045465B}" type="pres">
      <dgm:prSet presAssocID="{986B3EDD-E9CF-4CED-9B5E-2A4129AE5CDA}" presName="centerShape" presStyleLbl="node0" presStyleIdx="0" presStyleCnt="1"/>
      <dgm:spPr/>
      <dgm:t>
        <a:bodyPr/>
        <a:lstStyle/>
        <a:p>
          <a:endParaRPr lang="es-MX"/>
        </a:p>
      </dgm:t>
    </dgm:pt>
    <dgm:pt modelId="{06609688-8DD7-4C33-A9F1-3693B2840FED}" type="pres">
      <dgm:prSet presAssocID="{6DBACA7E-5B5B-4CB1-AABA-D11EC907E7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A33F92-7C17-4454-841F-0585699E7BF3}" type="pres">
      <dgm:prSet presAssocID="{6DBACA7E-5B5B-4CB1-AABA-D11EC907E7D2}" presName="dummy" presStyleCnt="0"/>
      <dgm:spPr/>
    </dgm:pt>
    <dgm:pt modelId="{EA7D3475-4D06-497D-ABCC-1F5A03825BB9}" type="pres">
      <dgm:prSet presAssocID="{BB2FBADA-14B4-4449-BB2F-BDC9C24C2EDF}" presName="sibTrans" presStyleLbl="sibTrans2D1" presStyleIdx="0" presStyleCnt="3" custLinFactNeighborX="-1843" custLinFactNeighborY="-959"/>
      <dgm:spPr/>
      <dgm:t>
        <a:bodyPr/>
        <a:lstStyle/>
        <a:p>
          <a:endParaRPr lang="es-MX"/>
        </a:p>
      </dgm:t>
    </dgm:pt>
    <dgm:pt modelId="{00F5ACFE-4BF8-49D0-8728-98CEE52D19F6}" type="pres">
      <dgm:prSet presAssocID="{C798EE34-817D-4295-BD21-E7263A9DFBFF}" presName="node" presStyleLbl="node1" presStyleIdx="1" presStyleCnt="3" custRadScaleRad="102039" custRadScaleInc="32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BEE9EB-A454-4D33-9BED-C2064482295B}" type="pres">
      <dgm:prSet presAssocID="{C798EE34-817D-4295-BD21-E7263A9DFBFF}" presName="dummy" presStyleCnt="0"/>
      <dgm:spPr/>
    </dgm:pt>
    <dgm:pt modelId="{8E25ED99-BE7F-40CD-9AE5-E4A4C4433D56}" type="pres">
      <dgm:prSet presAssocID="{31769DA2-F57F-4826-9EC5-057CF80C7940}" presName="sibTrans" presStyleLbl="sibTrans2D1" presStyleIdx="1" presStyleCnt="3"/>
      <dgm:spPr/>
      <dgm:t>
        <a:bodyPr/>
        <a:lstStyle/>
        <a:p>
          <a:endParaRPr lang="es-MX"/>
        </a:p>
      </dgm:t>
    </dgm:pt>
    <dgm:pt modelId="{B0C328F6-685A-453E-B393-97B708A7432E}" type="pres">
      <dgm:prSet presAssocID="{953529EA-4E67-4266-93C8-657D41591857}" presName="node" presStyleLbl="node1" presStyleIdx="2" presStyleCnt="3" custScaleX="165039" custScaleY="1413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A061CA-6A0D-4F64-AE3E-66C6351667C1}" type="pres">
      <dgm:prSet presAssocID="{953529EA-4E67-4266-93C8-657D41591857}" presName="dummy" presStyleCnt="0"/>
      <dgm:spPr/>
    </dgm:pt>
    <dgm:pt modelId="{859E9C91-757D-4998-AA26-6098DDC25698}" type="pres">
      <dgm:prSet presAssocID="{8EAC9EC1-80B5-4E14-AAAD-7B2A611CE0FA}" presName="sibTrans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7F7A7081-FB04-4875-89FB-9560080194C6}" type="presOf" srcId="{BB2FBADA-14B4-4449-BB2F-BDC9C24C2EDF}" destId="{EA7D3475-4D06-497D-ABCC-1F5A03825BB9}" srcOrd="0" destOrd="0" presId="urn:microsoft.com/office/officeart/2005/8/layout/radial6"/>
    <dgm:cxn modelId="{A2D70320-EBC6-4A8F-BEB3-99BD678BF9D0}" type="presOf" srcId="{C798EE34-817D-4295-BD21-E7263A9DFBFF}" destId="{00F5ACFE-4BF8-49D0-8728-98CEE52D19F6}" srcOrd="0" destOrd="0" presId="urn:microsoft.com/office/officeart/2005/8/layout/radial6"/>
    <dgm:cxn modelId="{35ECF878-935D-4238-A446-435F339F5739}" srcId="{E26DC136-71B5-4501-B060-728515C3F815}" destId="{986B3EDD-E9CF-4CED-9B5E-2A4129AE5CDA}" srcOrd="0" destOrd="0" parTransId="{320EC6E6-58BD-4B3A-97BB-B37603AA1795}" sibTransId="{DB4E17D7-33A0-4093-946E-F475B99830F2}"/>
    <dgm:cxn modelId="{E88C81EC-6C58-4BB5-B190-CF2F0BA9B675}" srcId="{986B3EDD-E9CF-4CED-9B5E-2A4129AE5CDA}" destId="{953529EA-4E67-4266-93C8-657D41591857}" srcOrd="2" destOrd="0" parTransId="{7BD2A15D-4A0B-44D6-916F-97EB0098AD4A}" sibTransId="{8EAC9EC1-80B5-4E14-AAAD-7B2A611CE0FA}"/>
    <dgm:cxn modelId="{0F01858A-6FF2-434E-8D16-6B348A6B888D}" type="presOf" srcId="{8EAC9EC1-80B5-4E14-AAAD-7B2A611CE0FA}" destId="{859E9C91-757D-4998-AA26-6098DDC25698}" srcOrd="0" destOrd="0" presId="urn:microsoft.com/office/officeart/2005/8/layout/radial6"/>
    <dgm:cxn modelId="{C7FC8E6B-837D-45C0-B850-BF6BC4F64151}" srcId="{986B3EDD-E9CF-4CED-9B5E-2A4129AE5CDA}" destId="{6DBACA7E-5B5B-4CB1-AABA-D11EC907E7D2}" srcOrd="0" destOrd="0" parTransId="{4320E42C-011A-4E01-AE12-A420FA53E776}" sibTransId="{BB2FBADA-14B4-4449-BB2F-BDC9C24C2EDF}"/>
    <dgm:cxn modelId="{253D350B-A7C3-434B-A7B8-15DEA66B6BA8}" srcId="{986B3EDD-E9CF-4CED-9B5E-2A4129AE5CDA}" destId="{C798EE34-817D-4295-BD21-E7263A9DFBFF}" srcOrd="1" destOrd="0" parTransId="{29C05E38-BE1E-4266-9B3C-0897A3AF62A4}" sibTransId="{31769DA2-F57F-4826-9EC5-057CF80C7940}"/>
    <dgm:cxn modelId="{C1B97EA9-0789-438F-9FB9-F4A5BD12A9E4}" type="presOf" srcId="{986B3EDD-E9CF-4CED-9B5E-2A4129AE5CDA}" destId="{0648EE20-C679-4932-966D-31CE5045465B}" srcOrd="0" destOrd="0" presId="urn:microsoft.com/office/officeart/2005/8/layout/radial6"/>
    <dgm:cxn modelId="{923857A5-4B69-4700-B3D6-C2E773C5F4E6}" type="presOf" srcId="{6DBACA7E-5B5B-4CB1-AABA-D11EC907E7D2}" destId="{06609688-8DD7-4C33-A9F1-3693B2840FED}" srcOrd="0" destOrd="0" presId="urn:microsoft.com/office/officeart/2005/8/layout/radial6"/>
    <dgm:cxn modelId="{A460FFC3-6CBA-493A-957A-7C16EB8E77E2}" type="presOf" srcId="{31769DA2-F57F-4826-9EC5-057CF80C7940}" destId="{8E25ED99-BE7F-40CD-9AE5-E4A4C4433D56}" srcOrd="0" destOrd="0" presId="urn:microsoft.com/office/officeart/2005/8/layout/radial6"/>
    <dgm:cxn modelId="{17A3E5A5-2F5E-4B44-AD2D-4EC7C5664D87}" type="presOf" srcId="{953529EA-4E67-4266-93C8-657D41591857}" destId="{B0C328F6-685A-453E-B393-97B708A7432E}" srcOrd="0" destOrd="0" presId="urn:microsoft.com/office/officeart/2005/8/layout/radial6"/>
    <dgm:cxn modelId="{C71F305B-82A3-4D2B-B941-F67A4F9D0C0A}" type="presOf" srcId="{E26DC136-71B5-4501-B060-728515C3F815}" destId="{27C51072-0E0B-4D04-85FE-8FF10AFBC357}" srcOrd="0" destOrd="0" presId="urn:microsoft.com/office/officeart/2005/8/layout/radial6"/>
    <dgm:cxn modelId="{E0E29E11-8E28-415A-8A19-4A2D09445A3F}" type="presParOf" srcId="{27C51072-0E0B-4D04-85FE-8FF10AFBC357}" destId="{0648EE20-C679-4932-966D-31CE5045465B}" srcOrd="0" destOrd="0" presId="urn:microsoft.com/office/officeart/2005/8/layout/radial6"/>
    <dgm:cxn modelId="{41DF061A-30AA-46A6-AB72-B587AD8F4099}" type="presParOf" srcId="{27C51072-0E0B-4D04-85FE-8FF10AFBC357}" destId="{06609688-8DD7-4C33-A9F1-3693B2840FED}" srcOrd="1" destOrd="0" presId="urn:microsoft.com/office/officeart/2005/8/layout/radial6"/>
    <dgm:cxn modelId="{61679F7E-76A7-4CA3-A2DE-4DF5EAD32597}" type="presParOf" srcId="{27C51072-0E0B-4D04-85FE-8FF10AFBC357}" destId="{BAA33F92-7C17-4454-841F-0585699E7BF3}" srcOrd="2" destOrd="0" presId="urn:microsoft.com/office/officeart/2005/8/layout/radial6"/>
    <dgm:cxn modelId="{EE254B67-1009-47F5-BFD3-95FA9DF86C3A}" type="presParOf" srcId="{27C51072-0E0B-4D04-85FE-8FF10AFBC357}" destId="{EA7D3475-4D06-497D-ABCC-1F5A03825BB9}" srcOrd="3" destOrd="0" presId="urn:microsoft.com/office/officeart/2005/8/layout/radial6"/>
    <dgm:cxn modelId="{DF99A3C4-9761-449E-BE15-BF9BE681F439}" type="presParOf" srcId="{27C51072-0E0B-4D04-85FE-8FF10AFBC357}" destId="{00F5ACFE-4BF8-49D0-8728-98CEE52D19F6}" srcOrd="4" destOrd="0" presId="urn:microsoft.com/office/officeart/2005/8/layout/radial6"/>
    <dgm:cxn modelId="{79F27EF2-CA1E-4AAE-97D4-2EE42C0A24F1}" type="presParOf" srcId="{27C51072-0E0B-4D04-85FE-8FF10AFBC357}" destId="{85BEE9EB-A454-4D33-9BED-C2064482295B}" srcOrd="5" destOrd="0" presId="urn:microsoft.com/office/officeart/2005/8/layout/radial6"/>
    <dgm:cxn modelId="{1726EFE1-7A11-4F14-9381-CE77E08E6C3B}" type="presParOf" srcId="{27C51072-0E0B-4D04-85FE-8FF10AFBC357}" destId="{8E25ED99-BE7F-40CD-9AE5-E4A4C4433D56}" srcOrd="6" destOrd="0" presId="urn:microsoft.com/office/officeart/2005/8/layout/radial6"/>
    <dgm:cxn modelId="{55376526-E8F3-4FA3-AFDC-BAFD22FE54A8}" type="presParOf" srcId="{27C51072-0E0B-4D04-85FE-8FF10AFBC357}" destId="{B0C328F6-685A-453E-B393-97B708A7432E}" srcOrd="7" destOrd="0" presId="urn:microsoft.com/office/officeart/2005/8/layout/radial6"/>
    <dgm:cxn modelId="{65C978B9-F101-4837-BD6F-BE73D5FC7676}" type="presParOf" srcId="{27C51072-0E0B-4D04-85FE-8FF10AFBC357}" destId="{23A061CA-6A0D-4F64-AE3E-66C6351667C1}" srcOrd="8" destOrd="0" presId="urn:microsoft.com/office/officeart/2005/8/layout/radial6"/>
    <dgm:cxn modelId="{F3D5B6C1-2B99-4D55-B39B-56C103EAF279}" type="presParOf" srcId="{27C51072-0E0B-4D04-85FE-8FF10AFBC357}" destId="{859E9C91-757D-4998-AA26-6098DDC25698}" srcOrd="9" destOrd="0" presId="urn:microsoft.com/office/officeart/2005/8/layout/radial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DF6FE7B8-533D-4BC2-8001-FBB83735D0B3}" type="datetimeFigureOut">
              <a:rPr lang="es-MX" smtClean="0"/>
              <a:pPr/>
              <a:t>23/09/2010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3" tIns="46881" rIns="93763" bIns="4688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9B977E38-60E7-4D2D-B1A9-E4D889DAD8D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418-ED98-418D-907A-33E814C51118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CEB5-986A-4D6E-97AD-7C5B174106C1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4684-0D52-41E7-9C59-ABE92D2D8173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12A8-20D1-4424-AD0B-42E30D723016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591E-B3DE-4B81-82C9-A68006F603B9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C299-3F2C-4EBE-BE65-B98F988A230B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ECD-DB12-4A4D-9F82-461BC0BFA5D5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39D9-FF03-4BA6-9B21-43D7EBCE300B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CF9B-DDC7-4C39-8692-75505AF1FA87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4267-15B7-4951-BC0B-B8FDFC06DEA5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26B2-3A20-45D4-9FEE-0CA1B74262C9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0808F5-E36B-41B9-83D1-BACD4D0534B9}" type="datetime1">
              <a:rPr lang="es-MX" smtClean="0"/>
              <a:pPr/>
              <a:t>23/09/2010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269DC1-0821-45E3-8AFD-7DA03C5195D4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lum bright="5000" contrast="10000"/>
          </a:blip>
          <a:srcRect/>
          <a:stretch>
            <a:fillRect/>
          </a:stretch>
        </p:blipFill>
        <p:spPr bwMode="auto">
          <a:xfrm>
            <a:off x="3143240" y="714356"/>
            <a:ext cx="2866586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3286124"/>
            <a:ext cx="8072494" cy="1214446"/>
          </a:xfrm>
        </p:spPr>
        <p:txBody>
          <a:bodyPr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EL BUEN USO DEL FIDEICOMISO </a:t>
            </a:r>
            <a:br>
              <a:rPr lang="es-MX" sz="3600" dirty="0" smtClean="0">
                <a:solidFill>
                  <a:schemeClr val="tx1"/>
                </a:solidFill>
              </a:rPr>
            </a:br>
            <a:r>
              <a:rPr lang="es-MX" sz="3600" dirty="0" smtClean="0">
                <a:solidFill>
                  <a:schemeClr val="tx1"/>
                </a:solidFill>
              </a:rPr>
              <a:t>EN LAS ASOCIACIONES PUBLICO PRIVADAS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929198"/>
            <a:ext cx="7858180" cy="1571636"/>
          </a:xfrm>
        </p:spPr>
        <p:txBody>
          <a:bodyPr>
            <a:normAutofit/>
          </a:bodyPr>
          <a:lstStyle/>
          <a:p>
            <a:r>
              <a:rPr lang="es-MX" sz="2800" dirty="0" smtClean="0"/>
              <a:t>Lic. Francisco J. Treviño Moreno</a:t>
            </a:r>
          </a:p>
          <a:p>
            <a:r>
              <a:rPr lang="es-MX" sz="2000" dirty="0" smtClean="0"/>
              <a:t>Socio de la Firma Ríos Ferrer, Guillén-Llarena, Treviño y Rivera, S.C.</a:t>
            </a:r>
          </a:p>
          <a:p>
            <a:r>
              <a:rPr lang="es-MX" sz="1800" dirty="0" smtClean="0"/>
              <a:t>Tegucigalpa, Honduras    </a:t>
            </a:r>
          </a:p>
          <a:p>
            <a:r>
              <a:rPr lang="es-MX" sz="1800" dirty="0" smtClean="0"/>
              <a:t>Septiembre 24 de 2010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182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EL PATRIMONIO SE INTEGRA CON: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5214974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2000" dirty="0" smtClean="0"/>
              <a:t>El Capital de Riesgo aportado por el Concesionario</a:t>
            </a:r>
            <a:r>
              <a:rPr lang="es-MX" sz="2000" b="1" dirty="0" smtClean="0"/>
              <a:t>.</a:t>
            </a:r>
            <a:endParaRPr lang="es-MX" sz="2000" dirty="0" smtClean="0"/>
          </a:p>
          <a:p>
            <a:pPr lvl="0"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2000" dirty="0" smtClean="0"/>
              <a:t>Cualesquiera otras aportaciones en dinero o en especie que deba aportar el Concesionario.</a:t>
            </a:r>
          </a:p>
          <a:p>
            <a:pPr lvl="0"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2000" dirty="0" smtClean="0"/>
              <a:t>Los derechos de disposición de los Créditos y los recursos respectivos.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2000" dirty="0" smtClean="0"/>
              <a:t>Los derechos al cobro de la explotación de la concesión</a:t>
            </a:r>
            <a:r>
              <a:rPr lang="es-MX" sz="2000" b="1" dirty="0" smtClean="0"/>
              <a:t> </a:t>
            </a:r>
            <a:r>
              <a:rPr lang="es-MX" sz="2000" dirty="0" smtClean="0"/>
              <a:t>y los importes de éstos.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2000" dirty="0" smtClean="0"/>
              <a:t>Los importes provenientes de la ejecución de fianzas o garantías.</a:t>
            </a:r>
          </a:p>
          <a:p>
            <a:pPr lvl="0"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2000" dirty="0" smtClean="0"/>
              <a:t>Las indemnizaciones pagadas por cualquier aseguradora.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2000" dirty="0" smtClean="0"/>
              <a:t>Los recursos destinados al Fondo Conservación.</a:t>
            </a:r>
          </a:p>
          <a:p>
            <a:pPr lvl="0">
              <a:buNone/>
            </a:pPr>
            <a:endParaRPr lang="es-MX" sz="1600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5214974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Cualquier cantidad derivada de devoluciones de impuestos.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Cualquier cantidad que el Fiduciario reciba por parte del Gobierno Federal (Subvención).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Los rendimientos financieros derivados de la inversión del patrimonio fiduciario líquido. 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Los Derechos de uso de cualquier derecho de propiedad industrial o intelectual. 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Las donaciones que reciba.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El producto de cualquier emisión de instrumentos bursátiles.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s-MX" sz="1800" dirty="0" smtClean="0"/>
              <a:t>El Fiduciario efectuará los pagos siempre con cargo al patrimonio del Fideicomiso.</a:t>
            </a:r>
          </a:p>
          <a:p>
            <a:endParaRPr lang="es-MX" sz="1400" dirty="0" smtClean="0"/>
          </a:p>
          <a:p>
            <a:endParaRPr lang="es-MX" sz="1400" dirty="0" smtClean="0"/>
          </a:p>
          <a:p>
            <a:endParaRPr lang="es-MX" sz="1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60390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PRELACIÓN DEL USO DEL PATRIMONIO</a:t>
            </a:r>
            <a:endParaRPr lang="es-MX" sz="32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357958"/>
            <a:ext cx="762000" cy="365125"/>
          </a:xfrm>
        </p:spPr>
        <p:txBody>
          <a:bodyPr/>
          <a:lstStyle/>
          <a:p>
            <a:fld id="{F7269DC1-0821-45E3-8AFD-7DA03C5195D4}" type="slidenum">
              <a:rPr lang="es-MX" smtClean="0"/>
              <a:pPr/>
              <a:t>11</a:t>
            </a:fld>
            <a:endParaRPr lang="es-MX"/>
          </a:p>
        </p:txBody>
      </p:sp>
      <p:grpSp>
        <p:nvGrpSpPr>
          <p:cNvPr id="5" name="4 Grupo"/>
          <p:cNvGrpSpPr/>
          <p:nvPr/>
        </p:nvGrpSpPr>
        <p:grpSpPr>
          <a:xfrm>
            <a:off x="500034" y="1142984"/>
            <a:ext cx="8229600" cy="535131"/>
            <a:chOff x="0" y="3269"/>
            <a:chExt cx="8229600" cy="535131"/>
          </a:xfrm>
        </p:grpSpPr>
        <p:sp>
          <p:nvSpPr>
            <p:cNvPr id="7" name="6 Rectángulo redondeado"/>
            <p:cNvSpPr/>
            <p:nvPr/>
          </p:nvSpPr>
          <p:spPr>
            <a:xfrm>
              <a:off x="0" y="3269"/>
              <a:ext cx="8229600" cy="535131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15673" y="18942"/>
              <a:ext cx="8198254" cy="5037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La construcción de la Carretera</a:t>
              </a: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4500562" y="1714488"/>
            <a:ext cx="283149" cy="235957"/>
            <a:chOff x="3973225" y="673286"/>
            <a:chExt cx="283149" cy="235957"/>
          </a:xfrm>
        </p:grpSpPr>
        <p:sp>
          <p:nvSpPr>
            <p:cNvPr id="10" name="9 Flecha derecha"/>
            <p:cNvSpPr/>
            <p:nvPr/>
          </p:nvSpPr>
          <p:spPr>
            <a:xfrm rot="5400000">
              <a:off x="3996821" y="649690"/>
              <a:ext cx="235957" cy="28314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lecha derecha 4"/>
            <p:cNvSpPr/>
            <p:nvPr/>
          </p:nvSpPr>
          <p:spPr>
            <a:xfrm>
              <a:off x="4029856" y="673286"/>
              <a:ext cx="169889" cy="165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100" kern="120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500034" y="1928802"/>
            <a:ext cx="8229600" cy="571504"/>
            <a:chOff x="0" y="4739"/>
            <a:chExt cx="8229600" cy="629220"/>
          </a:xfrm>
        </p:grpSpPr>
        <p:sp>
          <p:nvSpPr>
            <p:cNvPr id="13" name="12 Rectángulo redondeado"/>
            <p:cNvSpPr/>
            <p:nvPr/>
          </p:nvSpPr>
          <p:spPr>
            <a:xfrm>
              <a:off x="0" y="4739"/>
              <a:ext cx="8229600" cy="6292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18429" y="23168"/>
              <a:ext cx="8192742" cy="5923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Las contribuciones fiscales, incluyendo la contraprestación al Estado</a:t>
              </a: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500034" y="2786058"/>
            <a:ext cx="8229600" cy="571504"/>
            <a:chOff x="0" y="3269"/>
            <a:chExt cx="8229600" cy="764472"/>
          </a:xfrm>
        </p:grpSpPr>
        <p:sp>
          <p:nvSpPr>
            <p:cNvPr id="16" name="15 Rectángulo redondeado"/>
            <p:cNvSpPr/>
            <p:nvPr/>
          </p:nvSpPr>
          <p:spPr>
            <a:xfrm>
              <a:off x="0" y="3269"/>
              <a:ext cx="8229600" cy="764472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22391" y="25660"/>
              <a:ext cx="8184818" cy="719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Los gastos de operación, mantenimiento y supervisión, honorarios fiduciarios, seguros y auditorías</a:t>
              </a: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4500562" y="2571744"/>
            <a:ext cx="283149" cy="235957"/>
            <a:chOff x="3973225" y="673286"/>
            <a:chExt cx="283149" cy="235957"/>
          </a:xfrm>
        </p:grpSpPr>
        <p:sp>
          <p:nvSpPr>
            <p:cNvPr id="19" name="18 Flecha derecha"/>
            <p:cNvSpPr/>
            <p:nvPr/>
          </p:nvSpPr>
          <p:spPr>
            <a:xfrm rot="5400000">
              <a:off x="3996821" y="649690"/>
              <a:ext cx="235957" cy="28314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lecha derecha 4"/>
            <p:cNvSpPr/>
            <p:nvPr/>
          </p:nvSpPr>
          <p:spPr>
            <a:xfrm>
              <a:off x="4029856" y="673286"/>
              <a:ext cx="169889" cy="165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100" kern="1200"/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500034" y="3643314"/>
            <a:ext cx="8229600" cy="500066"/>
            <a:chOff x="0" y="5229"/>
            <a:chExt cx="8229600" cy="972252"/>
          </a:xfrm>
        </p:grpSpPr>
        <p:sp>
          <p:nvSpPr>
            <p:cNvPr id="22" name="21 Rectángulo redondeado"/>
            <p:cNvSpPr/>
            <p:nvPr/>
          </p:nvSpPr>
          <p:spPr>
            <a:xfrm>
              <a:off x="0" y="5229"/>
              <a:ext cx="8229600" cy="972252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28476" y="33705"/>
              <a:ext cx="8172648" cy="915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La constitución del Fondo de Conservación de la Carretera</a:t>
              </a:r>
              <a:endParaRPr lang="es-MX" sz="1800" kern="1200" dirty="0"/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4500562" y="3429000"/>
            <a:ext cx="283149" cy="235957"/>
            <a:chOff x="3973225" y="673286"/>
            <a:chExt cx="283149" cy="235957"/>
          </a:xfrm>
        </p:grpSpPr>
        <p:sp>
          <p:nvSpPr>
            <p:cNvPr id="25" name="24 Flecha derecha"/>
            <p:cNvSpPr/>
            <p:nvPr/>
          </p:nvSpPr>
          <p:spPr>
            <a:xfrm rot="5400000">
              <a:off x="3996821" y="649690"/>
              <a:ext cx="235957" cy="28314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Flecha derecha 4"/>
            <p:cNvSpPr/>
            <p:nvPr/>
          </p:nvSpPr>
          <p:spPr>
            <a:xfrm>
              <a:off x="4029856" y="673286"/>
              <a:ext cx="169889" cy="165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100" kern="1200"/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500034" y="4429132"/>
            <a:ext cx="8229600" cy="642942"/>
            <a:chOff x="0" y="0"/>
            <a:chExt cx="8229600" cy="1339462"/>
          </a:xfrm>
        </p:grpSpPr>
        <p:sp>
          <p:nvSpPr>
            <p:cNvPr id="28" name="27 Rectángulo redondeado"/>
            <p:cNvSpPr/>
            <p:nvPr/>
          </p:nvSpPr>
          <p:spPr>
            <a:xfrm>
              <a:off x="0" y="0"/>
              <a:ext cx="8229600" cy="1339462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9" name="28 Rectángulo"/>
            <p:cNvSpPr/>
            <p:nvPr/>
          </p:nvSpPr>
          <p:spPr>
            <a:xfrm>
              <a:off x="39232" y="39232"/>
              <a:ext cx="8151136" cy="12609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El servicio de los Créditos (capital e intereses)</a:t>
              </a: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4500562" y="4214818"/>
            <a:ext cx="283149" cy="235957"/>
            <a:chOff x="3973225" y="673286"/>
            <a:chExt cx="283149" cy="235957"/>
          </a:xfrm>
        </p:grpSpPr>
        <p:sp>
          <p:nvSpPr>
            <p:cNvPr id="31" name="30 Flecha derecha"/>
            <p:cNvSpPr/>
            <p:nvPr/>
          </p:nvSpPr>
          <p:spPr>
            <a:xfrm rot="5400000">
              <a:off x="3996821" y="649690"/>
              <a:ext cx="235957" cy="28314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Flecha derecha 4"/>
            <p:cNvSpPr/>
            <p:nvPr/>
          </p:nvSpPr>
          <p:spPr>
            <a:xfrm>
              <a:off x="4029856" y="673286"/>
              <a:ext cx="169889" cy="165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100" kern="1200"/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500034" y="5357826"/>
            <a:ext cx="8229600" cy="571242"/>
            <a:chOff x="0" y="654"/>
            <a:chExt cx="8229600" cy="2142616"/>
          </a:xfrm>
        </p:grpSpPr>
        <p:sp>
          <p:nvSpPr>
            <p:cNvPr id="34" name="33 Rectángulo redondeado"/>
            <p:cNvSpPr/>
            <p:nvPr/>
          </p:nvSpPr>
          <p:spPr>
            <a:xfrm>
              <a:off x="0" y="654"/>
              <a:ext cx="8229600" cy="2142616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35" name="34 Rectángulo"/>
            <p:cNvSpPr/>
            <p:nvPr/>
          </p:nvSpPr>
          <p:spPr>
            <a:xfrm>
              <a:off x="62755" y="63409"/>
              <a:ext cx="8104090" cy="2017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El reembolso del Capital con su TIR</a:t>
              </a: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4500562" y="5143512"/>
            <a:ext cx="283149" cy="235957"/>
            <a:chOff x="3973225" y="673286"/>
            <a:chExt cx="283149" cy="235957"/>
          </a:xfrm>
        </p:grpSpPr>
        <p:sp>
          <p:nvSpPr>
            <p:cNvPr id="37" name="36 Flecha derecha"/>
            <p:cNvSpPr/>
            <p:nvPr/>
          </p:nvSpPr>
          <p:spPr>
            <a:xfrm rot="5400000">
              <a:off x="3996821" y="649690"/>
              <a:ext cx="235957" cy="28314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Flecha derecha 4"/>
            <p:cNvSpPr/>
            <p:nvPr/>
          </p:nvSpPr>
          <p:spPr>
            <a:xfrm>
              <a:off x="4029856" y="673286"/>
              <a:ext cx="169889" cy="165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100" kern="1200"/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500034" y="6215082"/>
            <a:ext cx="8229600" cy="461730"/>
            <a:chOff x="0" y="2616"/>
            <a:chExt cx="8229600" cy="5352617"/>
          </a:xfrm>
        </p:grpSpPr>
        <p:sp>
          <p:nvSpPr>
            <p:cNvPr id="41" name="40 Rectángulo redondeado"/>
            <p:cNvSpPr/>
            <p:nvPr/>
          </p:nvSpPr>
          <p:spPr>
            <a:xfrm>
              <a:off x="0" y="2616"/>
              <a:ext cx="8229600" cy="5352617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42" name="41 Rectángulo"/>
            <p:cNvSpPr/>
            <p:nvPr/>
          </p:nvSpPr>
          <p:spPr>
            <a:xfrm>
              <a:off x="156773" y="159389"/>
              <a:ext cx="7916054" cy="5039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Los excedentes se compartirán entre el Gobierno Federal y la Concesionaria hasta el término de la concesión</a:t>
              </a:r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4500562" y="5929330"/>
            <a:ext cx="283149" cy="235957"/>
            <a:chOff x="3973225" y="673286"/>
            <a:chExt cx="283149" cy="235957"/>
          </a:xfrm>
        </p:grpSpPr>
        <p:sp>
          <p:nvSpPr>
            <p:cNvPr id="44" name="43 Flecha derecha"/>
            <p:cNvSpPr/>
            <p:nvPr/>
          </p:nvSpPr>
          <p:spPr>
            <a:xfrm rot="5400000">
              <a:off x="3996821" y="649690"/>
              <a:ext cx="235957" cy="28314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Flecha derecha 4"/>
            <p:cNvSpPr/>
            <p:nvPr/>
          </p:nvSpPr>
          <p:spPr>
            <a:xfrm>
              <a:off x="4029856" y="673286"/>
              <a:ext cx="169889" cy="165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1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COMITÉ TÉCNICO</a:t>
            </a:r>
            <a:endParaRPr lang="es-MX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36657"/>
          <a:ext cx="818676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286520"/>
            <a:ext cx="762000" cy="365125"/>
          </a:xfrm>
        </p:spPr>
        <p:txBody>
          <a:bodyPr/>
          <a:lstStyle/>
          <a:p>
            <a:fld id="{F7269DC1-0821-45E3-8AFD-7DA03C5195D4}" type="slidenum">
              <a:rPr lang="es-MX" smtClean="0"/>
              <a:pPr/>
              <a:t>12</a:t>
            </a:fld>
            <a:endParaRPr lang="es-MX"/>
          </a:p>
        </p:txBody>
      </p:sp>
      <p:sp>
        <p:nvSpPr>
          <p:cNvPr id="8" name="7 Proceso"/>
          <p:cNvSpPr/>
          <p:nvPr/>
        </p:nvSpPr>
        <p:spPr>
          <a:xfrm>
            <a:off x="1071538" y="1136657"/>
            <a:ext cx="1785950" cy="928694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Los Bancos mientras hay deuda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Proceso alternativo"/>
          <p:cNvSpPr/>
          <p:nvPr/>
        </p:nvSpPr>
        <p:spPr>
          <a:xfrm>
            <a:off x="6000760" y="922343"/>
            <a:ext cx="2643206" cy="857256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El FNI si llevó a cabo aportaciones o para compartir excedentes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rot="5400000" flipH="1" flipV="1">
            <a:off x="5464975" y="1458128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0800000">
            <a:off x="3000364" y="1493847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7358082" y="3351235"/>
            <a:ext cx="1500198" cy="1000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Difícil trabajo de la autoridad</a:t>
            </a:r>
            <a:endParaRPr lang="es-MX" dirty="0"/>
          </a:p>
        </p:txBody>
      </p:sp>
      <p:cxnSp>
        <p:nvCxnSpPr>
          <p:cNvPr id="18" name="17 Conector recto de flecha"/>
          <p:cNvCxnSpPr/>
          <p:nvPr/>
        </p:nvCxnSpPr>
        <p:spPr>
          <a:xfrm flipV="1">
            <a:off x="7358082" y="4422805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  <p:bldP spid="9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182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FACULTADES  DEL  COMITÉ  TÉCNICO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5286412"/>
          </a:xfr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Vigilar el cumplimiento de los fines del Fideicomiso.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Aprobar los presupuestos de operación, mantenimiento y conservación.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Verificar la comprobación de los gastos.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</a:t>
            </a:r>
            <a:r>
              <a:rPr lang="es-ES" sz="1800" dirty="0" smtClean="0"/>
              <a:t>Conocer, evaluar y modificar las políticas de explotación de la Carretera.</a:t>
            </a:r>
            <a:endParaRPr lang="es-MX" sz="1800" dirty="0" smtClean="0"/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ES" sz="1800" dirty="0" smtClean="0"/>
              <a:t> Conocer la aplicación del patrimonio </a:t>
            </a:r>
            <a:r>
              <a:rPr lang="es-ES" sz="1800" dirty="0" err="1" smtClean="0"/>
              <a:t>fideicomitido</a:t>
            </a:r>
            <a:r>
              <a:rPr lang="es-ES" sz="1800" dirty="0" smtClean="0"/>
              <a:t>.</a:t>
            </a:r>
            <a:endParaRPr lang="es-MX" sz="1800" dirty="0" smtClean="0"/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</a:t>
            </a:r>
            <a:r>
              <a:rPr lang="es-ES" sz="1800" dirty="0" smtClean="0"/>
              <a:t>Conocer de la disposición de los Créditos y</a:t>
            </a:r>
            <a:r>
              <a:rPr lang="es-ES" sz="1800" b="1" dirty="0" smtClean="0"/>
              <a:t> </a:t>
            </a:r>
            <a:r>
              <a:rPr lang="es-ES" sz="1800" dirty="0" smtClean="0"/>
              <a:t>el Capital de Riesgo.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Conocer de los contratos celebrados.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5286412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Instruir al Fiduciario respecto a la contratación del interventor y del auditor 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Aprobar la contratación de las empresas de supervisión.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Instruir al Fiduciario respecto a la constitución del Fondo de Conservación.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</a:t>
            </a:r>
            <a:r>
              <a:rPr lang="es-ES" sz="1800" dirty="0" smtClean="0"/>
              <a:t>En caso de que el Concesionario no aporte los recursos adicionales que se requieran instruir al Fiduciario para que notifique a la Secretaría.</a:t>
            </a:r>
            <a:endParaRPr lang="es-MX" sz="1800" dirty="0" smtClean="0"/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ES" sz="1800" dirty="0" smtClean="0"/>
              <a:t> Aprobar, las operaciones de </a:t>
            </a:r>
            <a:r>
              <a:rPr lang="es-ES" sz="1800" dirty="0" err="1" smtClean="0"/>
              <a:t>bursatilización</a:t>
            </a:r>
            <a:r>
              <a:rPr lang="es-ES" sz="1800" dirty="0" smtClean="0"/>
              <a:t> o la contratación de nuevos créditos.</a:t>
            </a:r>
            <a:endParaRPr lang="es-MX" sz="1800" dirty="0" smtClean="0"/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ES" sz="1800" dirty="0" smtClean="0"/>
              <a:t> Tendrá todas las atribuciones necesarias para el cumplimiento del objeto del Fideicomiso</a:t>
            </a:r>
            <a:r>
              <a:rPr lang="es-ES" sz="1800" b="1" dirty="0" smtClean="0"/>
              <a:t>.</a:t>
            </a:r>
            <a:r>
              <a:rPr lang="es-ES" sz="1800" dirty="0" smtClean="0"/>
              <a:t>  </a:t>
            </a:r>
            <a:endParaRPr lang="es-MX" sz="1800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OBLIGACIONES DEL FIDEICOMITENTE</a:t>
            </a:r>
            <a:endParaRPr lang="es-MX" sz="32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14</a:t>
            </a:fld>
            <a:endParaRPr lang="es-MX"/>
          </a:p>
        </p:txBody>
      </p:sp>
      <p:grpSp>
        <p:nvGrpSpPr>
          <p:cNvPr id="6" name="5 Grupo"/>
          <p:cNvGrpSpPr/>
          <p:nvPr/>
        </p:nvGrpSpPr>
        <p:grpSpPr>
          <a:xfrm>
            <a:off x="214282" y="1142984"/>
            <a:ext cx="6765892" cy="977271"/>
            <a:chOff x="0" y="0"/>
            <a:chExt cx="6765892" cy="977271"/>
          </a:xfrm>
        </p:grpSpPr>
        <p:sp>
          <p:nvSpPr>
            <p:cNvPr id="10" name="9 Rectángulo redondeado"/>
            <p:cNvSpPr/>
            <p:nvPr/>
          </p:nvSpPr>
          <p:spPr>
            <a:xfrm>
              <a:off x="0" y="0"/>
              <a:ext cx="6765892" cy="977271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623" y="28623"/>
              <a:ext cx="5597000" cy="920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Afectar en el fideicomiso el Capital de Riesgo y los Créditos</a:t>
              </a:r>
              <a:endParaRPr lang="es-MX" sz="1800" kern="1200" dirty="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785786" y="2285992"/>
            <a:ext cx="6765892" cy="977271"/>
            <a:chOff x="505245" y="1113004"/>
            <a:chExt cx="6765892" cy="977271"/>
          </a:xfrm>
        </p:grpSpPr>
        <p:sp>
          <p:nvSpPr>
            <p:cNvPr id="16" name="15 Rectángulo redondeado"/>
            <p:cNvSpPr/>
            <p:nvPr/>
          </p:nvSpPr>
          <p:spPr>
            <a:xfrm>
              <a:off x="505245" y="1113004"/>
              <a:ext cx="6765892" cy="977271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533868" y="1141627"/>
              <a:ext cx="5568175" cy="920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Que el monto de los Créditos se mantenga en términos reales hasta su total disposición.</a:t>
              </a:r>
              <a:endParaRPr lang="es-MX" sz="1800" kern="1200" dirty="0"/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1428728" y="3429000"/>
            <a:ext cx="6765892" cy="977271"/>
            <a:chOff x="1010490" y="2226008"/>
            <a:chExt cx="6765892" cy="977271"/>
          </a:xfrm>
        </p:grpSpPr>
        <p:sp>
          <p:nvSpPr>
            <p:cNvPr id="22" name="21 Rectángulo redondeado"/>
            <p:cNvSpPr/>
            <p:nvPr/>
          </p:nvSpPr>
          <p:spPr>
            <a:xfrm>
              <a:off x="1010490" y="2226008"/>
              <a:ext cx="6765892" cy="977271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1039113" y="2254631"/>
              <a:ext cx="5568175" cy="920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Si se agoten los recursos para la construcción de las Obras, aportar los recursos adicionales requeridos. </a:t>
              </a:r>
              <a:endParaRPr lang="es-MX" sz="1800" kern="1200" dirty="0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6344948" y="1856935"/>
            <a:ext cx="635226" cy="635226"/>
            <a:chOff x="6130666" y="713951"/>
            <a:chExt cx="635226" cy="635226"/>
          </a:xfrm>
        </p:grpSpPr>
        <p:sp>
          <p:nvSpPr>
            <p:cNvPr id="8" name="7 Flecha abajo"/>
            <p:cNvSpPr/>
            <p:nvPr/>
          </p:nvSpPr>
          <p:spPr>
            <a:xfrm>
              <a:off x="6130666" y="713951"/>
              <a:ext cx="635226" cy="635226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lecha abajo 6"/>
            <p:cNvSpPr/>
            <p:nvPr/>
          </p:nvSpPr>
          <p:spPr>
            <a:xfrm>
              <a:off x="6273592" y="713951"/>
              <a:ext cx="349374" cy="478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800" kern="1200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6929454" y="3000372"/>
            <a:ext cx="635226" cy="635226"/>
            <a:chOff x="6635911" y="1826955"/>
            <a:chExt cx="635226" cy="635226"/>
          </a:xfrm>
        </p:grpSpPr>
        <p:sp>
          <p:nvSpPr>
            <p:cNvPr id="14" name="13 Flecha abajo"/>
            <p:cNvSpPr/>
            <p:nvPr/>
          </p:nvSpPr>
          <p:spPr>
            <a:xfrm>
              <a:off x="6635911" y="1826955"/>
              <a:ext cx="635226" cy="635226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lecha abajo 6"/>
            <p:cNvSpPr/>
            <p:nvPr/>
          </p:nvSpPr>
          <p:spPr>
            <a:xfrm>
              <a:off x="6778837" y="1826955"/>
              <a:ext cx="349374" cy="478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800" kern="1200"/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1785918" y="4643446"/>
            <a:ext cx="6765892" cy="977271"/>
            <a:chOff x="1515735" y="3339012"/>
            <a:chExt cx="6765892" cy="977271"/>
          </a:xfrm>
        </p:grpSpPr>
        <p:sp>
          <p:nvSpPr>
            <p:cNvPr id="28" name="27 Rectángulo redondeado"/>
            <p:cNvSpPr/>
            <p:nvPr/>
          </p:nvSpPr>
          <p:spPr>
            <a:xfrm>
              <a:off x="1515735" y="3339012"/>
              <a:ext cx="6765892" cy="977271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9" name="28 Rectángulo"/>
            <p:cNvSpPr/>
            <p:nvPr/>
          </p:nvSpPr>
          <p:spPr>
            <a:xfrm>
              <a:off x="1544358" y="3367635"/>
              <a:ext cx="5568175" cy="920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Aportar los recursos económicos que el Fideicomiso pueda requerir para mantener en operación la Carretera, su conservación y mantenimiento. </a:t>
              </a:r>
              <a:endParaRPr lang="es-MX" sz="1800" kern="1200" dirty="0"/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7500958" y="4214818"/>
            <a:ext cx="635226" cy="635226"/>
            <a:chOff x="7141156" y="2923671"/>
            <a:chExt cx="635226" cy="635226"/>
          </a:xfrm>
        </p:grpSpPr>
        <p:sp>
          <p:nvSpPr>
            <p:cNvPr id="20" name="19 Flecha abajo"/>
            <p:cNvSpPr/>
            <p:nvPr/>
          </p:nvSpPr>
          <p:spPr>
            <a:xfrm>
              <a:off x="7141156" y="2923671"/>
              <a:ext cx="635226" cy="635226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lecha abajo 6"/>
            <p:cNvSpPr/>
            <p:nvPr/>
          </p:nvSpPr>
          <p:spPr>
            <a:xfrm>
              <a:off x="7284082" y="2923671"/>
              <a:ext cx="349374" cy="478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800" kern="1200"/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2214546" y="5880729"/>
            <a:ext cx="6765892" cy="977271"/>
            <a:chOff x="2020981" y="4452016"/>
            <a:chExt cx="6765892" cy="977271"/>
          </a:xfrm>
        </p:grpSpPr>
        <p:sp>
          <p:nvSpPr>
            <p:cNvPr id="31" name="30 Rectángulo redondeado"/>
            <p:cNvSpPr/>
            <p:nvPr/>
          </p:nvSpPr>
          <p:spPr>
            <a:xfrm>
              <a:off x="2020981" y="4452016"/>
              <a:ext cx="6765892" cy="977271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32" name="31 Rectángulo"/>
            <p:cNvSpPr/>
            <p:nvPr/>
          </p:nvSpPr>
          <p:spPr>
            <a:xfrm>
              <a:off x="2049604" y="4480639"/>
              <a:ext cx="5568175" cy="920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Afectar al Fideicomiso los derechos al cobro y la totalidad de las cantidades resultantes de la explotación de la Concesión.</a:t>
              </a:r>
              <a:endParaRPr lang="es-MX" sz="1800" kern="1200" dirty="0"/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7916585" y="5351968"/>
            <a:ext cx="635226" cy="635226"/>
            <a:chOff x="7646402" y="4047534"/>
            <a:chExt cx="635226" cy="635226"/>
          </a:xfrm>
        </p:grpSpPr>
        <p:sp>
          <p:nvSpPr>
            <p:cNvPr id="26" name="25 Flecha abajo"/>
            <p:cNvSpPr/>
            <p:nvPr/>
          </p:nvSpPr>
          <p:spPr>
            <a:xfrm>
              <a:off x="7646402" y="4047534"/>
              <a:ext cx="635226" cy="635226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lecha abajo 6"/>
            <p:cNvSpPr/>
            <p:nvPr/>
          </p:nvSpPr>
          <p:spPr>
            <a:xfrm>
              <a:off x="7789328" y="4047534"/>
              <a:ext cx="349374" cy="478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8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88952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OBLIGACIONES DEL FIDUCIARIO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5143536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Cubrir los gastos de construcción, explotación, operación, conservación, mantenimiento, supervisión y administración.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Constituir las cuentas necesarias para administrar el patrimonio. </a:t>
            </a:r>
          </a:p>
          <a:p>
            <a:pPr lvl="0"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Aplicar los recursos conforme se establece en la Concesión.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Llevar a cabo las actividades que la Concesión y el contrato de fideicomiso le atribuyen.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Incorporar al patrimonio los ingresos de la explotación de la Concesión o relacionados con ella.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5143536"/>
          </a:xfr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Defender el patrimonio y los derechos del Fideicomiso. </a:t>
            </a:r>
          </a:p>
          <a:p>
            <a:pPr lvl="0"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Celebrar los actos jurídicos que requiera el objeto fiduciario.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Proporcionar a la SCT cualquier información que le requiera.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 Informar al Comité Técnico de los movimientos realizados en el patrimonio </a:t>
            </a:r>
            <a:r>
              <a:rPr lang="es-MX" sz="1800" dirty="0" err="1" smtClean="0"/>
              <a:t>fideicomitido</a:t>
            </a:r>
            <a:r>
              <a:rPr lang="es-MX" sz="1800" dirty="0" smtClean="0"/>
              <a:t>. 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sz="1800" dirty="0" smtClean="0"/>
              <a:t>Proporcionar la información que soliciten órganos de fiscalización sobre el uso de recursos públicos.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3266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RESPONSABILIDAD DEL FIDUCIARIO</a:t>
            </a:r>
            <a:endParaRPr lang="es-MX" sz="32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16</a:t>
            </a:fld>
            <a:endParaRPr lang="es-MX"/>
          </a:p>
        </p:txBody>
      </p:sp>
      <p:grpSp>
        <p:nvGrpSpPr>
          <p:cNvPr id="6" name="5 Grupo"/>
          <p:cNvGrpSpPr/>
          <p:nvPr/>
        </p:nvGrpSpPr>
        <p:grpSpPr>
          <a:xfrm>
            <a:off x="500034" y="1357298"/>
            <a:ext cx="8229600" cy="2299669"/>
            <a:chOff x="0" y="3172"/>
            <a:chExt cx="8229600" cy="2299669"/>
          </a:xfrm>
        </p:grpSpPr>
        <p:sp>
          <p:nvSpPr>
            <p:cNvPr id="7" name="6 Rectángulo redondeado"/>
            <p:cNvSpPr/>
            <p:nvPr/>
          </p:nvSpPr>
          <p:spPr>
            <a:xfrm>
              <a:off x="0" y="3172"/>
              <a:ext cx="8229600" cy="2299669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67355" y="70527"/>
              <a:ext cx="8094890" cy="2164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/>
                <a:t>El FIDUCIARIO no será responsable por actos o hechos: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/>
                <a:t>(i) Que ejecute en cumplimiento de los fines del Fideicomiso;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/>
                <a:t>(</a:t>
              </a:r>
              <a:r>
                <a:rPr lang="es-MX" sz="2000" kern="1200" dirty="0" err="1" smtClean="0"/>
                <a:t>ii</a:t>
              </a:r>
              <a:r>
                <a:rPr lang="es-MX" sz="2000" kern="1200" dirty="0" smtClean="0"/>
                <a:t>)  De terceros, del Fideicomitente  o los Fideicomisarios;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/>
                <a:t>(</a:t>
              </a:r>
              <a:r>
                <a:rPr lang="es-MX" sz="2000" kern="1200" dirty="0" err="1" smtClean="0"/>
                <a:t>iii</a:t>
              </a:r>
              <a:r>
                <a:rPr lang="es-MX" sz="2000" kern="1200" dirty="0" smtClean="0"/>
                <a:t>) Que constituyan caso fortuito o de fuerza mayor.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/>
                <a:t> Los acuerdos del Comité Técnico relevarán de toda responsabilidad al Fiduciario.</a:t>
              </a: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4000496" y="3714752"/>
            <a:ext cx="1151523" cy="959603"/>
            <a:chOff x="3539038" y="2462775"/>
            <a:chExt cx="1151523" cy="959603"/>
          </a:xfrm>
        </p:grpSpPr>
        <p:sp>
          <p:nvSpPr>
            <p:cNvPr id="10" name="9 Flecha derecha"/>
            <p:cNvSpPr/>
            <p:nvPr/>
          </p:nvSpPr>
          <p:spPr>
            <a:xfrm rot="5400000">
              <a:off x="3634998" y="2366815"/>
              <a:ext cx="959603" cy="115152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lecha derecha 4"/>
            <p:cNvSpPr/>
            <p:nvPr/>
          </p:nvSpPr>
          <p:spPr>
            <a:xfrm>
              <a:off x="3769344" y="2462775"/>
              <a:ext cx="690913" cy="671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4800" kern="120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500034" y="4714884"/>
            <a:ext cx="8229600" cy="1200860"/>
            <a:chOff x="0" y="3582313"/>
            <a:chExt cx="8229600" cy="1200860"/>
          </a:xfrm>
        </p:grpSpPr>
        <p:sp>
          <p:nvSpPr>
            <p:cNvPr id="13" name="12 Rectángulo redondeado"/>
            <p:cNvSpPr/>
            <p:nvPr/>
          </p:nvSpPr>
          <p:spPr>
            <a:xfrm>
              <a:off x="0" y="3582313"/>
              <a:ext cx="8229600" cy="1200860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35172" y="3617485"/>
              <a:ext cx="8159256" cy="1130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/>
                <a:t>Sin perjuicio de lo anterior, el Fiduciario, en caso de urgencia o de riesgo del patrimonio, deberá notificar en 72 horas al Fideicomitente, los Bancos y la SCT, con lo cual cesará su responsabilidad de notificar.</a:t>
              </a:r>
              <a:endParaRPr lang="es-MX" sz="20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182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DEFENSA DEL PATRIMONIO</a:t>
            </a:r>
            <a:endParaRPr lang="es-MX" sz="32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17</a:t>
            </a:fld>
            <a:endParaRPr lang="es-MX"/>
          </a:p>
        </p:txBody>
      </p:sp>
      <p:grpSp>
        <p:nvGrpSpPr>
          <p:cNvPr id="6" name="5 Grupo"/>
          <p:cNvGrpSpPr/>
          <p:nvPr/>
        </p:nvGrpSpPr>
        <p:grpSpPr>
          <a:xfrm>
            <a:off x="428596" y="1428736"/>
            <a:ext cx="3499082" cy="4362918"/>
            <a:chOff x="1640" y="640341"/>
            <a:chExt cx="3499082" cy="4362918"/>
          </a:xfrm>
        </p:grpSpPr>
        <p:sp>
          <p:nvSpPr>
            <p:cNvPr id="7" name="6 Rectángulo redondeado"/>
            <p:cNvSpPr/>
            <p:nvPr/>
          </p:nvSpPr>
          <p:spPr>
            <a:xfrm>
              <a:off x="1640" y="640341"/>
              <a:ext cx="3499082" cy="436291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104125" y="742826"/>
              <a:ext cx="3294112" cy="4157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Para la defensa del patrimonio, el Fiduciario deberá otorgar poderes, en favor de quien determine el Fideicomitente.</a:t>
              </a:r>
            </a:p>
            <a:p>
              <a:pPr lvl="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800" kern="1200" dirty="0" smtClean="0"/>
            </a:p>
            <a:p>
              <a:pPr lvl="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El Fiduciario no tendrá más responsabilidad que la de formalizar tales actos.</a:t>
              </a:r>
            </a:p>
            <a:p>
              <a:pPr lvl="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800" kern="1200" dirty="0" smtClean="0"/>
            </a:p>
            <a:p>
              <a:pPr lvl="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Cualquier nombramiento de apoderado deberá ser autorizado por el Presidente del Comité Técnico.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800" kern="1200" dirty="0" smtClean="0"/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4357686" y="3000372"/>
            <a:ext cx="741805" cy="867772"/>
            <a:chOff x="3850631" y="2387914"/>
            <a:chExt cx="741805" cy="867772"/>
          </a:xfrm>
        </p:grpSpPr>
        <p:sp>
          <p:nvSpPr>
            <p:cNvPr id="10" name="9 Flecha derecha"/>
            <p:cNvSpPr/>
            <p:nvPr/>
          </p:nvSpPr>
          <p:spPr>
            <a:xfrm>
              <a:off x="3850631" y="2387914"/>
              <a:ext cx="741805" cy="86777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lecha derecha 4"/>
            <p:cNvSpPr/>
            <p:nvPr/>
          </p:nvSpPr>
          <p:spPr>
            <a:xfrm>
              <a:off x="3850631" y="2561468"/>
              <a:ext cx="519264" cy="5206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400" kern="120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5357818" y="2071678"/>
            <a:ext cx="3499082" cy="2786072"/>
            <a:chOff x="4900356" y="1428764"/>
            <a:chExt cx="3499082" cy="2786072"/>
          </a:xfrm>
        </p:grpSpPr>
        <p:sp>
          <p:nvSpPr>
            <p:cNvPr id="13" name="12 Rectángulo redondeado"/>
            <p:cNvSpPr/>
            <p:nvPr/>
          </p:nvSpPr>
          <p:spPr>
            <a:xfrm>
              <a:off x="4900356" y="1428764"/>
              <a:ext cx="3499082" cy="2786072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4981957" y="1510365"/>
              <a:ext cx="3335880" cy="26228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/>
                <a:t>Ante una situación de riesgo del patrimonio, el Fiduciario llevará a cabo las acciones inmediatas que se requieran, en tanto confiere los poderes necesarios a quienes determine el Fideicomitente, con lo cual cesará la responsabilidad del Fiduciario.</a:t>
              </a:r>
              <a:endParaRPr lang="es-MX" sz="1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ACTUACIÓN DEL FIDUCIARIO</a:t>
            </a:r>
            <a:endParaRPr lang="es-MX" sz="32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18</a:t>
            </a:fld>
            <a:endParaRPr lang="es-MX"/>
          </a:p>
        </p:txBody>
      </p:sp>
      <p:grpSp>
        <p:nvGrpSpPr>
          <p:cNvPr id="9" name="8 Grupo"/>
          <p:cNvGrpSpPr/>
          <p:nvPr/>
        </p:nvGrpSpPr>
        <p:grpSpPr>
          <a:xfrm>
            <a:off x="209996" y="1002966"/>
            <a:ext cx="6710885" cy="1002989"/>
            <a:chOff x="0" y="0"/>
            <a:chExt cx="6710885" cy="1002989"/>
          </a:xfrm>
        </p:grpSpPr>
        <p:sp>
          <p:nvSpPr>
            <p:cNvPr id="34" name="33 Rectángulo redondeado"/>
            <p:cNvSpPr/>
            <p:nvPr/>
          </p:nvSpPr>
          <p:spPr>
            <a:xfrm>
              <a:off x="0" y="0"/>
              <a:ext cx="6710885" cy="1002989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5" name="34 Rectángulo"/>
            <p:cNvSpPr/>
            <p:nvPr/>
          </p:nvSpPr>
          <p:spPr>
            <a:xfrm>
              <a:off x="29377" y="29377"/>
              <a:ext cx="5511231" cy="944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El Fideicomitente debe defender y sacar en paz y a salvo al Fiduciario de cualquier  responsabilidad causada por actos del Fiduciario para el cumplimiento de los fines del Fideicomiso.</a:t>
              </a:r>
              <a:endParaRPr lang="es-MX" sz="1500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711133" y="2145259"/>
            <a:ext cx="6710885" cy="1002989"/>
            <a:chOff x="501137" y="1142293"/>
            <a:chExt cx="6710885" cy="1002989"/>
          </a:xfrm>
        </p:grpSpPr>
        <p:sp>
          <p:nvSpPr>
            <p:cNvPr id="32" name="31 Rectángulo redondeado"/>
            <p:cNvSpPr/>
            <p:nvPr/>
          </p:nvSpPr>
          <p:spPr>
            <a:xfrm>
              <a:off x="501137" y="1142293"/>
              <a:ext cx="6710885" cy="1002989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33" name="32 Rectángulo"/>
            <p:cNvSpPr/>
            <p:nvPr/>
          </p:nvSpPr>
          <p:spPr>
            <a:xfrm>
              <a:off x="530514" y="1171670"/>
              <a:ext cx="5499050" cy="944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Cualquier responsabilidad pecuniaria generada  por  el Fideicomitente o el Fiduciario en cumplimiento de los fines del Fideicomiso correrá a cargo del Fideicomitente.</a:t>
              </a:r>
              <a:endParaRPr lang="es-MX" sz="1500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1212271" y="3287553"/>
            <a:ext cx="6710885" cy="1002989"/>
            <a:chOff x="1002275" y="2284587"/>
            <a:chExt cx="6710885" cy="1002989"/>
          </a:xfrm>
        </p:grpSpPr>
        <p:sp>
          <p:nvSpPr>
            <p:cNvPr id="30" name="29 Rectángulo redondeado"/>
            <p:cNvSpPr/>
            <p:nvPr/>
          </p:nvSpPr>
          <p:spPr>
            <a:xfrm>
              <a:off x="1002275" y="2284587"/>
              <a:ext cx="6710885" cy="1002989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31" name="30 Rectángulo"/>
            <p:cNvSpPr/>
            <p:nvPr/>
          </p:nvSpPr>
          <p:spPr>
            <a:xfrm>
              <a:off x="1031652" y="2313964"/>
              <a:ext cx="5499050" cy="944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El Fiduciario no estará facultado para realizar acto alguno que sea ajeno al cumplimiento delos fines fiduciarios.</a:t>
              </a:r>
              <a:endParaRPr lang="es-MX" sz="1500" kern="1200" dirty="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713408" y="4429846"/>
            <a:ext cx="6710885" cy="1002989"/>
            <a:chOff x="1503412" y="3426880"/>
            <a:chExt cx="6710885" cy="1002989"/>
          </a:xfrm>
        </p:grpSpPr>
        <p:sp>
          <p:nvSpPr>
            <p:cNvPr id="28" name="27 Rectángulo redondeado"/>
            <p:cNvSpPr/>
            <p:nvPr/>
          </p:nvSpPr>
          <p:spPr>
            <a:xfrm>
              <a:off x="1503412" y="3426880"/>
              <a:ext cx="6710885" cy="1002989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9" name="28 Rectángulo"/>
            <p:cNvSpPr/>
            <p:nvPr/>
          </p:nvSpPr>
          <p:spPr>
            <a:xfrm>
              <a:off x="1532789" y="3456257"/>
              <a:ext cx="5499050" cy="944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Las obligaciones del asuma en ejecución del Fideicomiso o del Comité Técnico serán con cargo al Patrimonio y si no hay recursos suficientes, serán con cargo exclusivo del Fideicomitente.</a:t>
              </a: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2214546" y="5572140"/>
            <a:ext cx="6710885" cy="1002989"/>
            <a:chOff x="2004550" y="4569174"/>
            <a:chExt cx="6710885" cy="1002989"/>
          </a:xfrm>
        </p:grpSpPr>
        <p:sp>
          <p:nvSpPr>
            <p:cNvPr id="26" name="25 Rectángulo redondeado"/>
            <p:cNvSpPr/>
            <p:nvPr/>
          </p:nvSpPr>
          <p:spPr>
            <a:xfrm>
              <a:off x="2004550" y="4569174"/>
              <a:ext cx="6710885" cy="1002989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2033927" y="4598551"/>
              <a:ext cx="5499050" cy="944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En ningún caso el Fiduciario está obligado a acatar instrucciones que contravengan una norma jurídica, los fines del Fideicomiso o que sean de imposible realización.</a:t>
              </a: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6268938" y="1735705"/>
            <a:ext cx="651943" cy="651943"/>
            <a:chOff x="6058942" y="732739"/>
            <a:chExt cx="651943" cy="651943"/>
          </a:xfrm>
        </p:grpSpPr>
        <p:sp>
          <p:nvSpPr>
            <p:cNvPr id="24" name="23 Flecha abajo"/>
            <p:cNvSpPr/>
            <p:nvPr/>
          </p:nvSpPr>
          <p:spPr>
            <a:xfrm>
              <a:off x="6058942" y="732739"/>
              <a:ext cx="651943" cy="651943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lecha abajo 14"/>
            <p:cNvSpPr/>
            <p:nvPr/>
          </p:nvSpPr>
          <p:spPr>
            <a:xfrm>
              <a:off x="6205629" y="732739"/>
              <a:ext cx="358569" cy="490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900" kern="1200"/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6770076" y="2877999"/>
            <a:ext cx="651943" cy="651943"/>
            <a:chOff x="6560080" y="1875033"/>
            <a:chExt cx="651943" cy="651943"/>
          </a:xfrm>
        </p:grpSpPr>
        <p:sp>
          <p:nvSpPr>
            <p:cNvPr id="22" name="21 Flecha abajo"/>
            <p:cNvSpPr/>
            <p:nvPr/>
          </p:nvSpPr>
          <p:spPr>
            <a:xfrm>
              <a:off x="6560080" y="1875033"/>
              <a:ext cx="651943" cy="651943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lecha abajo 16"/>
            <p:cNvSpPr/>
            <p:nvPr/>
          </p:nvSpPr>
          <p:spPr>
            <a:xfrm>
              <a:off x="6706767" y="1875033"/>
              <a:ext cx="358569" cy="490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900" kern="1200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7271213" y="4003576"/>
            <a:ext cx="651943" cy="651943"/>
            <a:chOff x="7061217" y="3000610"/>
            <a:chExt cx="651943" cy="651943"/>
          </a:xfrm>
        </p:grpSpPr>
        <p:sp>
          <p:nvSpPr>
            <p:cNvPr id="20" name="19 Flecha abajo"/>
            <p:cNvSpPr/>
            <p:nvPr/>
          </p:nvSpPr>
          <p:spPr>
            <a:xfrm>
              <a:off x="7061217" y="3000610"/>
              <a:ext cx="651943" cy="651943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lecha abajo 18"/>
            <p:cNvSpPr/>
            <p:nvPr/>
          </p:nvSpPr>
          <p:spPr>
            <a:xfrm>
              <a:off x="7207904" y="3000610"/>
              <a:ext cx="358569" cy="490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900" kern="1200"/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7772351" y="5157014"/>
            <a:ext cx="651943" cy="651943"/>
            <a:chOff x="7562355" y="4154048"/>
            <a:chExt cx="651943" cy="651943"/>
          </a:xfrm>
        </p:grpSpPr>
        <p:sp>
          <p:nvSpPr>
            <p:cNvPr id="18" name="17 Flecha abajo"/>
            <p:cNvSpPr/>
            <p:nvPr/>
          </p:nvSpPr>
          <p:spPr>
            <a:xfrm>
              <a:off x="7562355" y="4154048"/>
              <a:ext cx="651943" cy="651943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lecha abajo 20"/>
            <p:cNvSpPr/>
            <p:nvPr/>
          </p:nvSpPr>
          <p:spPr>
            <a:xfrm>
              <a:off x="7709042" y="4154048"/>
              <a:ext cx="358569" cy="490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9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ALGUNAS CONCLUSIONES</a:t>
            </a:r>
            <a:endParaRPr lang="es-MX" sz="32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19</a:t>
            </a:fld>
            <a:endParaRPr lang="es-MX"/>
          </a:p>
        </p:txBody>
      </p:sp>
      <p:grpSp>
        <p:nvGrpSpPr>
          <p:cNvPr id="6" name="5 Grupo"/>
          <p:cNvGrpSpPr/>
          <p:nvPr/>
        </p:nvGrpSpPr>
        <p:grpSpPr>
          <a:xfrm>
            <a:off x="0" y="909018"/>
            <a:ext cx="9144000" cy="875160"/>
            <a:chOff x="0" y="69595"/>
            <a:chExt cx="8786874" cy="875160"/>
          </a:xfrm>
        </p:grpSpPr>
        <p:sp>
          <p:nvSpPr>
            <p:cNvPr id="19" name="18 Rectángulo redondeado"/>
            <p:cNvSpPr/>
            <p:nvPr/>
          </p:nvSpPr>
          <p:spPr>
            <a:xfrm>
              <a:off x="0" y="69595"/>
              <a:ext cx="8786874" cy="875160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42722" y="112317"/>
              <a:ext cx="8701430" cy="789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200" kern="1200" dirty="0" smtClean="0"/>
                <a:t>El Fideicomiso no otorga viabilidad a un proyecto ni corrige defectos en su estructuración.</a:t>
              </a:r>
              <a:endParaRPr lang="es-MX" sz="2200" kern="1200" dirty="0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0" y="1847538"/>
            <a:ext cx="9144000" cy="875160"/>
            <a:chOff x="0" y="1008115"/>
            <a:chExt cx="8786874" cy="875160"/>
          </a:xfrm>
        </p:grpSpPr>
        <p:sp>
          <p:nvSpPr>
            <p:cNvPr id="17" name="16 Rectángulo redondeado"/>
            <p:cNvSpPr/>
            <p:nvPr/>
          </p:nvSpPr>
          <p:spPr>
            <a:xfrm>
              <a:off x="0" y="1008115"/>
              <a:ext cx="8786874" cy="875160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42722" y="1050837"/>
              <a:ext cx="8701430" cy="789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200" kern="1200" dirty="0" smtClean="0"/>
                <a:t>El Fideicomiso no soluciona debilidades en la preparación técnica, económica, financiera o legal de un proyecto.</a:t>
              </a:r>
              <a:endParaRPr lang="es-MX" sz="2200" kern="1200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0" y="2786058"/>
            <a:ext cx="9144000" cy="1316538"/>
            <a:chOff x="0" y="1946635"/>
            <a:chExt cx="8786874" cy="1316538"/>
          </a:xfrm>
        </p:grpSpPr>
        <p:sp>
          <p:nvSpPr>
            <p:cNvPr id="15" name="14 Rectángulo redondeado"/>
            <p:cNvSpPr/>
            <p:nvPr/>
          </p:nvSpPr>
          <p:spPr>
            <a:xfrm>
              <a:off x="0" y="1946635"/>
              <a:ext cx="8786874" cy="131653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64268" y="2010903"/>
              <a:ext cx="8658338" cy="118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200" kern="1200" dirty="0" smtClean="0"/>
                <a:t>El Fideicomiso no sustituye el apoyo del poder público en la realización de un proyecto.</a:t>
              </a:r>
              <a:endParaRPr lang="es-MX" sz="2200" kern="1200" dirty="0"/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0" y="4165956"/>
            <a:ext cx="9144000" cy="1083010"/>
            <a:chOff x="0" y="3326533"/>
            <a:chExt cx="8786874" cy="1083010"/>
          </a:xfrm>
        </p:grpSpPr>
        <p:sp>
          <p:nvSpPr>
            <p:cNvPr id="13" name="12 Rectángulo redondeado"/>
            <p:cNvSpPr/>
            <p:nvPr/>
          </p:nvSpPr>
          <p:spPr>
            <a:xfrm>
              <a:off x="0" y="3326533"/>
              <a:ext cx="8786874" cy="1083010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52868" y="3379401"/>
              <a:ext cx="8681138" cy="9772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200" kern="1200" dirty="0" smtClean="0"/>
                <a:t>El Fideicomiso no produce la pertinencia social o económica de un proyecto.</a:t>
              </a:r>
              <a:endParaRPr lang="es-MX" sz="2200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0" y="5312327"/>
            <a:ext cx="9144000" cy="1243978"/>
            <a:chOff x="0" y="4472904"/>
            <a:chExt cx="8786874" cy="1243978"/>
          </a:xfrm>
        </p:grpSpPr>
        <p:sp>
          <p:nvSpPr>
            <p:cNvPr id="11" name="10 Rectángulo redondeado"/>
            <p:cNvSpPr/>
            <p:nvPr/>
          </p:nvSpPr>
          <p:spPr>
            <a:xfrm>
              <a:off x="0" y="4472904"/>
              <a:ext cx="8786874" cy="12439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60726" y="4533630"/>
              <a:ext cx="8665422" cy="112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200" kern="1200" dirty="0" smtClean="0"/>
                <a:t>El Fideicomiso no sustituye el apetito del mercado por un proyecto, ni balancea la distribución de riesgos vs beneficios obtenidos.</a:t>
              </a:r>
              <a:endParaRPr lang="es-MX" sz="22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642918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MX" sz="2400" b="1" dirty="0" smtClean="0">
                <a:solidFill>
                  <a:schemeClr val="accent2"/>
                </a:solidFill>
                <a:latin typeface="Verdana" pitchFamily="34" charset="0"/>
              </a:rPr>
              <a:t>Esquemas Tradicionales vs APP</a:t>
            </a:r>
          </a:p>
        </p:txBody>
      </p:sp>
      <p:sp>
        <p:nvSpPr>
          <p:cNvPr id="34841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5CF2EED-9CD0-4A4B-9AD9-3EB6FFBD66C9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38917" name="Line 26"/>
          <p:cNvSpPr>
            <a:spLocks noChangeShapeType="1"/>
          </p:cNvSpPr>
          <p:nvPr/>
        </p:nvSpPr>
        <p:spPr bwMode="auto">
          <a:xfrm>
            <a:off x="642910" y="2071678"/>
            <a:ext cx="1587" cy="1493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18" name="Line 27"/>
          <p:cNvSpPr>
            <a:spLocks noChangeShapeType="1"/>
          </p:cNvSpPr>
          <p:nvPr/>
        </p:nvSpPr>
        <p:spPr bwMode="auto">
          <a:xfrm>
            <a:off x="642910" y="3571876"/>
            <a:ext cx="238601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19" name="Line 28"/>
          <p:cNvSpPr>
            <a:spLocks noChangeShapeType="1"/>
          </p:cNvSpPr>
          <p:nvPr/>
        </p:nvSpPr>
        <p:spPr bwMode="auto">
          <a:xfrm>
            <a:off x="714348" y="2928934"/>
            <a:ext cx="8302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21" name="Line 30"/>
          <p:cNvSpPr>
            <a:spLocks noChangeShapeType="1"/>
          </p:cNvSpPr>
          <p:nvPr/>
        </p:nvSpPr>
        <p:spPr bwMode="auto">
          <a:xfrm>
            <a:off x="3071802" y="3286124"/>
            <a:ext cx="1588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8922" name="Text Box 31"/>
          <p:cNvSpPr txBox="1">
            <a:spLocks noChangeArrowheads="1"/>
          </p:cNvSpPr>
          <p:nvPr/>
        </p:nvSpPr>
        <p:spPr bwMode="auto">
          <a:xfrm>
            <a:off x="642910" y="1357298"/>
            <a:ext cx="3008313" cy="660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s-MX" sz="1200" b="1" dirty="0">
                <a:latin typeface="Verdana" pitchFamily="34" charset="0"/>
              </a:rPr>
              <a:t>Esquema Tradicional</a:t>
            </a:r>
            <a:r>
              <a:rPr lang="es-MX" sz="1200" dirty="0">
                <a:latin typeface="Verdana" pitchFamily="34" charset="0"/>
              </a:rPr>
              <a:t>: el esfuerzo financiero lo hace el Gobierno en el corto plazo</a:t>
            </a:r>
          </a:p>
        </p:txBody>
      </p:sp>
      <p:sp>
        <p:nvSpPr>
          <p:cNvPr id="38923" name="Line 32"/>
          <p:cNvSpPr>
            <a:spLocks noChangeShapeType="1"/>
          </p:cNvSpPr>
          <p:nvPr/>
        </p:nvSpPr>
        <p:spPr bwMode="auto">
          <a:xfrm>
            <a:off x="1285852" y="2071678"/>
            <a:ext cx="1588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8924" name="Text Box 33"/>
          <p:cNvSpPr txBox="1">
            <a:spLocks noChangeArrowheads="1"/>
          </p:cNvSpPr>
          <p:nvPr/>
        </p:nvSpPr>
        <p:spPr bwMode="auto">
          <a:xfrm>
            <a:off x="5000628" y="1357298"/>
            <a:ext cx="3357586" cy="660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MX" sz="1200" b="1" dirty="0">
                <a:latin typeface="Verdana" pitchFamily="34" charset="0"/>
              </a:rPr>
              <a:t>Esquema APP</a:t>
            </a:r>
            <a:r>
              <a:rPr lang="es-MX" sz="1200" dirty="0">
                <a:latin typeface="Verdana" pitchFamily="34" charset="0"/>
              </a:rPr>
              <a:t>: el esfuerzo financiero lo hace el Gobierno en el largo plazo</a:t>
            </a:r>
          </a:p>
        </p:txBody>
      </p:sp>
      <p:sp>
        <p:nvSpPr>
          <p:cNvPr id="38925" name="Line 34"/>
          <p:cNvSpPr>
            <a:spLocks noChangeShapeType="1"/>
          </p:cNvSpPr>
          <p:nvPr/>
        </p:nvSpPr>
        <p:spPr bwMode="auto">
          <a:xfrm>
            <a:off x="5072066" y="2071678"/>
            <a:ext cx="1587" cy="1366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26" name="Line 35"/>
          <p:cNvSpPr>
            <a:spLocks noChangeShapeType="1"/>
          </p:cNvSpPr>
          <p:nvPr/>
        </p:nvSpPr>
        <p:spPr bwMode="auto">
          <a:xfrm>
            <a:off x="5072066" y="3429000"/>
            <a:ext cx="29035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27" name="Line 36"/>
          <p:cNvSpPr>
            <a:spLocks noChangeShapeType="1"/>
          </p:cNvSpPr>
          <p:nvPr/>
        </p:nvSpPr>
        <p:spPr bwMode="auto">
          <a:xfrm>
            <a:off x="5715008" y="2928934"/>
            <a:ext cx="1587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28" name="Line 37"/>
          <p:cNvSpPr>
            <a:spLocks noChangeShapeType="1"/>
          </p:cNvSpPr>
          <p:nvPr/>
        </p:nvSpPr>
        <p:spPr bwMode="auto">
          <a:xfrm>
            <a:off x="8001024" y="2928934"/>
            <a:ext cx="1587" cy="496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8929" name="Text Box 38"/>
          <p:cNvSpPr txBox="1">
            <a:spLocks noChangeArrowheads="1"/>
          </p:cNvSpPr>
          <p:nvPr/>
        </p:nvSpPr>
        <p:spPr bwMode="auto">
          <a:xfrm>
            <a:off x="6786578" y="2071678"/>
            <a:ext cx="2178050" cy="88741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MX" sz="1100" dirty="0">
                <a:latin typeface="Verdana" pitchFamily="34" charset="0"/>
              </a:rPr>
              <a:t>Por tratarse de gasto corriente no afecta los presupuestos de inversión ni el techo de deuda</a:t>
            </a:r>
          </a:p>
        </p:txBody>
      </p:sp>
      <p:sp>
        <p:nvSpPr>
          <p:cNvPr id="38931" name="Text Box 40"/>
          <p:cNvSpPr txBox="1">
            <a:spLocks noChangeArrowheads="1"/>
          </p:cNvSpPr>
          <p:nvPr/>
        </p:nvSpPr>
        <p:spPr bwMode="auto">
          <a:xfrm>
            <a:off x="571472" y="3786190"/>
            <a:ext cx="3524250" cy="2786082"/>
          </a:xfrm>
          <a:prstGeom prst="rect">
            <a:avLst/>
          </a:pr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600" dirty="0">
                <a:latin typeface="Verdana" pitchFamily="34" charset="0"/>
              </a:rPr>
              <a:t>Restricciones Presupuestarias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600" dirty="0">
                <a:latin typeface="Verdana" pitchFamily="34" charset="0"/>
              </a:rPr>
              <a:t>Desembolso inmediato del monto de la inversión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600" dirty="0">
                <a:latin typeface="Verdana" pitchFamily="34" charset="0"/>
              </a:rPr>
              <a:t>Retención de todos los riesgos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600" dirty="0">
                <a:latin typeface="Verdana" pitchFamily="34" charset="0"/>
              </a:rPr>
              <a:t>Diseño y ejecución inadecuados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600" dirty="0">
                <a:latin typeface="Verdana" pitchFamily="34" charset="0"/>
              </a:rPr>
              <a:t>Demoras y sobrecostos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600" dirty="0">
                <a:latin typeface="Verdana" pitchFamily="34" charset="0"/>
              </a:rPr>
              <a:t>Falta de recursos para operación y mantenimiento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600" dirty="0">
                <a:latin typeface="Verdana" pitchFamily="34" charset="0"/>
              </a:rPr>
              <a:t>Incertidumbre en los pagos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600" dirty="0">
                <a:latin typeface="Verdana" pitchFamily="34" charset="0"/>
              </a:rPr>
              <a:t>Baja calidad de los servicios</a:t>
            </a:r>
          </a:p>
        </p:txBody>
      </p:sp>
      <p:sp>
        <p:nvSpPr>
          <p:cNvPr id="38932" name="Text Box 41"/>
          <p:cNvSpPr txBox="1">
            <a:spLocks noChangeArrowheads="1"/>
          </p:cNvSpPr>
          <p:nvPr/>
        </p:nvSpPr>
        <p:spPr bwMode="auto">
          <a:xfrm>
            <a:off x="4856163" y="3714752"/>
            <a:ext cx="3525837" cy="2928958"/>
          </a:xfrm>
          <a:prstGeom prst="rect">
            <a:avLst/>
          </a:pr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400" dirty="0">
                <a:latin typeface="Verdana" pitchFamily="34" charset="0"/>
              </a:rPr>
              <a:t>Disponibilidad del financiamiento requerido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400" dirty="0">
                <a:latin typeface="Verdana" pitchFamily="34" charset="0"/>
              </a:rPr>
              <a:t>Reducción de la deuda pública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400" dirty="0">
                <a:latin typeface="Verdana" pitchFamily="34" charset="0"/>
              </a:rPr>
              <a:t>Traslado de riesgos al sector privado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400" dirty="0">
                <a:latin typeface="Verdana" pitchFamily="34" charset="0"/>
              </a:rPr>
              <a:t>Reducción de subsidios de inversión y operación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400" dirty="0">
                <a:latin typeface="Verdana" pitchFamily="34" charset="0"/>
              </a:rPr>
              <a:t>Adecuado mantenimiento y operación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400" dirty="0">
                <a:latin typeface="Verdana" pitchFamily="34" charset="0"/>
              </a:rPr>
              <a:t>Mejoras en la calidad del servicio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400" dirty="0">
                <a:latin typeface="Verdana" pitchFamily="34" charset="0"/>
              </a:rPr>
              <a:t>Reducción del costo de los servicios</a:t>
            </a:r>
          </a:p>
          <a:p>
            <a:pPr algn="l">
              <a:buClr>
                <a:srgbClr val="FF0000"/>
              </a:buClr>
              <a:buFont typeface="Wingdings 3" pitchFamily="18" charset="2"/>
              <a:buChar char="â"/>
            </a:pPr>
            <a:r>
              <a:rPr lang="es-MX" sz="1400" dirty="0">
                <a:latin typeface="Verdana" pitchFamily="34" charset="0"/>
              </a:rPr>
              <a:t>Liberación de recursos públicos</a:t>
            </a:r>
          </a:p>
        </p:txBody>
      </p:sp>
      <p:sp>
        <p:nvSpPr>
          <p:cNvPr id="38933" name="Text Box 42"/>
          <p:cNvSpPr txBox="1">
            <a:spLocks noChangeArrowheads="1"/>
          </p:cNvSpPr>
          <p:nvPr/>
        </p:nvSpPr>
        <p:spPr bwMode="auto">
          <a:xfrm>
            <a:off x="1714480" y="2143116"/>
            <a:ext cx="2281237" cy="915988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MX" sz="1100" dirty="0">
                <a:latin typeface="Verdana" pitchFamily="34" charset="0"/>
              </a:rPr>
              <a:t>Por tratarse de gasto de inversión afecta los presupuestos de inversión y se convierte en deuda</a:t>
            </a:r>
          </a:p>
        </p:txBody>
      </p:sp>
      <p:cxnSp>
        <p:nvCxnSpPr>
          <p:cNvPr id="31" name="30 Conector recto de flecha"/>
          <p:cNvCxnSpPr/>
          <p:nvPr/>
        </p:nvCxnSpPr>
        <p:spPr>
          <a:xfrm rot="5400000">
            <a:off x="5286380" y="2643182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endCxn id="38927" idx="0"/>
          </p:cNvCxnSpPr>
          <p:nvPr/>
        </p:nvCxnSpPr>
        <p:spPr>
          <a:xfrm>
            <a:off x="5072066" y="292893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38919" idx="1"/>
          </p:cNvCxnSpPr>
          <p:nvPr/>
        </p:nvCxnSpPr>
        <p:spPr>
          <a:xfrm rot="16200000" flipH="1">
            <a:off x="1237429" y="3237701"/>
            <a:ext cx="641355" cy="26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  <p:bldP spid="38931" grpId="0" animBg="1"/>
      <p:bldP spid="38932" grpId="0" animBg="1"/>
      <p:bldP spid="389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ALGUNAS CONCLUSIONES</a:t>
            </a:r>
            <a:endParaRPr lang="es-MX" sz="32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20</a:t>
            </a:fld>
            <a:endParaRPr lang="es-MX"/>
          </a:p>
        </p:txBody>
      </p:sp>
      <p:grpSp>
        <p:nvGrpSpPr>
          <p:cNvPr id="6" name="5 Grupo"/>
          <p:cNvGrpSpPr/>
          <p:nvPr/>
        </p:nvGrpSpPr>
        <p:grpSpPr>
          <a:xfrm>
            <a:off x="0" y="1165113"/>
            <a:ext cx="9144000" cy="675327"/>
            <a:chOff x="0" y="190371"/>
            <a:chExt cx="8786874" cy="675327"/>
          </a:xfrm>
        </p:grpSpPr>
        <p:sp>
          <p:nvSpPr>
            <p:cNvPr id="22" name="21 Rectángulo redondeado"/>
            <p:cNvSpPr/>
            <p:nvPr/>
          </p:nvSpPr>
          <p:spPr>
            <a:xfrm>
              <a:off x="0" y="190371"/>
              <a:ext cx="8786874" cy="675327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32967" y="223338"/>
              <a:ext cx="8720940" cy="609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200" kern="1200" dirty="0" smtClean="0"/>
                <a:t>“Todo cabe en un Fideicomiso sabiéndolo acomodar”.</a:t>
              </a:r>
              <a:endParaRPr lang="es-MX" sz="2200" kern="1200" dirty="0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0" y="1889401"/>
            <a:ext cx="9144000" cy="675327"/>
            <a:chOff x="0" y="914659"/>
            <a:chExt cx="8786874" cy="675327"/>
          </a:xfrm>
        </p:grpSpPr>
        <p:sp>
          <p:nvSpPr>
            <p:cNvPr id="20" name="19 Rectángulo redondeado"/>
            <p:cNvSpPr/>
            <p:nvPr/>
          </p:nvSpPr>
          <p:spPr>
            <a:xfrm>
              <a:off x="0" y="914659"/>
              <a:ext cx="8786874" cy="675327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32967" y="947626"/>
              <a:ext cx="8720940" cy="609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Es muy interesante que cualquier acto jurídico o contrato introducido en un fideicomiso, tendrá como primera “envoltura” al propio fideicomiso.</a:t>
              </a:r>
              <a:endParaRPr lang="es-MX" sz="1700" kern="1200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0" y="2613688"/>
            <a:ext cx="9144000" cy="1015922"/>
            <a:chOff x="0" y="1638946"/>
            <a:chExt cx="8786874" cy="1015922"/>
          </a:xfrm>
        </p:grpSpPr>
        <p:sp>
          <p:nvSpPr>
            <p:cNvPr id="18" name="17 Rectángulo redondeado"/>
            <p:cNvSpPr/>
            <p:nvPr/>
          </p:nvSpPr>
          <p:spPr>
            <a:xfrm>
              <a:off x="0" y="1638946"/>
              <a:ext cx="8786874" cy="1015922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49593" y="1688539"/>
              <a:ext cx="8687688" cy="9167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En México, es raro ver proyectos complejos sin la participación de uno o varios fideicomisos en su estructura de ejecución.</a:t>
              </a:r>
              <a:endParaRPr lang="es-MX" sz="1700" kern="1200" dirty="0"/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0" y="3678571"/>
            <a:ext cx="9144000" cy="835717"/>
            <a:chOff x="0" y="2703829"/>
            <a:chExt cx="8786874" cy="835717"/>
          </a:xfrm>
        </p:grpSpPr>
        <p:sp>
          <p:nvSpPr>
            <p:cNvPr id="16" name="15 Rectángulo redondeado"/>
            <p:cNvSpPr/>
            <p:nvPr/>
          </p:nvSpPr>
          <p:spPr>
            <a:xfrm>
              <a:off x="0" y="2703829"/>
              <a:ext cx="8786874" cy="835717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40796" y="2744625"/>
              <a:ext cx="8705282" cy="754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En el caso de las concesiones carreteras, como hay aportaciones públicas, es de gran utilidad y confianza, que un banco administre los recursos y lleve las cuentas.</a:t>
              </a:r>
              <a:endParaRPr lang="es-MX" sz="1700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0" y="4563249"/>
            <a:ext cx="9144000" cy="959930"/>
            <a:chOff x="0" y="3588507"/>
            <a:chExt cx="8786874" cy="959930"/>
          </a:xfrm>
        </p:grpSpPr>
        <p:sp>
          <p:nvSpPr>
            <p:cNvPr id="14" name="13 Rectángulo redondeado"/>
            <p:cNvSpPr/>
            <p:nvPr/>
          </p:nvSpPr>
          <p:spPr>
            <a:xfrm>
              <a:off x="0" y="3588507"/>
              <a:ext cx="8786874" cy="959930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46860" y="3635367"/>
              <a:ext cx="8693154" cy="866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En México, la afectación de bienes en fideicomiso no necesariamente es traslativa de dominio, lo que otorga flexibilidad al manejo de bienes públicos.</a:t>
              </a:r>
              <a:endParaRPr lang="es-MX" sz="1700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0" y="5572140"/>
            <a:ext cx="9144000" cy="998708"/>
            <a:chOff x="0" y="4597398"/>
            <a:chExt cx="8786874" cy="998708"/>
          </a:xfrm>
        </p:grpSpPr>
        <p:sp>
          <p:nvSpPr>
            <p:cNvPr id="12" name="11 Rectángulo redondeado"/>
            <p:cNvSpPr/>
            <p:nvPr/>
          </p:nvSpPr>
          <p:spPr>
            <a:xfrm>
              <a:off x="0" y="4597398"/>
              <a:ext cx="8786874" cy="99870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48753" y="4646151"/>
              <a:ext cx="8689368" cy="9012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Bajo la estructura del modelo mexicano, la concesión se convierte en el eje normativo y el fideicomiso en la estructura de ejecución y control a través del manejo de los recursos.</a:t>
              </a:r>
              <a:endParaRPr lang="es-MX" sz="17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182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ALGUNAS CONCLUSIONES</a:t>
            </a:r>
            <a:endParaRPr lang="es-MX" sz="32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21</a:t>
            </a:fld>
            <a:endParaRPr lang="es-MX"/>
          </a:p>
        </p:txBody>
      </p:sp>
      <p:grpSp>
        <p:nvGrpSpPr>
          <p:cNvPr id="6" name="5 Grupo"/>
          <p:cNvGrpSpPr/>
          <p:nvPr/>
        </p:nvGrpSpPr>
        <p:grpSpPr>
          <a:xfrm>
            <a:off x="500034" y="1308025"/>
            <a:ext cx="8229600" cy="826678"/>
            <a:chOff x="0" y="97809"/>
            <a:chExt cx="8229600" cy="826678"/>
          </a:xfrm>
        </p:grpSpPr>
        <p:sp>
          <p:nvSpPr>
            <p:cNvPr id="22" name="21 Rectángulo redondeado"/>
            <p:cNvSpPr/>
            <p:nvPr/>
          </p:nvSpPr>
          <p:spPr>
            <a:xfrm>
              <a:off x="0" y="97809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40355" y="138164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Contar con un formato de contrato de fideicomiso incorporado en el pliego de concurso, evita entrar en “</a:t>
              </a:r>
              <a:r>
                <a:rPr lang="en-US" sz="1900" kern="1200" noProof="0" dirty="0" err="1" smtClean="0"/>
                <a:t>situación</a:t>
              </a:r>
              <a:r>
                <a:rPr lang="en-US" sz="1900" kern="1200" noProof="0" dirty="0" smtClean="0"/>
                <a:t> de </a:t>
              </a:r>
              <a:r>
                <a:rPr lang="en-US" sz="1900" kern="1200" noProof="0" dirty="0" err="1" smtClean="0"/>
                <a:t>rehén</a:t>
              </a:r>
              <a:r>
                <a:rPr lang="es-MX" sz="1900" kern="1200" dirty="0" smtClean="0"/>
                <a:t>”.</a:t>
              </a:r>
              <a:endParaRPr lang="es-MX" sz="1900" kern="1200" dirty="0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500034" y="2189423"/>
            <a:ext cx="8229600" cy="826678"/>
            <a:chOff x="0" y="979207"/>
            <a:chExt cx="8229600" cy="826678"/>
          </a:xfrm>
        </p:grpSpPr>
        <p:sp>
          <p:nvSpPr>
            <p:cNvPr id="20" name="19 Rectángulo redondeado"/>
            <p:cNvSpPr/>
            <p:nvPr/>
          </p:nvSpPr>
          <p:spPr>
            <a:xfrm>
              <a:off x="0" y="979207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40355" y="1019562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El planteamiento formulado en el contrato es de la mayor relevancia, de ello depende en buena medida que funcione: debe ser elaborado por especialistas.</a:t>
              </a:r>
              <a:endParaRPr lang="es-MX" sz="1900" kern="1200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500034" y="3070821"/>
            <a:ext cx="8229600" cy="826678"/>
            <a:chOff x="0" y="1860605"/>
            <a:chExt cx="8229600" cy="826678"/>
          </a:xfrm>
        </p:grpSpPr>
        <p:sp>
          <p:nvSpPr>
            <p:cNvPr id="18" name="17 Rectángulo redondeado"/>
            <p:cNvSpPr/>
            <p:nvPr/>
          </p:nvSpPr>
          <p:spPr>
            <a:xfrm>
              <a:off x="0" y="1860605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40355" y="1900960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900" kern="1200" dirty="0" smtClean="0"/>
                <a:t>Instituir al Fideicomiso como “caja” de todos los recursos, promueve el desarrollo bancario y permite lograr total transparencia.</a:t>
              </a: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500034" y="3952220"/>
            <a:ext cx="8229600" cy="826678"/>
            <a:chOff x="0" y="2742004"/>
            <a:chExt cx="8229600" cy="826678"/>
          </a:xfrm>
        </p:grpSpPr>
        <p:sp>
          <p:nvSpPr>
            <p:cNvPr id="16" name="15 Rectángulo redondeado"/>
            <p:cNvSpPr/>
            <p:nvPr/>
          </p:nvSpPr>
          <p:spPr>
            <a:xfrm>
              <a:off x="0" y="2742004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40355" y="2782359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Lo que no pasa dentro del Fideicomiso “no existe”.</a:t>
              </a:r>
              <a:endParaRPr lang="es-MX" sz="1900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500034" y="4833618"/>
            <a:ext cx="8229600" cy="826678"/>
            <a:chOff x="0" y="3623402"/>
            <a:chExt cx="8229600" cy="826678"/>
          </a:xfrm>
        </p:grpSpPr>
        <p:sp>
          <p:nvSpPr>
            <p:cNvPr id="14" name="13 Rectángulo redondeado"/>
            <p:cNvSpPr/>
            <p:nvPr/>
          </p:nvSpPr>
          <p:spPr>
            <a:xfrm>
              <a:off x="0" y="3623402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40355" y="3663757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La separación del manejo de cuentas es siempre recomendable.</a:t>
              </a:r>
              <a:endParaRPr lang="es-MX" sz="1900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500034" y="5715016"/>
            <a:ext cx="8229600" cy="826678"/>
            <a:chOff x="0" y="4504800"/>
            <a:chExt cx="8229600" cy="826678"/>
          </a:xfrm>
        </p:grpSpPr>
        <p:sp>
          <p:nvSpPr>
            <p:cNvPr id="12" name="11 Rectángulo redondeado"/>
            <p:cNvSpPr/>
            <p:nvPr/>
          </p:nvSpPr>
          <p:spPr>
            <a:xfrm>
              <a:off x="0" y="4504800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40355" y="4545155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Alinear los intereses de los miembros en el Comité Técnico es un verdadero arte, pero indispensable para hacerlo operativo.</a:t>
              </a:r>
              <a:endParaRPr lang="es-MX" sz="19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182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ALGUNAS CONCLUSIONES</a:t>
            </a:r>
            <a:endParaRPr lang="es-MX" sz="32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22</a:t>
            </a:fld>
            <a:endParaRPr lang="es-MX"/>
          </a:p>
        </p:txBody>
      </p:sp>
      <p:grpSp>
        <p:nvGrpSpPr>
          <p:cNvPr id="6" name="5 Grupo"/>
          <p:cNvGrpSpPr/>
          <p:nvPr/>
        </p:nvGrpSpPr>
        <p:grpSpPr>
          <a:xfrm>
            <a:off x="500034" y="1308025"/>
            <a:ext cx="8229600" cy="826678"/>
            <a:chOff x="0" y="133528"/>
            <a:chExt cx="8229600" cy="826678"/>
          </a:xfrm>
        </p:grpSpPr>
        <p:sp>
          <p:nvSpPr>
            <p:cNvPr id="22" name="21 Rectángulo redondeado"/>
            <p:cNvSpPr/>
            <p:nvPr/>
          </p:nvSpPr>
          <p:spPr>
            <a:xfrm>
              <a:off x="0" y="133528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40355" y="173883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Una buena selección de Fiduciario siempre ayuda. Una política interna de compromiso con el proyecto es valor agregado.</a:t>
              </a:r>
              <a:endParaRPr lang="es-MX" sz="1900" kern="1200" dirty="0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500034" y="2189423"/>
            <a:ext cx="8229600" cy="826678"/>
            <a:chOff x="0" y="1014926"/>
            <a:chExt cx="8229600" cy="826678"/>
          </a:xfrm>
        </p:grpSpPr>
        <p:sp>
          <p:nvSpPr>
            <p:cNvPr id="20" name="19 Rectángulo redondeado"/>
            <p:cNvSpPr/>
            <p:nvPr/>
          </p:nvSpPr>
          <p:spPr>
            <a:xfrm>
              <a:off x="0" y="1014926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40355" y="1055281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En las concesiones carreteras mexicanas el centro de imputación fiscal es la concesionaria no el Fideicomiso, que es transparente para esos efectos</a:t>
              </a:r>
              <a:endParaRPr lang="es-MX" sz="1900" kern="1200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500034" y="3070821"/>
            <a:ext cx="8229600" cy="826678"/>
            <a:chOff x="0" y="1896324"/>
            <a:chExt cx="8229600" cy="826678"/>
          </a:xfrm>
        </p:grpSpPr>
        <p:sp>
          <p:nvSpPr>
            <p:cNvPr id="18" name="17 Rectángulo redondeado"/>
            <p:cNvSpPr/>
            <p:nvPr/>
          </p:nvSpPr>
          <p:spPr>
            <a:xfrm>
              <a:off x="0" y="1896324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40355" y="1936679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900" kern="1200" dirty="0" smtClean="0"/>
                <a:t>El Fideicomiso mantiene el secreto fiduciario, pero con ciertas obligaciones respecto del uso de recursos federales.</a:t>
              </a: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500034" y="3952220"/>
            <a:ext cx="8229600" cy="826678"/>
            <a:chOff x="0" y="2777723"/>
            <a:chExt cx="8229600" cy="826678"/>
          </a:xfrm>
        </p:grpSpPr>
        <p:sp>
          <p:nvSpPr>
            <p:cNvPr id="16" name="15 Rectángulo redondeado"/>
            <p:cNvSpPr/>
            <p:nvPr/>
          </p:nvSpPr>
          <p:spPr>
            <a:xfrm>
              <a:off x="0" y="2777723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40355" y="2818078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El Fideicomiso se apoya en terceros para llevar a cabo análisis, estudios o actividades.</a:t>
              </a:r>
              <a:endParaRPr lang="es-MX" sz="1900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500034" y="4833618"/>
            <a:ext cx="8229600" cy="826678"/>
            <a:chOff x="0" y="3659121"/>
            <a:chExt cx="8229600" cy="826678"/>
          </a:xfrm>
        </p:grpSpPr>
        <p:sp>
          <p:nvSpPr>
            <p:cNvPr id="14" name="13 Rectángulo redondeado"/>
            <p:cNvSpPr/>
            <p:nvPr/>
          </p:nvSpPr>
          <p:spPr>
            <a:xfrm>
              <a:off x="0" y="3659121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40355" y="3699476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El desarrollo de un mercado fiduciario robusto ha permitido reducir los costos y que haya competencia, donde la clave es la experiencia y el servicio</a:t>
              </a:r>
              <a:endParaRPr lang="es-MX" sz="1900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500034" y="5715016"/>
            <a:ext cx="8229600" cy="826678"/>
            <a:chOff x="0" y="4540519"/>
            <a:chExt cx="8229600" cy="826678"/>
          </a:xfrm>
        </p:grpSpPr>
        <p:sp>
          <p:nvSpPr>
            <p:cNvPr id="12" name="11 Rectángulo redondeado"/>
            <p:cNvSpPr/>
            <p:nvPr/>
          </p:nvSpPr>
          <p:spPr>
            <a:xfrm>
              <a:off x="0" y="4540519"/>
              <a:ext cx="8229600" cy="826678"/>
            </a:xfrm>
            <a:prstGeom prst="round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40355" y="4580874"/>
              <a:ext cx="8148890" cy="745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smtClean="0"/>
                <a:t>La credibilidad de la figura es uno de sus principales atractivos. NO tengo duda que habrá Fideicomiso durante muchos años.</a:t>
              </a:r>
              <a:endParaRPr lang="es-MX" sz="19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Muchas Gracias por su Atención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MX" sz="2800" dirty="0" smtClean="0"/>
          </a:p>
          <a:p>
            <a:pPr algn="ctr">
              <a:buNone/>
            </a:pPr>
            <a:r>
              <a:rPr lang="es-MX" sz="2800" dirty="0" smtClean="0"/>
              <a:t>Lic. Francisco Javier Treviño Moreno</a:t>
            </a:r>
          </a:p>
          <a:p>
            <a:pPr algn="ctr">
              <a:buNone/>
            </a:pPr>
            <a:r>
              <a:rPr lang="es-MX" sz="2800" dirty="0" smtClean="0"/>
              <a:t>Socio Especialista en Asociaciones Público Privadas</a:t>
            </a:r>
          </a:p>
          <a:p>
            <a:pPr algn="ctr">
              <a:buNone/>
            </a:pPr>
            <a:r>
              <a:rPr lang="es-MX" sz="2800" b="1" dirty="0" smtClean="0">
                <a:solidFill>
                  <a:schemeClr val="tx2">
                    <a:lumMod val="50000"/>
                  </a:schemeClr>
                </a:solidFill>
              </a:rPr>
              <a:t>ftrevino@riosferrer.com.mx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23</a:t>
            </a:fld>
            <a:endParaRPr lang="es-MX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242" y="4346134"/>
            <a:ext cx="4791088" cy="136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1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1C8DF96-8EBB-4140-98BC-F64707CA39A3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642918"/>
            <a:ext cx="7772400" cy="292895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s-ES" sz="1600" b="1" dirty="0" smtClean="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rPr>
              <a:t>¿PORQUÉ LAS APP?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es-ES" sz="1600" b="1" dirty="0" smtClean="0">
              <a:solidFill>
                <a:schemeClr val="accent2"/>
              </a:solidFill>
              <a:latin typeface="Verdana" pitchFamily="34" charset="0"/>
              <a:ea typeface="+mj-ea"/>
              <a:cs typeface="+mj-cs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Verdana" pitchFamily="34" charset="0"/>
                <a:cs typeface="Times New Roman" pitchFamily="18" charset="0"/>
              </a:rPr>
              <a:t>Las APP tienen su fundamento en que al poner en juego las fuerzas del mercado, es posible proveer de mejor infraestructura y servicios a la población con una menor utilización de recursos públicos, con un menor costo, en menor plazo, con más calidad, y con un efectivo traslado de riesgos al sector privado, quien está dispuesto a tomarlos a cambio de una rentabilidad razonable del capital invertido.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s-MX" sz="1600" dirty="0" smtClean="0">
              <a:latin typeface="Verdana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Verdana" pitchFamily="34" charset="0"/>
                <a:cs typeface="Times New Roman" pitchFamily="18" charset="0"/>
              </a:rPr>
              <a:t>Lo anterior permite liberar recursos públicos para atender necesidades de la población más desprotegida.</a:t>
            </a:r>
            <a:endParaRPr lang="es-ES" sz="1600" dirty="0" smtClean="0">
              <a:latin typeface="Verdana" pitchFamily="34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09600" y="3714752"/>
            <a:ext cx="8077200" cy="2457448"/>
            <a:chOff x="356" y="576"/>
            <a:chExt cx="5404" cy="1401"/>
          </a:xfrm>
        </p:grpSpPr>
        <p:sp>
          <p:nvSpPr>
            <p:cNvPr id="39941" name="AutoShape 14"/>
            <p:cNvSpPr>
              <a:spLocks noChangeAspect="1" noChangeArrowheads="1" noTextEdit="1"/>
            </p:cNvSpPr>
            <p:nvPr/>
          </p:nvSpPr>
          <p:spPr bwMode="auto">
            <a:xfrm>
              <a:off x="356" y="576"/>
              <a:ext cx="5404" cy="1401"/>
            </a:xfrm>
            <a:prstGeom prst="rect">
              <a:avLst/>
            </a:prstGeom>
            <a:noFill/>
            <a:ln w="9525">
              <a:solidFill>
                <a:srgbClr val="000000">
                  <a:alpha val="10196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9942" name="AutoShape 15"/>
            <p:cNvSpPr>
              <a:spLocks noChangeArrowheads="1"/>
            </p:cNvSpPr>
            <p:nvPr/>
          </p:nvSpPr>
          <p:spPr bwMode="auto">
            <a:xfrm>
              <a:off x="359" y="579"/>
              <a:ext cx="1368" cy="427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s-MX" sz="1200" b="1" dirty="0">
                  <a:latin typeface="Calibri" pitchFamily="34" charset="0"/>
                </a:rPr>
                <a:t>Formas Tradicionales de Contratación: OBRA PÚBLICA </a:t>
              </a:r>
            </a:p>
          </p:txBody>
        </p:sp>
        <p:sp>
          <p:nvSpPr>
            <p:cNvPr id="39943" name="AutoShape 16"/>
            <p:cNvSpPr>
              <a:spLocks noChangeArrowheads="1"/>
            </p:cNvSpPr>
            <p:nvPr/>
          </p:nvSpPr>
          <p:spPr bwMode="auto">
            <a:xfrm>
              <a:off x="2087" y="579"/>
              <a:ext cx="2231" cy="504"/>
            </a:xfrm>
            <a:prstGeom prst="bevel">
              <a:avLst>
                <a:gd name="adj" fmla="val 12500"/>
              </a:avLst>
            </a:prstGeom>
            <a:solidFill>
              <a:srgbClr val="66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MX" sz="1200" b="1">
                  <a:latin typeface="Arial Narrow" pitchFamily="34" charset="0"/>
                </a:rPr>
                <a:t>Esquemas APP: Contratos de Administración, Arrendamiento, BOT, BOOT, BLT, Concesiones</a:t>
              </a:r>
            </a:p>
          </p:txBody>
        </p:sp>
        <p:sp>
          <p:nvSpPr>
            <p:cNvPr id="39944" name="AutoShape 17"/>
            <p:cNvSpPr>
              <a:spLocks noChangeArrowheads="1"/>
            </p:cNvSpPr>
            <p:nvPr/>
          </p:nvSpPr>
          <p:spPr bwMode="auto">
            <a:xfrm>
              <a:off x="4535" y="579"/>
              <a:ext cx="1225" cy="427"/>
            </a:xfrm>
            <a:prstGeom prst="foldedCorner">
              <a:avLst>
                <a:gd name="adj" fmla="val 125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MX" sz="1200" b="1">
                  <a:latin typeface="Calibri" pitchFamily="34" charset="0"/>
                </a:rPr>
                <a:t>PRIVATIZACIÓN</a:t>
              </a:r>
            </a:p>
          </p:txBody>
        </p:sp>
        <p:sp>
          <p:nvSpPr>
            <p:cNvPr id="39945" name="AutoShape 18"/>
            <p:cNvSpPr>
              <a:spLocks noChangeArrowheads="1"/>
            </p:cNvSpPr>
            <p:nvPr/>
          </p:nvSpPr>
          <p:spPr bwMode="auto">
            <a:xfrm>
              <a:off x="503" y="1155"/>
              <a:ext cx="5256" cy="408"/>
            </a:xfrm>
            <a:prstGeom prst="leftRightArrow">
              <a:avLst>
                <a:gd name="adj1" fmla="val 50000"/>
                <a:gd name="adj2" fmla="val 257647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s-MX" sz="1200"/>
                <a:t>                                   </a:t>
              </a:r>
              <a:r>
                <a:rPr lang="es-MX" sz="900" b="1">
                  <a:latin typeface="Calibri" pitchFamily="34" charset="0"/>
                </a:rPr>
                <a:t>APP = DISTRIBUCIÓN ESTRATÉGICA DE LOS RIESGOS</a:t>
              </a:r>
            </a:p>
          </p:txBody>
        </p:sp>
        <p:sp>
          <p:nvSpPr>
            <p:cNvPr id="39946" name="AutoShape 19"/>
            <p:cNvSpPr>
              <a:spLocks noChangeArrowheads="1"/>
            </p:cNvSpPr>
            <p:nvPr/>
          </p:nvSpPr>
          <p:spPr bwMode="auto">
            <a:xfrm>
              <a:off x="356" y="1591"/>
              <a:ext cx="1368" cy="3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MX" sz="1200" b="1" dirty="0">
                  <a:latin typeface="Calibri" pitchFamily="34" charset="0"/>
                </a:rPr>
                <a:t>Mayor participación del Sector Público</a:t>
              </a:r>
            </a:p>
          </p:txBody>
        </p:sp>
        <p:sp>
          <p:nvSpPr>
            <p:cNvPr id="39947" name="AutoShape 20"/>
            <p:cNvSpPr>
              <a:spLocks noChangeArrowheads="1"/>
            </p:cNvSpPr>
            <p:nvPr/>
          </p:nvSpPr>
          <p:spPr bwMode="auto">
            <a:xfrm>
              <a:off x="2084" y="1660"/>
              <a:ext cx="3603" cy="317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s-MX" sz="1200" b="1">
                  <a:latin typeface="Arial Narrow" pitchFamily="34" charset="0"/>
                </a:rPr>
                <a:t>Mayor Participación del Sector Privado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Autofit/>
          </a:bodyPr>
          <a:lstStyle/>
          <a:p>
            <a:r>
              <a:rPr lang="es-HN" sz="3200" dirty="0" smtClean="0"/>
              <a:t>FIDEICOMISO DE ASOCIACIONES PÚBLICO PRIVADAS</a:t>
            </a:r>
            <a:endParaRPr lang="es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228599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Asociación Público Privada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286512" y="228599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Fideicomiso</a:t>
            </a:r>
            <a:endParaRPr lang="es-MX" dirty="0"/>
          </a:p>
        </p:txBody>
      </p:sp>
      <p:grpSp>
        <p:nvGrpSpPr>
          <p:cNvPr id="7" name="6 Grupo"/>
          <p:cNvGrpSpPr/>
          <p:nvPr/>
        </p:nvGrpSpPr>
        <p:grpSpPr>
          <a:xfrm>
            <a:off x="357158" y="2285992"/>
            <a:ext cx="4006304" cy="4006304"/>
            <a:chOff x="757" y="191566"/>
            <a:chExt cx="4006304" cy="4006304"/>
          </a:xfrm>
        </p:grpSpPr>
        <p:sp>
          <p:nvSpPr>
            <p:cNvPr id="9" name="8 Flecha abajo"/>
            <p:cNvSpPr/>
            <p:nvPr/>
          </p:nvSpPr>
          <p:spPr>
            <a:xfrm rot="16200000">
              <a:off x="757" y="191566"/>
              <a:ext cx="4006304" cy="4006304"/>
            </a:xfrm>
            <a:prstGeom prst="downArrow">
              <a:avLst>
                <a:gd name="adj1" fmla="val 50000"/>
                <a:gd name="adj2" fmla="val 3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lecha abajo 4"/>
            <p:cNvSpPr/>
            <p:nvPr/>
          </p:nvSpPr>
          <p:spPr>
            <a:xfrm rot="21600000">
              <a:off x="758" y="1193142"/>
              <a:ext cx="3305201" cy="20031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/>
                <a:t>Relación contractual de largo plazo entre el sector público y el sector privado, basada en la confianza mutua y la equidad, con el propósito común de desarrollar infraestructura y prestar servicios públicos con mayor eficiencia y calidad que las que alcanzaría el sector público si lo hiciera por sí mismo y a un costo significativamente menor.</a:t>
              </a:r>
              <a:endParaRPr lang="es-MX" sz="1400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4429124" y="2285992"/>
            <a:ext cx="4006305" cy="4006304"/>
            <a:chOff x="4222538" y="191566"/>
            <a:chExt cx="4006305" cy="4006304"/>
          </a:xfrm>
        </p:grpSpPr>
        <p:sp>
          <p:nvSpPr>
            <p:cNvPr id="12" name="11 Flecha abajo"/>
            <p:cNvSpPr/>
            <p:nvPr/>
          </p:nvSpPr>
          <p:spPr>
            <a:xfrm rot="5400000">
              <a:off x="4222538" y="191566"/>
              <a:ext cx="4006304" cy="4006304"/>
            </a:xfrm>
            <a:prstGeom prst="downArrow">
              <a:avLst>
                <a:gd name="adj1" fmla="val 50000"/>
                <a:gd name="adj2" fmla="val 3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lecha abajo 4"/>
            <p:cNvSpPr/>
            <p:nvPr/>
          </p:nvSpPr>
          <p:spPr>
            <a:xfrm>
              <a:off x="4923642" y="1193142"/>
              <a:ext cx="3305201" cy="20031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/>
                <a:t>Mandato fiduciario para el cumplimiento de fines específicos relacionados con un proyecto, que incluye el manejo transparente y eficiente de los recursos públicos y privados relacionados y el establecimiento de condiciones que aseguren el cumplimiento de ciertas obligaciones principales </a:t>
              </a:r>
              <a:endParaRPr lang="es-MX" sz="1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0" y="1785926"/>
            <a:ext cx="35004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400" dirty="0" smtClean="0">
                <a:solidFill>
                  <a:srgbClr val="FF0000"/>
                </a:solidFill>
              </a:rPr>
              <a:t>Libramiento de </a:t>
            </a:r>
            <a:r>
              <a:rPr lang="es-MX" sz="1400" dirty="0" err="1" smtClean="0">
                <a:solidFill>
                  <a:srgbClr val="FF0000"/>
                </a:solidFill>
              </a:rPr>
              <a:t>Matehuala</a:t>
            </a:r>
            <a:r>
              <a:rPr lang="es-MX" sz="14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solidFill>
                  <a:srgbClr val="FF0000"/>
                </a:solidFill>
              </a:rPr>
              <a:t>Libramiento de Mexicali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solidFill>
                  <a:srgbClr val="FF0000"/>
                </a:solidFill>
              </a:rPr>
              <a:t>Morelia-Salamanca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solidFill>
                  <a:srgbClr val="FF0000"/>
                </a:solidFill>
              </a:rPr>
              <a:t>Tepic-Villa Unión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solidFill>
                  <a:srgbClr val="FF0000"/>
                </a:solidFill>
              </a:rPr>
              <a:t>Libramiento de </a:t>
            </a:r>
            <a:r>
              <a:rPr lang="es-MX" sz="1400" dirty="0" err="1" smtClean="0">
                <a:solidFill>
                  <a:srgbClr val="FF0000"/>
                </a:solidFill>
              </a:rPr>
              <a:t>Tecpan</a:t>
            </a:r>
            <a:r>
              <a:rPr lang="es-MX" sz="14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err="1" smtClean="0">
                <a:solidFill>
                  <a:srgbClr val="FF0000"/>
                </a:solidFill>
              </a:rPr>
              <a:t>Amozoc</a:t>
            </a:r>
            <a:r>
              <a:rPr lang="es-MX" sz="1400" dirty="0" smtClean="0">
                <a:solidFill>
                  <a:srgbClr val="FF0000"/>
                </a:solidFill>
              </a:rPr>
              <a:t>-Perote y Libramiento de Perote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solidFill>
                  <a:srgbClr val="FF0000"/>
                </a:solidFill>
              </a:rPr>
              <a:t>Libramiento Norte de la Ciudad de México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solidFill>
                  <a:srgbClr val="FF0000"/>
                </a:solidFill>
              </a:rPr>
              <a:t>Saltillo-Monterrey y Libramiento Poniente de Saltillo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err="1" smtClean="0"/>
              <a:t>Arriaga-Ocozocoautla</a:t>
            </a:r>
            <a:r>
              <a:rPr lang="es-MX" sz="1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Puente Internacional Reynosa-McAllen “</a:t>
            </a:r>
            <a:r>
              <a:rPr lang="es-MX" sz="1400" dirty="0" err="1" smtClean="0"/>
              <a:t>Anzaldúas</a:t>
            </a:r>
            <a:r>
              <a:rPr lang="es-MX" sz="1400" dirty="0" smtClean="0"/>
              <a:t>”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Puente Internacional Río Bravo-</a:t>
            </a:r>
            <a:r>
              <a:rPr lang="es-MX" sz="1400" dirty="0" err="1" smtClean="0"/>
              <a:t>Donna</a:t>
            </a:r>
            <a:r>
              <a:rPr lang="es-MX" sz="1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Perote-Banderilla y Libramiento de Xalapa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Libramiento de Irapuato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Puente Internacional San Luís Río Colorado II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solidFill>
                  <a:srgbClr val="FF0000"/>
                </a:solidFill>
              </a:rPr>
              <a:t>Libramiento de Chihuahua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solidFill>
                  <a:srgbClr val="FF0000"/>
                </a:solidFill>
              </a:rPr>
              <a:t>Barranca Larga-Ventanilla 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Libramiento de La Piedad y Acceso a autopista México-Guadalajara </a:t>
            </a:r>
          </a:p>
          <a:p>
            <a:endParaRPr lang="es-MX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8961" y="1214422"/>
            <a:ext cx="549075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México: Carreteras bajo esquemas APP</a:t>
            </a:r>
            <a:endParaRPr lang="es-MX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85860"/>
            <a:ext cx="1428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428596" y="1214422"/>
            <a:ext cx="280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Concesiones Tradicionales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3786182" y="5715016"/>
            <a:ext cx="4929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17 Concesiones Otorgadas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28992" y="5214950"/>
            <a:ext cx="50946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Fuente: DIRECCIÓN GENERAL DE DESARROLLO CARRETERO SCT agosto de 2010</a:t>
            </a:r>
            <a:endParaRPr lang="es-MX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6</a:t>
            </a:fld>
            <a:endParaRPr lang="es-MX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48"/>
          </a:xfrm>
        </p:spPr>
        <p:txBody>
          <a:bodyPr>
            <a:normAutofit fontScale="90000"/>
          </a:bodyPr>
          <a:lstStyle/>
          <a:p>
            <a:r>
              <a:rPr lang="es-MX" sz="4400" dirty="0" smtClean="0"/>
              <a:t>México: Carreteras bajo esquemas APP</a:t>
            </a:r>
            <a:endParaRPr lang="es-MX" sz="4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471490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5000628" y="2071678"/>
            <a:ext cx="4000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600" dirty="0" smtClean="0">
                <a:solidFill>
                  <a:srgbClr val="FF0000"/>
                </a:solidFill>
              </a:rPr>
              <a:t>Irapuato-La Piedad 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>
                <a:solidFill>
                  <a:srgbClr val="FF0000"/>
                </a:solidFill>
              </a:rPr>
              <a:t>Querétaro-Irapuato 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/>
              <a:t>Tapachula-Talismán con Ramal a Ciudad </a:t>
            </a:r>
          </a:p>
          <a:p>
            <a:r>
              <a:rPr lang="es-MX" sz="1600" dirty="0" smtClean="0"/>
              <a:t>Hidalgo 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/>
              <a:t>Nuevo </a:t>
            </a:r>
            <a:r>
              <a:rPr lang="es-MX" sz="1600" dirty="0" err="1" smtClean="0"/>
              <a:t>Necaxa-Tihuatlán</a:t>
            </a:r>
            <a:r>
              <a:rPr lang="es-MX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>
                <a:solidFill>
                  <a:srgbClr val="FF0000"/>
                </a:solidFill>
              </a:rPr>
              <a:t>Río Verde-Ciudad Valles 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/>
              <a:t>Nueva Italia-</a:t>
            </a:r>
            <a:r>
              <a:rPr lang="es-MX" sz="1600" dirty="0" err="1" smtClean="0"/>
              <a:t>Apatzingán</a:t>
            </a:r>
            <a:r>
              <a:rPr lang="es-MX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>
                <a:solidFill>
                  <a:srgbClr val="FF0000"/>
                </a:solidFill>
              </a:rPr>
              <a:t>Mitla-Entronque Tehuantepec </a:t>
            </a:r>
          </a:p>
          <a:p>
            <a:endParaRPr lang="es-MX" sz="1600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5000628" y="4786322"/>
            <a:ext cx="41433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600" dirty="0" smtClean="0"/>
              <a:t>Pacífico Norte (un activo y 2 proyectos a desarrollar) 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/>
              <a:t>Centro-Occidente (4 activos y 4 proyectos a desarrollar) </a:t>
            </a:r>
          </a:p>
          <a:p>
            <a:pPr>
              <a:buFont typeface="Arial" pitchFamily="34" charset="0"/>
              <a:buChar char="•"/>
            </a:pPr>
            <a:r>
              <a:rPr lang="es-MX" sz="1600" dirty="0" smtClean="0">
                <a:solidFill>
                  <a:srgbClr val="FF0000"/>
                </a:solidFill>
              </a:rPr>
              <a:t>Centro  (4 activos y 4 proyectos a desarrollar) En proceso de preparación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143504" y="4357694"/>
            <a:ext cx="3021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Aprovechamiento de Activos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429132"/>
            <a:ext cx="1809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Rectángulo"/>
          <p:cNvSpPr/>
          <p:nvPr/>
        </p:nvSpPr>
        <p:spPr>
          <a:xfrm>
            <a:off x="5214942" y="1643050"/>
            <a:ext cx="3071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PPS (Prestación de Servicios)</a:t>
            </a:r>
            <a:endParaRPr lang="es-MX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714488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Rectángulo"/>
          <p:cNvSpPr/>
          <p:nvPr/>
        </p:nvSpPr>
        <p:spPr>
          <a:xfrm>
            <a:off x="285720" y="55721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Son 26 proyectos con una inversión del orden de 5,600 </a:t>
            </a: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mdd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y 2,700 kilómetros 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01122" cy="107157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ESTRUCTURA DE LAS CONCESIONES </a:t>
            </a:r>
            <a:br>
              <a:rPr lang="es-MX" sz="3200" b="1" dirty="0" smtClean="0"/>
            </a:br>
            <a:r>
              <a:rPr lang="es-MX" sz="3200" b="1" dirty="0" smtClean="0"/>
              <a:t>CARRETERAS EN MÉXICO</a:t>
            </a:r>
            <a:endParaRPr lang="es-MX" sz="3200" b="1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7</a:t>
            </a:fld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357158" y="1643050"/>
            <a:ext cx="1500198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SCT</a:t>
            </a:r>
          </a:p>
          <a:p>
            <a:pPr algn="ctr"/>
            <a:r>
              <a:rPr lang="es-MX" sz="1600" dirty="0" smtClean="0"/>
              <a:t>(Gobierno Federal)</a:t>
            </a:r>
            <a:endParaRPr lang="es-MX" sz="1600" dirty="0"/>
          </a:p>
        </p:txBody>
      </p:sp>
      <p:sp>
        <p:nvSpPr>
          <p:cNvPr id="6" name="5 Rectángulo"/>
          <p:cNvSpPr/>
          <p:nvPr/>
        </p:nvSpPr>
        <p:spPr>
          <a:xfrm>
            <a:off x="4572000" y="1785926"/>
            <a:ext cx="200026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Consorcio Ganador</a:t>
            </a:r>
            <a:endParaRPr lang="es-MX" dirty="0"/>
          </a:p>
        </p:txBody>
      </p:sp>
      <p:sp>
        <p:nvSpPr>
          <p:cNvPr id="14" name="13 Flecha abajo"/>
          <p:cNvSpPr/>
          <p:nvPr/>
        </p:nvSpPr>
        <p:spPr>
          <a:xfrm>
            <a:off x="4071934" y="2571744"/>
            <a:ext cx="2857520" cy="500066"/>
          </a:xfrm>
          <a:prstGeom prst="downArrow">
            <a:avLst/>
          </a:prstGeom>
          <a:solidFill>
            <a:srgbClr val="FFCCC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Crea SPE</a:t>
            </a:r>
            <a:endParaRPr lang="es-MX" dirty="0"/>
          </a:p>
        </p:txBody>
      </p:sp>
      <p:sp>
        <p:nvSpPr>
          <p:cNvPr id="18" name="17 Rectángulo"/>
          <p:cNvSpPr/>
          <p:nvPr/>
        </p:nvSpPr>
        <p:spPr>
          <a:xfrm>
            <a:off x="4286248" y="3286124"/>
            <a:ext cx="2143140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Concesionario</a:t>
            </a:r>
          </a:p>
          <a:p>
            <a:pPr algn="ctr"/>
            <a:r>
              <a:rPr lang="es-MX" dirty="0" smtClean="0"/>
              <a:t>SPC</a:t>
            </a:r>
            <a:endParaRPr lang="es-MX" dirty="0"/>
          </a:p>
        </p:txBody>
      </p:sp>
      <p:sp>
        <p:nvSpPr>
          <p:cNvPr id="19" name="18 Flecha abajo"/>
          <p:cNvSpPr/>
          <p:nvPr/>
        </p:nvSpPr>
        <p:spPr>
          <a:xfrm>
            <a:off x="4000496" y="4357694"/>
            <a:ext cx="2857520" cy="642942"/>
          </a:xfrm>
          <a:prstGeom prst="downArrow">
            <a:avLst/>
          </a:prstGeom>
          <a:solidFill>
            <a:srgbClr val="FFCCC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Crea Fideicomiso</a:t>
            </a:r>
            <a:endParaRPr lang="es-MX" dirty="0"/>
          </a:p>
        </p:txBody>
      </p:sp>
      <p:sp>
        <p:nvSpPr>
          <p:cNvPr id="20" name="19 Rectángulo"/>
          <p:cNvSpPr/>
          <p:nvPr/>
        </p:nvSpPr>
        <p:spPr>
          <a:xfrm>
            <a:off x="3857620" y="5286388"/>
            <a:ext cx="4357718" cy="12858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Fideicomiso Irrevocable de Inversión, Administración, Garantía y Fuente de Pago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Recibe  y administra TODOS los recursos relacionados con el Proyecto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7929586" y="2643182"/>
            <a:ext cx="857256" cy="214314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s-MX" dirty="0" smtClean="0"/>
              <a:t>Constructor</a:t>
            </a:r>
            <a:endParaRPr lang="es-MX" dirty="0"/>
          </a:p>
        </p:txBody>
      </p:sp>
      <p:sp>
        <p:nvSpPr>
          <p:cNvPr id="31" name="30 Flecha derecha"/>
          <p:cNvSpPr/>
          <p:nvPr/>
        </p:nvSpPr>
        <p:spPr>
          <a:xfrm>
            <a:off x="357158" y="5000636"/>
            <a:ext cx="3214710" cy="1785950"/>
          </a:xfrm>
          <a:prstGeom prst="rightArrow">
            <a:avLst>
              <a:gd name="adj1" fmla="val 50000"/>
              <a:gd name="adj2" fmla="val 4889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Créditos, capital, derechos de cobro por la explotación y subvención</a:t>
            </a:r>
            <a:endParaRPr lang="es-MX" sz="1600" dirty="0"/>
          </a:p>
        </p:txBody>
      </p:sp>
      <p:sp>
        <p:nvSpPr>
          <p:cNvPr id="40" name="39 Flecha abajo"/>
          <p:cNvSpPr/>
          <p:nvPr/>
        </p:nvSpPr>
        <p:spPr>
          <a:xfrm>
            <a:off x="571472" y="4643446"/>
            <a:ext cx="1928826" cy="500066"/>
          </a:xfrm>
          <a:prstGeom prst="downArrow">
            <a:avLst/>
          </a:prstGeom>
          <a:solidFill>
            <a:srgbClr val="FFCCC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aportan</a:t>
            </a:r>
            <a:endParaRPr lang="es-MX" dirty="0"/>
          </a:p>
        </p:txBody>
      </p:sp>
      <p:sp>
        <p:nvSpPr>
          <p:cNvPr id="41" name="40 Rectángulo"/>
          <p:cNvSpPr/>
          <p:nvPr/>
        </p:nvSpPr>
        <p:spPr>
          <a:xfrm>
            <a:off x="214282" y="3071810"/>
            <a:ext cx="2428892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Bancos</a:t>
            </a:r>
          </a:p>
          <a:p>
            <a:pPr algn="ctr"/>
            <a:r>
              <a:rPr lang="es-MX" sz="1600" dirty="0" smtClean="0"/>
              <a:t> y</a:t>
            </a:r>
          </a:p>
          <a:p>
            <a:pPr algn="ctr"/>
            <a:r>
              <a:rPr lang="es-MX" sz="1600" dirty="0" smtClean="0"/>
              <a:t>Fondo Nacional de Infraestructura</a:t>
            </a:r>
          </a:p>
        </p:txBody>
      </p:sp>
      <p:sp>
        <p:nvSpPr>
          <p:cNvPr id="46" name="45 Flecha izquierda"/>
          <p:cNvSpPr/>
          <p:nvPr/>
        </p:nvSpPr>
        <p:spPr>
          <a:xfrm>
            <a:off x="2857488" y="3357562"/>
            <a:ext cx="1143008" cy="571504"/>
          </a:xfrm>
          <a:prstGeom prst="leftArrow">
            <a:avLst/>
          </a:prstGeom>
          <a:solidFill>
            <a:srgbClr val="FFCCC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contrata</a:t>
            </a:r>
            <a:endParaRPr lang="es-MX" sz="1600" dirty="0"/>
          </a:p>
        </p:txBody>
      </p:sp>
      <p:sp>
        <p:nvSpPr>
          <p:cNvPr id="47" name="46 Flecha derecha"/>
          <p:cNvSpPr/>
          <p:nvPr/>
        </p:nvSpPr>
        <p:spPr>
          <a:xfrm>
            <a:off x="2143108" y="1643050"/>
            <a:ext cx="2286016" cy="928694"/>
          </a:xfrm>
          <a:prstGeom prst="rightArrow">
            <a:avLst/>
          </a:prstGeom>
          <a:solidFill>
            <a:srgbClr val="FFCCC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Licita concesión a 30 años</a:t>
            </a:r>
            <a:endParaRPr lang="es-MX" sz="1600" dirty="0"/>
          </a:p>
        </p:txBody>
      </p:sp>
      <p:sp>
        <p:nvSpPr>
          <p:cNvPr id="48" name="47 Flecha derecha"/>
          <p:cNvSpPr/>
          <p:nvPr/>
        </p:nvSpPr>
        <p:spPr>
          <a:xfrm>
            <a:off x="6572264" y="3429000"/>
            <a:ext cx="1214446" cy="571504"/>
          </a:xfrm>
          <a:prstGeom prst="rightArrow">
            <a:avLst/>
          </a:prstGeom>
          <a:solidFill>
            <a:srgbClr val="FFCCC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contrata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31" grpId="0" animBg="1"/>
      <p:bldP spid="40" grpId="0" animBg="1"/>
      <p:bldP spid="41" grpId="0" animBg="1"/>
      <p:bldP spid="46" grpId="0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23 Grupo"/>
          <p:cNvGrpSpPr/>
          <p:nvPr/>
        </p:nvGrpSpPr>
        <p:grpSpPr>
          <a:xfrm>
            <a:off x="3357554" y="4286256"/>
            <a:ext cx="5357850" cy="2357454"/>
            <a:chOff x="2962655" y="471491"/>
            <a:chExt cx="5266944" cy="3771926"/>
          </a:xfrm>
        </p:grpSpPr>
        <p:sp>
          <p:nvSpPr>
            <p:cNvPr id="25" name="24 Redondear rectángulo de esquina del mismo lado"/>
            <p:cNvSpPr/>
            <p:nvPr/>
          </p:nvSpPr>
          <p:spPr>
            <a:xfrm rot="5400000">
              <a:off x="3710164" y="-276018"/>
              <a:ext cx="3771926" cy="5266944"/>
            </a:xfrm>
            <a:prstGeom prst="round2SameRect">
              <a:avLst/>
            </a:prstGeom>
            <a:solidFill>
              <a:srgbClr val="CCFFCC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dondear rectángulo de esquina del mismo lado 4"/>
            <p:cNvSpPr/>
            <p:nvPr/>
          </p:nvSpPr>
          <p:spPr>
            <a:xfrm>
              <a:off x="2962655" y="655621"/>
              <a:ext cx="5082814" cy="34036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1er lugar: Bancos (pago de créditos)</a:t>
              </a:r>
              <a:endParaRPr lang="es-MX" sz="2000" kern="12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2º lugar: Concesionaria (pago de capital)</a:t>
              </a:r>
              <a:endParaRPr lang="es-MX" sz="2000" kern="12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3er lugar: Concesionaria (pago de excedentes)</a:t>
              </a:r>
              <a:endParaRPr lang="es-MX" sz="2000" kern="12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4º lugar: Gobierno Federal (pago de excedentes)</a:t>
              </a:r>
              <a:endParaRPr lang="es-MX" sz="2000" kern="12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5º lugar: Gobierno Federal (remanentes)</a:t>
              </a:r>
              <a:endParaRPr lang="es-MX" sz="2000" kern="1200" dirty="0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PARTES DEL FIDEICOMISO</a:t>
            </a:r>
            <a:endParaRPr lang="es-MX" sz="32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8</a:t>
            </a:fld>
            <a:endParaRPr lang="es-MX"/>
          </a:p>
        </p:txBody>
      </p:sp>
      <p:grpSp>
        <p:nvGrpSpPr>
          <p:cNvPr id="6" name="5 Grupo"/>
          <p:cNvGrpSpPr/>
          <p:nvPr/>
        </p:nvGrpSpPr>
        <p:grpSpPr>
          <a:xfrm>
            <a:off x="3428992" y="1643050"/>
            <a:ext cx="5266944" cy="998861"/>
            <a:chOff x="2928970" y="71443"/>
            <a:chExt cx="5266944" cy="998861"/>
          </a:xfrm>
        </p:grpSpPr>
        <p:sp>
          <p:nvSpPr>
            <p:cNvPr id="7" name="6 Redondear rectángulo de esquina del mismo lado"/>
            <p:cNvSpPr/>
            <p:nvPr/>
          </p:nvSpPr>
          <p:spPr>
            <a:xfrm rot="5400000">
              <a:off x="5063011" y="-2062598"/>
              <a:ext cx="998861" cy="5266944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dondear rectángulo de esquina del mismo lado 4"/>
            <p:cNvSpPr/>
            <p:nvPr/>
          </p:nvSpPr>
          <p:spPr>
            <a:xfrm>
              <a:off x="2928970" y="120203"/>
              <a:ext cx="5218184" cy="901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700" kern="1200" dirty="0" err="1" smtClean="0"/>
                <a:t>LaEmpresa</a:t>
              </a:r>
              <a:r>
                <a:rPr lang="es-MX" sz="1700" kern="1200" dirty="0" smtClean="0"/>
                <a:t>  Concesionaria: Aporta Capital, Crédito, Subvención, Derechos al Cobro y las Tarifas</a:t>
              </a:r>
              <a:endParaRPr lang="es-MX" sz="1700" kern="1200" dirty="0"/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500034" y="1571612"/>
            <a:ext cx="2962656" cy="1120177"/>
            <a:chOff x="0" y="3675"/>
            <a:chExt cx="2962656" cy="1120177"/>
          </a:xfrm>
        </p:grpSpPr>
        <p:sp>
          <p:nvSpPr>
            <p:cNvPr id="10" name="9 Rectángulo redondeado"/>
            <p:cNvSpPr/>
            <p:nvPr/>
          </p:nvSpPr>
          <p:spPr>
            <a:xfrm>
              <a:off x="0" y="3675"/>
              <a:ext cx="2962656" cy="112017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54683" y="58358"/>
              <a:ext cx="2853290" cy="10108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800" kern="1200" dirty="0" smtClean="0"/>
                <a:t>Fideicomitente</a:t>
              </a:r>
              <a:endParaRPr lang="es-MX" sz="2800" kern="1200" dirty="0"/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428992" y="2857497"/>
            <a:ext cx="5286412" cy="1143007"/>
            <a:chOff x="2962656" y="230048"/>
            <a:chExt cx="5266944" cy="1839919"/>
          </a:xfrm>
        </p:grpSpPr>
        <p:sp>
          <p:nvSpPr>
            <p:cNvPr id="19" name="18 Redondear rectángulo de esquina del mismo lado"/>
            <p:cNvSpPr/>
            <p:nvPr/>
          </p:nvSpPr>
          <p:spPr>
            <a:xfrm rot="5400000">
              <a:off x="4676168" y="-1483464"/>
              <a:ext cx="1839919" cy="5266944"/>
            </a:xfrm>
            <a:prstGeom prst="round2SameRect">
              <a:avLst/>
            </a:prstGeom>
            <a:solidFill>
              <a:srgbClr val="FFFF99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dondear rectángulo de esquina del mismo lado 4"/>
            <p:cNvSpPr/>
            <p:nvPr/>
          </p:nvSpPr>
          <p:spPr>
            <a:xfrm>
              <a:off x="2962656" y="575032"/>
              <a:ext cx="5177127" cy="1195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s-MX" dirty="0" smtClean="0"/>
                <a:t>Una Institución de Crédito Autorizada (Banco)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800" kern="1200" dirty="0" smtClean="0"/>
                <a:t>Debe Administrar “como un buen padre de familia”</a:t>
              </a:r>
              <a:endParaRPr lang="es-MX" sz="1800" kern="1200" dirty="0"/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500034" y="2928934"/>
            <a:ext cx="2962656" cy="982610"/>
            <a:chOff x="0" y="147440"/>
            <a:chExt cx="2962656" cy="982610"/>
          </a:xfrm>
        </p:grpSpPr>
        <p:sp>
          <p:nvSpPr>
            <p:cNvPr id="16" name="15 Rectángulo redondeado"/>
            <p:cNvSpPr/>
            <p:nvPr/>
          </p:nvSpPr>
          <p:spPr>
            <a:xfrm>
              <a:off x="0" y="147440"/>
              <a:ext cx="2962656" cy="982610"/>
            </a:xfrm>
            <a:prstGeom prst="roundRect">
              <a:avLst/>
            </a:prstGeom>
            <a:solidFill>
              <a:srgbClr val="FFFF99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47967" y="195407"/>
              <a:ext cx="2866722" cy="886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800" kern="1200" dirty="0" smtClean="0"/>
                <a:t>Fiduciaria</a:t>
              </a:r>
              <a:endParaRPr lang="es-MX" sz="2800" kern="1200" dirty="0"/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500034" y="4429132"/>
            <a:ext cx="2857520" cy="1571636"/>
            <a:chOff x="0" y="0"/>
            <a:chExt cx="2962656" cy="4714907"/>
          </a:xfrm>
        </p:grpSpPr>
        <p:sp>
          <p:nvSpPr>
            <p:cNvPr id="22" name="21 Rectángulo redondeado"/>
            <p:cNvSpPr/>
            <p:nvPr/>
          </p:nvSpPr>
          <p:spPr>
            <a:xfrm>
              <a:off x="0" y="0"/>
              <a:ext cx="2962656" cy="4714907"/>
            </a:xfrm>
            <a:prstGeom prst="roundRect">
              <a:avLst/>
            </a:prstGeom>
            <a:solidFill>
              <a:srgbClr val="CCFFCC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74067" y="144624"/>
              <a:ext cx="2743965" cy="4425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800" kern="1200" dirty="0" smtClean="0"/>
                <a:t>Fideicomisarios</a:t>
              </a:r>
              <a:endParaRPr lang="es-MX" sz="2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FINES PRINCIPALES DEL FIDEICOMISO 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5072098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SzPct val="100000"/>
              <a:buFont typeface="Calibri" pitchFamily="34" charset="0"/>
              <a:buChar char="→"/>
            </a:pPr>
            <a:r>
              <a:rPr lang="es-MX" dirty="0" smtClean="0"/>
              <a:t>Recibir del Fideicomitente, dinero, bienes o derechos</a:t>
            </a:r>
          </a:p>
          <a:p>
            <a:pPr>
              <a:buClr>
                <a:srgbClr val="FF0000"/>
              </a:buClr>
              <a:buSzPct val="100000"/>
              <a:buFont typeface="Calibri" pitchFamily="34" charset="0"/>
              <a:buChar char="→"/>
            </a:pPr>
            <a:r>
              <a:rPr lang="es-MX" dirty="0" smtClean="0"/>
              <a:t>Recibir los créditos</a:t>
            </a:r>
          </a:p>
          <a:p>
            <a:pPr>
              <a:buClr>
                <a:srgbClr val="FF0000"/>
              </a:buClr>
              <a:buSzPct val="100000"/>
              <a:buFont typeface="Calibri" pitchFamily="34" charset="0"/>
              <a:buChar char="→"/>
            </a:pPr>
            <a:r>
              <a:rPr lang="es-MX" dirty="0" smtClean="0"/>
              <a:t>Recibir los productos de la explotación de la concesión</a:t>
            </a:r>
          </a:p>
          <a:p>
            <a:pPr>
              <a:buClr>
                <a:srgbClr val="FF0000"/>
              </a:buClr>
              <a:buSzPct val="100000"/>
              <a:buFont typeface="Calibri" pitchFamily="34" charset="0"/>
              <a:buChar char="→"/>
            </a:pPr>
            <a:r>
              <a:rPr lang="es-MX" dirty="0" smtClean="0"/>
              <a:t>Recibir la Subvención</a:t>
            </a:r>
          </a:p>
          <a:p>
            <a:pPr>
              <a:buClr>
                <a:srgbClr val="FF0000"/>
              </a:buClr>
              <a:buSzPct val="100000"/>
              <a:buFont typeface="Calibri" pitchFamily="34" charset="0"/>
              <a:buChar char="→"/>
            </a:pPr>
            <a:r>
              <a:rPr lang="es-MX" dirty="0" smtClean="0"/>
              <a:t>Hacer emisiones bursátiles</a:t>
            </a:r>
          </a:p>
          <a:p>
            <a:pPr>
              <a:buClr>
                <a:srgbClr val="FF0000"/>
              </a:buClr>
              <a:buSzPct val="100000"/>
              <a:buFont typeface="Calibri" pitchFamily="34" charset="0"/>
              <a:buChar char="→"/>
            </a:pPr>
            <a:r>
              <a:rPr lang="es-MX" dirty="0" smtClean="0"/>
              <a:t>Celebrar contratos</a:t>
            </a:r>
          </a:p>
          <a:p>
            <a:pPr>
              <a:buClr>
                <a:srgbClr val="FF0000"/>
              </a:buClr>
              <a:buSzPct val="100000"/>
              <a:buFont typeface="Calibri" pitchFamily="34" charset="0"/>
              <a:buChar char="→"/>
            </a:pPr>
            <a:r>
              <a:rPr lang="es-MX" dirty="0" smtClean="0"/>
              <a:t>Conocer los contratos de obras, operación y mantenimiento</a:t>
            </a:r>
          </a:p>
          <a:p>
            <a:pPr>
              <a:buClr>
                <a:srgbClr val="FF0000"/>
              </a:buClr>
              <a:buSzPct val="100000"/>
              <a:buFont typeface="Calibri" pitchFamily="34" charset="0"/>
              <a:buChar char="→"/>
            </a:pPr>
            <a:r>
              <a:rPr lang="es-MX" dirty="0" smtClean="0"/>
              <a:t>Contratar la supervisión y auditorias durante la operación</a:t>
            </a:r>
          </a:p>
          <a:p>
            <a:pPr>
              <a:buClr>
                <a:srgbClr val="FF0000"/>
              </a:buClr>
              <a:buSzPct val="100000"/>
              <a:buFont typeface="Calibri" pitchFamily="34" charset="0"/>
              <a:buChar char="→"/>
            </a:pPr>
            <a:r>
              <a:rPr lang="es-MX" dirty="0" smtClean="0"/>
              <a:t>Cumplir las instrucciones del comité técnico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038600" cy="5072098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dirty="0" smtClean="0"/>
              <a:t>Invertir los recursos de su patrimonio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dirty="0" smtClean="0"/>
              <a:t>Aplicar los recursos conforme a la prelación establecida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dirty="0" smtClean="0"/>
              <a:t>Otorgar anticipos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dirty="0" smtClean="0"/>
              <a:t>Defender el patrimonio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dirty="0" smtClean="0"/>
              <a:t>Recibir garantías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dirty="0" smtClean="0"/>
              <a:t>Realizar todos los actos jurídicos y actividades para el cumplimiento de su objeto</a:t>
            </a:r>
          </a:p>
          <a:p>
            <a:pPr>
              <a:buClr>
                <a:srgbClr val="FF0000"/>
              </a:buClr>
              <a:buFont typeface="Calibri" pitchFamily="34" charset="0"/>
              <a:buChar char="→"/>
            </a:pPr>
            <a:r>
              <a:rPr lang="es-MX" dirty="0" smtClean="0"/>
              <a:t>Abstenerse de actuar en contra de lo establecido en el contrato de fideicomiso</a:t>
            </a:r>
          </a:p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9DC1-0821-45E3-8AFD-7DA03C5195D4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3754</TotalTime>
  <Words>2080</Words>
  <Application>Microsoft Office PowerPoint</Application>
  <PresentationFormat>Presentación en pantalla (4:3)</PresentationFormat>
  <Paragraphs>267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Flujo</vt:lpstr>
      <vt:lpstr>EL BUEN USO DEL FIDEICOMISO  EN LAS ASOCIACIONES PUBLICO PRIVADAS</vt:lpstr>
      <vt:lpstr>Esquemas Tradicionales vs APP</vt:lpstr>
      <vt:lpstr>Diapositiva 3</vt:lpstr>
      <vt:lpstr>FIDEICOMISO DE ASOCIACIONES PÚBLICO PRIVADAS</vt:lpstr>
      <vt:lpstr>México: Carreteras bajo esquemas APP</vt:lpstr>
      <vt:lpstr>México: Carreteras bajo esquemas APP</vt:lpstr>
      <vt:lpstr>ESTRUCTURA DE LAS CONCESIONES  CARRETERAS EN MÉXICO</vt:lpstr>
      <vt:lpstr>PARTES DEL FIDEICOMISO</vt:lpstr>
      <vt:lpstr>FINES PRINCIPALES DEL FIDEICOMISO </vt:lpstr>
      <vt:lpstr>EL PATRIMONIO SE INTEGRA CON:</vt:lpstr>
      <vt:lpstr>PRELACIÓN DEL USO DEL PATRIMONIO</vt:lpstr>
      <vt:lpstr>COMITÉ TÉCNICO</vt:lpstr>
      <vt:lpstr>FACULTADES  DEL  COMITÉ  TÉCNICO</vt:lpstr>
      <vt:lpstr>OBLIGACIONES DEL FIDEICOMITENTE</vt:lpstr>
      <vt:lpstr>OBLIGACIONES DEL FIDUCIARIO</vt:lpstr>
      <vt:lpstr>RESPONSABILIDAD DEL FIDUCIARIO</vt:lpstr>
      <vt:lpstr>DEFENSA DEL PATRIMONIO</vt:lpstr>
      <vt:lpstr>ACTUACIÓN DEL FIDUCIARIO</vt:lpstr>
      <vt:lpstr>ALGUNAS CONCLUSIONES</vt:lpstr>
      <vt:lpstr>ALGUNAS CONCLUSIONES</vt:lpstr>
      <vt:lpstr>ALGUNAS CONCLUSIONES</vt:lpstr>
      <vt:lpstr>ALGUNAS CONCLUSIONES</vt:lpstr>
      <vt:lpstr>Muchas Gracias por su Atención</vt:lpstr>
    </vt:vector>
  </TitlesOfParts>
  <Company>Ríos Ferrer, Guillén-Llarena, Treviño y Rivera, 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Fideicomiso</dc:title>
  <dc:creator>Siegfried Seedorf Guerrero</dc:creator>
  <cp:lastModifiedBy>Usuario 1</cp:lastModifiedBy>
  <cp:revision>90</cp:revision>
  <dcterms:created xsi:type="dcterms:W3CDTF">2010-05-31T21:33:30Z</dcterms:created>
  <dcterms:modified xsi:type="dcterms:W3CDTF">2010-09-23T15:49:18Z</dcterms:modified>
</cp:coreProperties>
</file>