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96" r:id="rId1"/>
    <p:sldMasterId id="2147483911" r:id="rId2"/>
  </p:sldMasterIdLst>
  <p:notesMasterIdLst>
    <p:notesMasterId r:id="rId30"/>
  </p:notesMasterIdLst>
  <p:handoutMasterIdLst>
    <p:handoutMasterId r:id="rId31"/>
  </p:handoutMasterIdLst>
  <p:sldIdLst>
    <p:sldId id="304" r:id="rId3"/>
    <p:sldId id="465" r:id="rId4"/>
    <p:sldId id="423" r:id="rId5"/>
    <p:sldId id="429" r:id="rId6"/>
    <p:sldId id="431" r:id="rId7"/>
    <p:sldId id="466" r:id="rId8"/>
    <p:sldId id="467" r:id="rId9"/>
    <p:sldId id="452" r:id="rId10"/>
    <p:sldId id="453" r:id="rId11"/>
    <p:sldId id="454" r:id="rId12"/>
    <p:sldId id="350" r:id="rId13"/>
    <p:sldId id="468" r:id="rId14"/>
    <p:sldId id="469" r:id="rId15"/>
    <p:sldId id="470" r:id="rId16"/>
    <p:sldId id="471" r:id="rId17"/>
    <p:sldId id="472" r:id="rId18"/>
    <p:sldId id="473" r:id="rId19"/>
    <p:sldId id="474" r:id="rId20"/>
    <p:sldId id="475" r:id="rId21"/>
    <p:sldId id="476" r:id="rId22"/>
    <p:sldId id="477" r:id="rId23"/>
    <p:sldId id="374" r:id="rId24"/>
    <p:sldId id="435" r:id="rId25"/>
    <p:sldId id="463" r:id="rId26"/>
    <p:sldId id="464" r:id="rId27"/>
    <p:sldId id="424" r:id="rId28"/>
    <p:sldId id="446" r:id="rId2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A6"/>
    <a:srgbClr val="66FF33"/>
    <a:srgbClr val="97A602"/>
    <a:srgbClr val="92D400"/>
    <a:srgbClr val="C9DD03"/>
    <a:srgbClr val="002776"/>
    <a:srgbClr val="72C7E7"/>
    <a:srgbClr val="3C8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6" autoAdjust="0"/>
    <p:restoredTop sz="99167" autoAdjust="0"/>
  </p:normalViewPr>
  <p:slideViewPr>
    <p:cSldViewPr snapToGrid="0" snapToObjects="1">
      <p:cViewPr>
        <p:scale>
          <a:sx n="60" d="100"/>
          <a:sy n="60" d="100"/>
        </p:scale>
        <p:origin x="-1848" y="-372"/>
      </p:cViewPr>
      <p:guideLst>
        <p:guide orient="horz" pos="882"/>
        <p:guide orient="horz" pos="491"/>
        <p:guide orient="horz" pos="158"/>
        <p:guide orient="horz" pos="4166"/>
        <p:guide orient="horz" pos="719"/>
        <p:guide orient="horz" pos="4274"/>
        <p:guide orient="horz" pos="3960"/>
        <p:guide orient="horz"/>
        <p:guide pos="2882"/>
        <p:guide pos="255"/>
        <p:guide pos="5504"/>
        <p:guide pos="2982"/>
        <p:guide pos="2778"/>
        <p:guide pos="369"/>
        <p:guide pos="53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2622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33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434" tIns="31717" rIns="63434" bIns="31717" numCol="1" anchor="t" anchorCtr="0" compatLnSpc="1">
            <a:prstTxWarp prst="textNoShape">
              <a:avLst/>
            </a:prstTxWarp>
          </a:bodyPr>
          <a:lstStyle>
            <a:lvl1pPr algn="l" defTabSz="634922">
              <a:spcBef>
                <a:spcPct val="0"/>
              </a:spcBef>
              <a:defRPr sz="8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434" tIns="31717" rIns="63434" bIns="31717" numCol="1" anchor="t" anchorCtr="0" compatLnSpc="1">
            <a:prstTxWarp prst="textNoShape">
              <a:avLst/>
            </a:prstTxWarp>
          </a:bodyPr>
          <a:lstStyle>
            <a:lvl1pPr algn="r" defTabSz="634922">
              <a:spcBef>
                <a:spcPct val="0"/>
              </a:spcBef>
              <a:defRPr sz="8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ED08C8-A27A-4FED-92E4-001FD93EADD7}" type="datetimeFigureOut">
              <a:rPr lang="en-US"/>
              <a:pPr>
                <a:defRPr/>
              </a:pPr>
              <a:t>6/1/2012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31263"/>
            <a:ext cx="29733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434" tIns="31717" rIns="63434" bIns="31717" numCol="1" anchor="b" anchorCtr="0" compatLnSpc="1">
            <a:prstTxWarp prst="textNoShape">
              <a:avLst/>
            </a:prstTxWarp>
          </a:bodyPr>
          <a:lstStyle>
            <a:lvl1pPr algn="l" defTabSz="634922">
              <a:spcBef>
                <a:spcPct val="0"/>
              </a:spcBef>
              <a:defRPr sz="8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434" tIns="31717" rIns="63434" bIns="31717" numCol="1" anchor="b" anchorCtr="0" compatLnSpc="1">
            <a:prstTxWarp prst="textNoShape">
              <a:avLst/>
            </a:prstTxWarp>
          </a:bodyPr>
          <a:lstStyle>
            <a:lvl1pPr algn="r" defTabSz="634922">
              <a:spcBef>
                <a:spcPct val="0"/>
              </a:spcBef>
              <a:defRPr sz="8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3C3338-B7F8-4E5B-A951-5FBE8BF3164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762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33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11" tIns="48356" rIns="96711" bIns="48356" numCol="1" anchor="t" anchorCtr="0" compatLnSpc="1">
            <a:prstTxWarp prst="textNoShape">
              <a:avLst/>
            </a:prstTxWarp>
          </a:bodyPr>
          <a:lstStyle>
            <a:lvl1pPr algn="l" defTabSz="634922">
              <a:spcBef>
                <a:spcPct val="0"/>
              </a:spcBef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11" tIns="48356" rIns="96711" bIns="48356" numCol="1" anchor="t" anchorCtr="0" compatLnSpc="1">
            <a:prstTxWarp prst="textNoShape">
              <a:avLst/>
            </a:prstTxWarp>
          </a:bodyPr>
          <a:lstStyle>
            <a:lvl1pPr algn="r" defTabSz="634922">
              <a:spcBef>
                <a:spcPct val="0"/>
              </a:spcBef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86CDA80-BA15-4EBC-AB11-713AC871317D}" type="datetimeFigureOut">
              <a:rPr lang="en-US"/>
              <a:pPr>
                <a:defRPr/>
              </a:pPr>
              <a:t>6/1/2012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9373" tIns="69688" rIns="139373" bIns="69688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84213" y="4416425"/>
            <a:ext cx="5489575" cy="933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29733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11" tIns="48356" rIns="96711" bIns="48356" numCol="1" anchor="b" anchorCtr="0" compatLnSpc="1">
            <a:prstTxWarp prst="textNoShape">
              <a:avLst/>
            </a:prstTxWarp>
          </a:bodyPr>
          <a:lstStyle>
            <a:lvl1pPr algn="l" defTabSz="634922">
              <a:spcBef>
                <a:spcPct val="0"/>
              </a:spcBef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11" tIns="48356" rIns="96711" bIns="48356" numCol="1" anchor="b" anchorCtr="0" compatLnSpc="1">
            <a:prstTxWarp prst="textNoShape">
              <a:avLst/>
            </a:prstTxWarp>
          </a:bodyPr>
          <a:lstStyle>
            <a:lvl1pPr algn="r" defTabSz="634922">
              <a:spcBef>
                <a:spcPct val="0"/>
              </a:spcBef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F35AB5-A3FC-464F-ADFB-0EE586E185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6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100000"/>
      </a:spcBef>
      <a:spcAft>
        <a:spcPct val="0"/>
      </a:spcAft>
      <a:buFont typeface="Arial" charset="0"/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14300" indent="-112713" algn="l" rtl="0" eaLnBrk="0" fontAlgn="base" hangingPunct="0">
      <a:spcBef>
        <a:spcPct val="20000"/>
      </a:spcBef>
      <a:spcAft>
        <a:spcPct val="0"/>
      </a:spcAft>
      <a:buChar char="•"/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27013" indent="-111125" algn="l" rtl="0" eaLnBrk="0" fontAlgn="base" hangingPunct="0">
      <a:spcBef>
        <a:spcPct val="20000"/>
      </a:spcBef>
      <a:spcAft>
        <a:spcPct val="0"/>
      </a:spcAft>
      <a:buFont typeface="Arial" charset="0"/>
      <a:buChar char="–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41313" indent="-112713" algn="l" rtl="0" eaLnBrk="0" fontAlgn="base" hangingPunct="0">
      <a:spcBef>
        <a:spcPct val="20000"/>
      </a:spcBef>
      <a:spcAft>
        <a:spcPct val="0"/>
      </a:spcAft>
      <a:buChar char="•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54025" indent="-111125" algn="l" rtl="0" eaLnBrk="0" fontAlgn="base" hangingPunct="0">
      <a:spcBef>
        <a:spcPct val="20000"/>
      </a:spcBef>
      <a:spcAft>
        <a:spcPct val="0"/>
      </a:spcAft>
      <a:buFont typeface="Arial" charset="0"/>
      <a:buChar char="–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5"/>
          <p:cNvSpPr>
            <a:spLocks noGrp="1"/>
          </p:cNvSpPr>
          <p:nvPr>
            <p:ph type="body" idx="1"/>
          </p:nvPr>
        </p:nvSpPr>
        <p:spPr>
          <a:xfrm>
            <a:off x="684213" y="4416425"/>
            <a:ext cx="5489575" cy="169863"/>
          </a:xfrm>
          <a:noFill/>
          <a:ln/>
        </p:spPr>
        <p:txBody>
          <a:bodyPr/>
          <a:lstStyle/>
          <a:p>
            <a:endParaRPr lang="es-P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A" smtClean="0">
              <a:latin typeface="Arial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633413"/>
            <a:fld id="{384952DE-7BEA-430B-950C-06B18E887E0C}" type="slidenum">
              <a:rPr lang="en-GB" smtClean="0">
                <a:latin typeface="Arial" charset="0"/>
                <a:cs typeface="Arial" charset="0"/>
              </a:rPr>
              <a:pPr defTabSz="633413"/>
              <a:t>9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A" smtClean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633413"/>
            <a:fld id="{21C04412-13EC-4C6C-8F62-960547379750}" type="slidenum">
              <a:rPr lang="en-GB" smtClean="0">
                <a:latin typeface="Arial" charset="0"/>
                <a:cs typeface="Arial" charset="0"/>
              </a:rPr>
              <a:pPr defTabSz="633413"/>
              <a:t>10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A" smtClean="0">
              <a:latin typeface="Arial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633413"/>
            <a:fld id="{03712A80-E3C7-416F-A79A-5F4054FC986C}" type="slidenum">
              <a:rPr lang="en-GB" smtClean="0">
                <a:latin typeface="Arial" charset="0"/>
                <a:cs typeface="Arial" charset="0"/>
              </a:rPr>
              <a:pPr defTabSz="633413"/>
              <a:t>21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A" smtClean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633413"/>
            <a:fld id="{A10592E0-3560-4333-8EFC-041C24562DBB}" type="slidenum">
              <a:rPr lang="en-GB" smtClean="0">
                <a:latin typeface="Arial" charset="0"/>
                <a:cs typeface="Arial" charset="0"/>
              </a:rPr>
              <a:pPr defTabSz="633413"/>
              <a:t>22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35AB5-A3FC-464F-ADFB-0EE586E18550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35AB5-A3FC-464F-ADFB-0EE586E18550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xfrm>
            <a:off x="684213" y="4416425"/>
            <a:ext cx="5489575" cy="169863"/>
          </a:xfrm>
          <a:noFill/>
          <a:ln/>
        </p:spPr>
        <p:txBody>
          <a:bodyPr/>
          <a:lstStyle/>
          <a:p>
            <a:endParaRPr lang="es-P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60164" y="8959775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632132"/>
            <a:fld id="{33C0BE6A-8440-4B15-9449-7539358DF3BF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defTabSz="632132"/>
              <a:t>26</a:t>
            </a:fld>
            <a:endParaRPr lang="en-GB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6275" y="365125"/>
            <a:ext cx="5489575" cy="4117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164" y="4577493"/>
            <a:ext cx="6119813" cy="44627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z="29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xfrm>
            <a:off x="684213" y="4416425"/>
            <a:ext cx="5489575" cy="1692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charset="0"/>
              </a:defRPr>
            </a:lvl1pPr>
            <a:lvl2pPr marL="732549" indent="-28175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26998" indent="-22540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577797" indent="-22540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28596" indent="-22540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479396" indent="-2254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30195" indent="-2254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80994" indent="-2254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31793" indent="-2254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051D548-3FAD-496D-921E-D606CD6FFA9E}" type="slidenum">
              <a:rPr lang="en-GB" altLang="en-GB" sz="1200">
                <a:solidFill>
                  <a:srgbClr val="FFFFFF"/>
                </a:solidFill>
              </a:rPr>
              <a:pPr/>
              <a:t>1</a:t>
            </a:fld>
            <a:endParaRPr lang="en-GB" altLang="en-GB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A" smtClean="0">
              <a:latin typeface="Arial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633413"/>
            <a:fld id="{19764E34-35CA-4085-90FD-3299B71DCE1D}" type="slidenum">
              <a:rPr lang="en-GB" smtClean="0">
                <a:latin typeface="Arial" charset="0"/>
                <a:cs typeface="Arial" charset="0"/>
              </a:rPr>
              <a:pPr defTabSz="633413"/>
              <a:t>2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A" smtClean="0">
              <a:latin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633413"/>
            <a:fld id="{AEDB9BB1-D7B3-4DDD-AB7E-73E14C59D200}" type="slidenum">
              <a:rPr lang="en-GB" smtClean="0">
                <a:latin typeface="Arial" charset="0"/>
                <a:cs typeface="Arial" charset="0"/>
              </a:rPr>
              <a:pPr defTabSz="633413"/>
              <a:t>3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A" smtClean="0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633413"/>
            <a:fld id="{85AED840-AC0B-4EAF-9FD8-A7FB5B069CD0}" type="slidenum">
              <a:rPr lang="en-GB" smtClean="0">
                <a:latin typeface="Arial" charset="0"/>
                <a:cs typeface="Arial" charset="0"/>
              </a:rPr>
              <a:pPr defTabSz="633413"/>
              <a:t>4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A" smtClean="0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633413"/>
            <a:fld id="{85AED840-AC0B-4EAF-9FD8-A7FB5B069CD0}" type="slidenum">
              <a:rPr lang="en-GB" smtClean="0">
                <a:latin typeface="Arial" charset="0"/>
                <a:cs typeface="Arial" charset="0"/>
              </a:rPr>
              <a:pPr defTabSz="633413"/>
              <a:t>5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A" smtClean="0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633413"/>
            <a:fld id="{85AED840-AC0B-4EAF-9FD8-A7FB5B069CD0}" type="slidenum">
              <a:rPr lang="en-GB" smtClean="0">
                <a:latin typeface="Arial" charset="0"/>
                <a:cs typeface="Arial" charset="0"/>
              </a:rPr>
              <a:pPr defTabSz="633413"/>
              <a:t>6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A" smtClean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633413"/>
            <a:fld id="{21C04412-13EC-4C6C-8F62-960547379750}" type="slidenum">
              <a:rPr lang="en-GB" smtClean="0">
                <a:latin typeface="Arial" charset="0"/>
                <a:cs typeface="Arial" charset="0"/>
              </a:rPr>
              <a:pPr defTabSz="633413"/>
              <a:t>7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A" smtClean="0">
              <a:latin typeface="Arial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633413"/>
            <a:fld id="{384952DE-7BEA-430B-950C-06B18E887E0C}" type="slidenum">
              <a:rPr lang="en-GB" smtClean="0">
                <a:latin typeface="Arial" charset="0"/>
                <a:cs typeface="Arial" charset="0"/>
              </a:rPr>
              <a:pPr defTabSz="633413"/>
              <a:t>8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EL_DCS_PR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04813" y="303213"/>
            <a:ext cx="1636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 bwMode="gray">
          <a:xfrm>
            <a:off x="1143000" y="1848693"/>
            <a:ext cx="6299791" cy="313932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2400" b="0" smtClean="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1143000" y="2466555"/>
            <a:ext cx="6299791" cy="153888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5000" b="1" baseline="0" smtClean="0"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dirty="0" smtClean="0"/>
          </a:p>
        </p:txBody>
      </p:sp>
    </p:spTree>
  </p:cSld>
  <p:clrMapOvr>
    <a:masterClrMapping/>
  </p:clrMapOvr>
  <p:transition/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5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96875" y="300038"/>
            <a:ext cx="8350250" cy="59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 smtClean="0"/>
              <a:t>Click to edit Master title style</a:t>
            </a:r>
            <a:endParaRPr lang="es-PA" noProof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96874" y="1123950"/>
            <a:ext cx="8350251" cy="5186363"/>
          </a:xfrm>
          <a:prstGeom prst="rect">
            <a:avLst/>
          </a:prstGeom>
        </p:spPr>
        <p:txBody>
          <a:bodyPr/>
          <a:lstStyle>
            <a:lvl1pPr>
              <a:lnSpc>
                <a:spcPct val="106000"/>
              </a:lnSpc>
              <a:spcBef>
                <a:spcPts val="1344"/>
              </a:spcBef>
              <a:spcAft>
                <a:spcPts val="0"/>
              </a:spcAft>
              <a:buClr>
                <a:srgbClr val="92D050"/>
              </a:buCl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92D050"/>
              </a:buClr>
              <a:defRPr sz="1800"/>
            </a:lvl2pPr>
            <a:lvl3pPr>
              <a:lnSpc>
                <a:spcPct val="106000"/>
              </a:lnSpc>
              <a:spcBef>
                <a:spcPts val="576"/>
              </a:spcBef>
              <a:spcAft>
                <a:spcPts val="0"/>
              </a:spcAft>
              <a:buClr>
                <a:srgbClr val="92D050"/>
              </a:buClr>
              <a:defRPr sz="1800"/>
            </a:lvl3pPr>
            <a:lvl4pPr>
              <a:lnSpc>
                <a:spcPct val="106000"/>
              </a:lnSpc>
              <a:spcBef>
                <a:spcPts val="576"/>
              </a:spcBef>
              <a:spcAft>
                <a:spcPts val="0"/>
              </a:spcAft>
              <a:buClr>
                <a:srgbClr val="92D050"/>
              </a:buClr>
              <a:defRPr sz="1800"/>
            </a:lvl4pPr>
            <a:lvl5pPr>
              <a:lnSpc>
                <a:spcPct val="106000"/>
              </a:lnSpc>
              <a:spcBef>
                <a:spcPts val="576"/>
              </a:spcBef>
              <a:spcAft>
                <a:spcPts val="0"/>
              </a:spcAft>
              <a:buClr>
                <a:srgbClr val="92D050"/>
              </a:buClr>
              <a:defRPr sz="18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s-PA" noProof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415925" y="6554788"/>
            <a:ext cx="282575" cy="1428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5A3EB4-FF58-4DD5-867D-1B5E20005663}" type="slidenum">
              <a:rPr lang="es-PA"/>
              <a:pPr>
                <a:defRPr/>
              </a:pPr>
              <a:t>‹#›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9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396875" y="300038"/>
            <a:ext cx="8350250" cy="59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 smtClean="0"/>
              <a:t>Click to edit Master title style</a:t>
            </a:r>
            <a:endParaRPr lang="es-PA" noProof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96875" y="1123950"/>
            <a:ext cx="4043242" cy="5186363"/>
          </a:xfrm>
          <a:prstGeom prst="rect">
            <a:avLst/>
          </a:prstGeom>
        </p:spPr>
        <p:txBody>
          <a:bodyPr/>
          <a:lstStyle>
            <a:lvl1pPr>
              <a:buClr>
                <a:srgbClr val="92D050"/>
              </a:buCl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92D050"/>
              </a:buCl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Clr>
                <a:srgbClr val="92D050"/>
              </a:buCl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Clr>
                <a:srgbClr val="92D050"/>
              </a:buCl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Clr>
                <a:srgbClr val="92D050"/>
              </a:buCl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s-PA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04325" y="1123950"/>
            <a:ext cx="4042800" cy="5186363"/>
          </a:xfrm>
          <a:prstGeom prst="rect">
            <a:avLst/>
          </a:prstGeom>
        </p:spPr>
        <p:txBody>
          <a:bodyPr/>
          <a:lstStyle>
            <a:lvl1pPr>
              <a:buClr>
                <a:srgbClr val="92D050"/>
              </a:buCl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92D050"/>
              </a:buCl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Clr>
                <a:srgbClr val="92D050"/>
              </a:buCl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Clr>
                <a:srgbClr val="92D050"/>
              </a:buCl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Clr>
                <a:srgbClr val="92D050"/>
              </a:buCl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PA" noProof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4"/>
            <p:custDataLst>
              <p:tags r:id="rId3"/>
            </p:custDataLst>
          </p:nvPr>
        </p:nvSpPr>
        <p:spPr>
          <a:xfrm>
            <a:off x="415925" y="6554788"/>
            <a:ext cx="282575" cy="1428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DD1B33-4CD7-413E-9BD3-8C33E6FF0A0E}" type="slidenum">
              <a:rPr lang="es-PA"/>
              <a:pPr>
                <a:defRPr/>
              </a:pPr>
              <a:t>‹#›</a:t>
            </a:fld>
            <a:endParaRPr lang="es-P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DEL_PRI_RGB"/>
          <p:cNvPicPr>
            <a:picLocks noChangeAspect="1" noChangeArrowheads="1"/>
          </p:cNvPicPr>
          <p:nvPr userDrawn="1"/>
        </p:nvPicPr>
        <p:blipFill>
          <a:blip r:embed="rId2" cstate="print"/>
          <a:srcRect l="11237" t="27428" r="9845" b="25551"/>
          <a:stretch>
            <a:fillRect/>
          </a:stretch>
        </p:blipFill>
        <p:spPr bwMode="auto">
          <a:xfrm>
            <a:off x="344488" y="2989263"/>
            <a:ext cx="3451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5571" y="4146731"/>
            <a:ext cx="6129669" cy="2288334"/>
          </a:xfrm>
        </p:spPr>
        <p:txBody>
          <a:bodyPr/>
          <a:lstStyle>
            <a:lvl1pPr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7D38117-E904-45D1-A120-DDF91D383C8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6311481" y="6374845"/>
            <a:ext cx="2243794" cy="96631"/>
          </a:xfrm>
          <a:prstGeom prst="rect">
            <a:avLst/>
          </a:prstGeom>
          <a:ln/>
        </p:spPr>
        <p:txBody>
          <a:bodyPr lIns="82040" tIns="41020" rIns="82040" bIns="41020"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94234" y="6374845"/>
            <a:ext cx="256846" cy="96631"/>
          </a:xfrm>
          <a:prstGeom prst="rect">
            <a:avLst/>
          </a:prstGeom>
          <a:ln/>
        </p:spPr>
        <p:txBody>
          <a:bodyPr lIns="82040" tIns="41020" rIns="82040" bIns="41020"/>
          <a:lstStyle>
            <a:lvl1pPr>
              <a:defRPr/>
            </a:lvl1pPr>
          </a:lstStyle>
          <a:p>
            <a:pPr>
              <a:defRPr/>
            </a:pPr>
            <a:fld id="{BDFA839D-0B53-436C-A634-9CD4E15ECD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734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Placeholder 1"/>
          <p:cNvSpPr>
            <a:spLocks noGrp="1"/>
          </p:cNvSpPr>
          <p:nvPr>
            <p:ph type="ctrTitle"/>
          </p:nvPr>
        </p:nvSpPr>
        <p:spPr>
          <a:xfrm>
            <a:off x="1142820" y="2670657"/>
            <a:ext cx="6112353" cy="1128762"/>
          </a:xfrm>
        </p:spPr>
        <p:txBody>
          <a:bodyPr/>
          <a:lstStyle>
            <a:lvl1pPr>
              <a:lnSpc>
                <a:spcPts val="4665"/>
              </a:lnSpc>
              <a:defRPr sz="4700"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1017298-999E-493D-86BD-44978FA61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spcBef>
                <a:spcPct val="20000"/>
              </a:spcBef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Deloitte seminar: Risk management and governance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9"/>
          <p:cNvSpPr>
            <a:spLocks/>
          </p:cNvSpPr>
          <p:nvPr userDrawn="1"/>
        </p:nvSpPr>
        <p:spPr bwMode="gray">
          <a:xfrm>
            <a:off x="414338" y="6626225"/>
            <a:ext cx="26828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defRPr/>
            </a:pPr>
            <a:fld id="{EE1EEFC2-B676-4D18-B733-1CA55B418249}" type="slidenum">
              <a:rPr lang="en-US" sz="1000">
                <a:solidFill>
                  <a:schemeClr val="tx2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79" y="1399032"/>
            <a:ext cx="8330184" cy="488746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233363" marR="0" indent="-2317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L="574675" marR="0" indent="-2349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L="862013" marR="0" indent="-2873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tabLst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10131"/>
            <a:ext cx="8330184" cy="3693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 bwMode="auto">
          <a:xfrm>
            <a:off x="411480" y="2824696"/>
            <a:ext cx="8149908" cy="680186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5200" b="0" baseline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ransition/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9" y="1399029"/>
            <a:ext cx="3999155" cy="48874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3889375" algn="r"/>
              </a:tabLst>
              <a:defRPr kumimoji="0" lang="en-US" sz="2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233363" marR="0" indent="-233363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3889375" algn="r"/>
              </a:tabLst>
              <a:defRPr kumimoji="0" lang="en-US" sz="2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L="574675" marR="0" indent="-2349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3883025" algn="r"/>
              </a:tabLst>
              <a:defRPr kumimoji="0" lang="en-US" sz="2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L="796925" marR="0" indent="-2222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3889375" algn="r"/>
              </a:tabLst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3889375" algn="r"/>
              </a:tabLst>
              <a:defRPr kumimoji="0" lang="en-US" sz="16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336265"/>
            <a:ext cx="8330184" cy="44319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9" y="1873248"/>
            <a:ext cx="3999155" cy="160043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 marL="233363" indent="-233363">
              <a:defRPr lang="en-US" sz="2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4675" indent="-234950">
              <a:defRPr lang="en-US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6925" indent="-222250"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 bwMode="gray">
          <a:xfrm>
            <a:off x="414338" y="1397000"/>
            <a:ext cx="3995928" cy="400110"/>
          </a:xfrm>
          <a:prstGeom prst="rect">
            <a:avLst/>
          </a:prstGeom>
        </p:spPr>
        <p:txBody>
          <a:bodyPr/>
          <a:lstStyle>
            <a:lvl1pPr>
              <a:defRPr sz="26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7"/>
          </p:nvPr>
        </p:nvSpPr>
        <p:spPr bwMode="gray">
          <a:xfrm>
            <a:off x="414338" y="779463"/>
            <a:ext cx="833018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18"/>
          </p:nvPr>
        </p:nvSpPr>
        <p:spPr bwMode="gray">
          <a:xfrm>
            <a:off x="4724400" y="1873248"/>
            <a:ext cx="3999155" cy="160043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 marL="233363" indent="-233363">
              <a:defRPr lang="en-US" sz="2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4675" indent="-234950">
              <a:defRPr lang="en-US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6925" indent="-222250"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4727259" y="1397000"/>
            <a:ext cx="3995928" cy="400110"/>
          </a:xfrm>
          <a:prstGeom prst="rect">
            <a:avLst/>
          </a:prstGeom>
        </p:spPr>
        <p:txBody>
          <a:bodyPr/>
          <a:lstStyle>
            <a:lvl1pPr>
              <a:defRPr sz="26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8"/>
          <p:cNvSpPr>
            <a:spLocks noGrp="1"/>
          </p:cNvSpPr>
          <p:nvPr>
            <p:ph type="body" sz="quarter" idx="13"/>
          </p:nvPr>
        </p:nvSpPr>
        <p:spPr bwMode="gray">
          <a:xfrm>
            <a:off x="414338" y="779463"/>
            <a:ext cx="833018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336265"/>
            <a:ext cx="8330184" cy="44319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80" y="1399029"/>
            <a:ext cx="2651760" cy="48874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6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0"/>
          <p:cNvSpPr>
            <a:spLocks noGrp="1"/>
          </p:cNvSpPr>
          <p:nvPr>
            <p:ph sz="quarter" idx="14"/>
          </p:nvPr>
        </p:nvSpPr>
        <p:spPr bwMode="gray">
          <a:xfrm>
            <a:off x="3245624" y="1399029"/>
            <a:ext cx="2651760" cy="48874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6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15"/>
          </p:nvPr>
        </p:nvSpPr>
        <p:spPr bwMode="gray">
          <a:xfrm>
            <a:off x="6069209" y="1399029"/>
            <a:ext cx="2651760" cy="48874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6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8" y="1873249"/>
            <a:ext cx="8330184" cy="428080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 bwMode="gray">
          <a:xfrm>
            <a:off x="414338" y="1397000"/>
            <a:ext cx="8330184" cy="276999"/>
          </a:xfrm>
          <a:prstGeom prst="rect">
            <a:avLst/>
          </a:prstGeom>
        </p:spPr>
        <p:txBody>
          <a:bodyPr/>
          <a:lstStyle>
            <a:lvl1pPr>
              <a:defRPr sz="18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411479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b"/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6"/>
          </p:nvPr>
        </p:nvSpPr>
        <p:spPr bwMode="gray">
          <a:xfrm>
            <a:off x="414338" y="779463"/>
            <a:ext cx="833018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336265"/>
            <a:ext cx="8330184" cy="44319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336265"/>
            <a:ext cx="8330184" cy="44319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DEL_PRI_RGB"/>
          <p:cNvPicPr>
            <a:picLocks noChangeAspect="1" noChangeArrowheads="1"/>
          </p:cNvPicPr>
          <p:nvPr userDrawn="1"/>
        </p:nvPicPr>
        <p:blipFill>
          <a:blip r:embed="rId2" cstate="print"/>
          <a:srcRect l="11237" t="27428" r="9845" b="25551"/>
          <a:stretch>
            <a:fillRect/>
          </a:stretch>
        </p:blipFill>
        <p:spPr bwMode="gray">
          <a:xfrm>
            <a:off x="2844800" y="3032125"/>
            <a:ext cx="3451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 bwMode="gray">
          <a:xfrm>
            <a:off x="402336" y="5458968"/>
            <a:ext cx="4937760" cy="1152144"/>
          </a:xfrm>
        </p:spPr>
        <p:txBody>
          <a:bodyPr anchor="b">
            <a:noAutofit/>
          </a:bodyPr>
          <a:lstStyle>
            <a:lvl1pPr>
              <a:lnSpc>
                <a:spcPts val="800"/>
              </a:lnSpc>
              <a:spcBef>
                <a:spcPts val="400"/>
              </a:spcBef>
              <a:spcAft>
                <a:spcPts val="400"/>
              </a:spcAft>
              <a:defRPr sz="7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5965825" y="6656388"/>
            <a:ext cx="2774950" cy="1079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>
              <a:defRPr/>
            </a:pPr>
            <a:r>
              <a:rPr lang="en-US" sz="7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Copyright © 2011 Deloitte Development LLC. All rights reserved.</a:t>
            </a:r>
          </a:p>
        </p:txBody>
      </p:sp>
      <p:sp>
        <p:nvSpPr>
          <p:cNvPr id="5123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336550"/>
            <a:ext cx="83296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Enter sentence case titles</a:t>
            </a:r>
          </a:p>
        </p:txBody>
      </p:sp>
      <p:sp>
        <p:nvSpPr>
          <p:cNvPr id="5124" name="Text Placeholder 15"/>
          <p:cNvSpPr>
            <a:spLocks noGrp="1"/>
          </p:cNvSpPr>
          <p:nvPr>
            <p:ph type="body" idx="1"/>
          </p:nvPr>
        </p:nvSpPr>
        <p:spPr bwMode="gray">
          <a:xfrm>
            <a:off x="411163" y="1400175"/>
            <a:ext cx="83312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9" r:id="rId9"/>
    <p:sldLayoutId id="2147484160" r:id="rId10"/>
    <p:sldLayoutId id="2147484161" r:id="rId11"/>
    <p:sldLayoutId id="2147484164" r:id="rId12"/>
    <p:sldLayoutId id="2147484165" r:id="rId13"/>
  </p:sldLayoutIdLst>
  <p:hf hd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0B0F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3200">
          <a:solidFill>
            <a:srgbClr val="00B0F0"/>
          </a:solidFill>
          <a:latin typeface="Arial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3200">
          <a:solidFill>
            <a:srgbClr val="00B0F0"/>
          </a:solidFill>
          <a:latin typeface="Arial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3200">
          <a:solidFill>
            <a:srgbClr val="00B0F0"/>
          </a:solidFill>
          <a:latin typeface="Arial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3200">
          <a:solidFill>
            <a:srgbClr val="00B0F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2200"/>
        </a:spcBef>
        <a:spcAft>
          <a:spcPct val="0"/>
        </a:spcAft>
        <a:buClr>
          <a:srgbClr val="6D9F00"/>
        </a:buClr>
        <a:buFont typeface="Arial" charset="0"/>
        <a:defRPr lang="en-US" kern="1200" dirty="0">
          <a:solidFill>
            <a:schemeClr val="tx2"/>
          </a:solidFill>
          <a:latin typeface="+mn-lt"/>
          <a:ea typeface="+mn-ea"/>
          <a:cs typeface="Arial" pitchFamily="34" charset="0"/>
        </a:defRPr>
      </a:lvl1pPr>
      <a:lvl2pPr marL="174625" indent="-174625" algn="l" rtl="0" eaLnBrk="0" fontAlgn="base" hangingPunct="0">
        <a:spcBef>
          <a:spcPts val="400"/>
        </a:spcBef>
        <a:spcAft>
          <a:spcPct val="0"/>
        </a:spcAft>
        <a:buClr>
          <a:srgbClr val="6D9F00"/>
        </a:buClr>
        <a:buFont typeface="Arial" charset="0"/>
        <a:buChar char="•"/>
        <a:defRPr lang="en-US" kern="1200" dirty="0">
          <a:solidFill>
            <a:schemeClr val="tx2"/>
          </a:solidFill>
          <a:latin typeface="+mn-lt"/>
          <a:ea typeface="+mn-ea"/>
          <a:cs typeface="Arial" pitchFamily="34" charset="0"/>
        </a:defRPr>
      </a:lvl2pPr>
      <a:lvl3pPr marL="341313" indent="-171450" algn="l" rtl="0" eaLnBrk="0" fontAlgn="base" hangingPunct="0">
        <a:spcBef>
          <a:spcPts val="400"/>
        </a:spcBef>
        <a:spcAft>
          <a:spcPct val="0"/>
        </a:spcAft>
        <a:buClr>
          <a:srgbClr val="6D9F00"/>
        </a:buClr>
        <a:buFont typeface="Arial" charset="0"/>
        <a:buChar char="–"/>
        <a:defRPr lang="en-US" kern="1200" dirty="0">
          <a:solidFill>
            <a:schemeClr val="tx2"/>
          </a:solidFill>
          <a:latin typeface="+mn-lt"/>
          <a:ea typeface="+mn-ea"/>
          <a:cs typeface="Arial" charset="0"/>
        </a:defRPr>
      </a:lvl3pPr>
      <a:lvl4pPr marL="515938" indent="-174625" algn="l" rtl="0" eaLnBrk="0" fontAlgn="base" hangingPunct="0">
        <a:spcBef>
          <a:spcPts val="400"/>
        </a:spcBef>
        <a:spcAft>
          <a:spcPct val="0"/>
        </a:spcAft>
        <a:buClr>
          <a:srgbClr val="6D9F00"/>
        </a:buClr>
        <a:buFont typeface="Arial" charset="0"/>
        <a:buChar char="•"/>
        <a:defRPr lang="en-US" kern="1200" dirty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688975" indent="-173038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–"/>
        <a:defRPr lang="en-US" sz="1600" kern="1200" dirty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666750" marR="0" indent="-166688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Font typeface="Arial" pitchFamily="34" charset="0"/>
        <a:buChar char="–"/>
        <a:tabLst/>
        <a:defRPr kumimoji="0" lang="en-US" sz="1000" b="0" i="0" u="none" strike="noStrike" kern="1200" cap="none" normalizeH="0" baseline="0" dirty="0" smtClean="0">
          <a:ln>
            <a:noFill/>
          </a:ln>
          <a:solidFill>
            <a:schemeClr val="tx2"/>
          </a:solidFill>
          <a:effectLst/>
          <a:latin typeface="Arial" pitchFamily="34" charset="0"/>
          <a:ea typeface="+mn-ea"/>
          <a:cs typeface="Arial" pitchFamily="34" charset="0"/>
        </a:defRPr>
      </a:lvl6pPr>
      <a:lvl7pPr marL="1079500" indent="-184150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252538" indent="-173038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435100" indent="-182563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97625" y="6554788"/>
            <a:ext cx="2312988" cy="142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14404">
              <a:lnSpc>
                <a:spcPts val="1077"/>
              </a:lnSpc>
              <a:defRPr/>
            </a:pPr>
            <a:r>
              <a:rPr lang="en-US" sz="700" b="0" dirty="0">
                <a:solidFill>
                  <a:srgbClr val="002776"/>
                </a:solidFill>
              </a:rPr>
              <a:t>© 2010 Deloitte Touche Tohmatsu</a:t>
            </a:r>
          </a:p>
        </p:txBody>
      </p: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407988" y="350838"/>
            <a:ext cx="842327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4813" y="1190625"/>
            <a:ext cx="84232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15925" y="6554788"/>
            <a:ext cx="282575" cy="1428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1077"/>
              </a:lnSpc>
              <a:defRPr sz="900" b="1">
                <a:solidFill>
                  <a:srgbClr val="002776"/>
                </a:solidFill>
              </a:defRPr>
            </a:lvl1pPr>
          </a:lstStyle>
          <a:p>
            <a:pPr>
              <a:defRPr/>
            </a:pPr>
            <a:fld id="{6A6C58D3-0F32-4B34-87E6-316670035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71525" y="6554788"/>
            <a:ext cx="4318000" cy="1428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1077"/>
              </a:lnSpc>
              <a:defRPr sz="900" b="0">
                <a:solidFill>
                  <a:srgbClr val="002776"/>
                </a:solidFill>
              </a:defRPr>
            </a:lvl1pPr>
          </a:lstStyle>
          <a:p>
            <a:pPr>
              <a:defRPr/>
            </a:pPr>
            <a:r>
              <a:rPr lang="en-US"/>
              <a:t>Deloitte seminar: Risk management and governance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</p:sldLayoutIdLst>
  <p:hf hdr="0" dt="0"/>
  <p:txStyles>
    <p:titleStyle>
      <a:lvl1pPr algn="l" rtl="0" eaLnBrk="0" fontAlgn="base" hangingPunct="0">
        <a:lnSpc>
          <a:spcPts val="305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5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ts val="305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ts val="305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ts val="305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10200" algn="l" defTabSz="914404" rtl="0" eaLnBrk="1" fontAlgn="base" hangingPunct="1">
        <a:lnSpc>
          <a:spcPts val="305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820400" algn="l" defTabSz="914404" rtl="0" eaLnBrk="1" fontAlgn="base" hangingPunct="1">
        <a:lnSpc>
          <a:spcPts val="305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230600" algn="l" defTabSz="914404" rtl="0" eaLnBrk="1" fontAlgn="base" hangingPunct="1">
        <a:lnSpc>
          <a:spcPts val="305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640799" algn="l" defTabSz="914404" rtl="0" eaLnBrk="1" fontAlgn="base" hangingPunct="1">
        <a:lnSpc>
          <a:spcPts val="305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275"/>
        </a:spcAft>
        <a:buFont typeface="Arial" charset="0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180975" indent="-180975" algn="l" rtl="0" eaLnBrk="0" fontAlgn="base" hangingPunct="0">
        <a:spcBef>
          <a:spcPct val="0"/>
        </a:spcBef>
        <a:spcAft>
          <a:spcPts val="275"/>
        </a:spcAft>
        <a:buFont typeface="Arial" charset="0"/>
        <a:buChar char="•"/>
        <a:defRPr>
          <a:solidFill>
            <a:schemeClr val="tx2"/>
          </a:solidFill>
          <a:latin typeface="+mn-lt"/>
        </a:defRPr>
      </a:lvl2pPr>
      <a:lvl3pPr marL="357188" indent="-174625" algn="l" rtl="0" eaLnBrk="0" fontAlgn="base" hangingPunct="0">
        <a:spcBef>
          <a:spcPct val="0"/>
        </a:spcBef>
        <a:spcAft>
          <a:spcPts val="275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3pPr>
      <a:lvl4pPr marL="539750" indent="-180975" algn="l" rtl="0" eaLnBrk="0" fontAlgn="base" hangingPunct="0">
        <a:spcBef>
          <a:spcPct val="0"/>
        </a:spcBef>
        <a:spcAft>
          <a:spcPts val="538"/>
        </a:spcAft>
        <a:buFont typeface="Arial" charset="0"/>
        <a:buChar char="•"/>
        <a:defRPr>
          <a:solidFill>
            <a:schemeClr val="tx2"/>
          </a:solidFill>
          <a:latin typeface="+mn-lt"/>
        </a:defRPr>
      </a:lvl4pPr>
      <a:lvl5pPr marL="711200" indent="-171450" algn="l" rtl="0" eaLnBrk="0" fontAlgn="base" hangingPunct="0">
        <a:spcBef>
          <a:spcPct val="0"/>
        </a:spcBef>
        <a:spcAft>
          <a:spcPts val="538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5pPr>
      <a:lvl6pPr marL="1122352" indent="-172341" algn="l" defTabSz="914404" rtl="0" eaLnBrk="1" fontAlgn="base" hangingPunct="1">
        <a:spcBef>
          <a:spcPct val="0"/>
        </a:spcBef>
        <a:spcAft>
          <a:spcPts val="538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6pPr>
      <a:lvl7pPr marL="1532552" indent="-172341" algn="l" defTabSz="914404" rtl="0" eaLnBrk="1" fontAlgn="base" hangingPunct="1">
        <a:spcBef>
          <a:spcPct val="0"/>
        </a:spcBef>
        <a:spcAft>
          <a:spcPts val="538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7pPr>
      <a:lvl8pPr marL="1942752" indent="-172341" algn="l" defTabSz="914404" rtl="0" eaLnBrk="1" fontAlgn="base" hangingPunct="1">
        <a:spcBef>
          <a:spcPct val="0"/>
        </a:spcBef>
        <a:spcAft>
          <a:spcPts val="538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8pPr>
      <a:lvl9pPr marL="2352952" indent="-172341" algn="l" defTabSz="914404" rtl="0" eaLnBrk="1" fontAlgn="base" hangingPunct="1">
        <a:spcBef>
          <a:spcPct val="0"/>
        </a:spcBef>
        <a:spcAft>
          <a:spcPts val="538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20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00" algn="l" defTabSz="820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400" algn="l" defTabSz="820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600" algn="l" defTabSz="820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799" algn="l" defTabSz="820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999" algn="l" defTabSz="820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199" algn="l" defTabSz="820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399" algn="l" defTabSz="820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599" algn="l" defTabSz="820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www.corpgov.deloitte.com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 txBox="1">
            <a:spLocks/>
          </p:cNvSpPr>
          <p:nvPr/>
        </p:nvSpPr>
        <p:spPr bwMode="gray">
          <a:xfrm>
            <a:off x="461841" y="2995322"/>
            <a:ext cx="4346642" cy="2923877"/>
          </a:xfrm>
          <a:prstGeom prst="rect">
            <a:avLst/>
          </a:prstGeom>
          <a:solidFill>
            <a:schemeClr val="bg1">
              <a:alpha val="29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342900" indent="-342900">
              <a:spcBef>
                <a:spcPts val="0"/>
              </a:spcBef>
              <a:defRPr/>
            </a:pPr>
            <a:r>
              <a:rPr lang="es-PA" sz="20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Congreso </a:t>
            </a:r>
            <a:r>
              <a:rPr lang="es-PA" sz="20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Latinoamericano </a:t>
            </a:r>
            <a:r>
              <a:rPr lang="es-PA" sz="20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s-PA" sz="20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Auditoría</a:t>
            </a:r>
            <a:r>
              <a:rPr lang="es-PA" sz="2000" b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PA" sz="20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Interna </a:t>
            </a:r>
            <a:r>
              <a:rPr lang="es-PA" sz="20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 Administración de </a:t>
            </a:r>
            <a:endParaRPr lang="es-PA" sz="2000" b="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defRPr/>
            </a:pPr>
            <a:r>
              <a:rPr lang="es-PA" sz="20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Riesgos </a:t>
            </a:r>
            <a:r>
              <a:rPr lang="es-PA" sz="20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CLAIN</a:t>
            </a:r>
          </a:p>
          <a:p>
            <a:pPr marL="342900" indent="-342900">
              <a:spcBef>
                <a:spcPts val="0"/>
              </a:spcBef>
              <a:defRPr/>
            </a:pPr>
            <a:endParaRPr lang="es-PA" sz="2000" b="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defRPr/>
            </a:pPr>
            <a:r>
              <a:rPr lang="es-PA" sz="20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de junio de 2012</a:t>
            </a:r>
            <a:endParaRPr lang="es-PA" sz="2000" b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Font typeface="Arial" charset="0"/>
              <a:buNone/>
              <a:defRPr/>
            </a:pPr>
            <a:endParaRPr lang="es-PA" sz="24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Font typeface="Arial" charset="0"/>
              <a:buNone/>
              <a:defRPr/>
            </a:pPr>
            <a:r>
              <a:rPr lang="es-PA" sz="1800" b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Expositor:</a:t>
            </a:r>
          </a:p>
          <a:p>
            <a:pPr marL="342900" indent="-342900">
              <a:spcBef>
                <a:spcPts val="0"/>
              </a:spcBef>
              <a:buFont typeface="Arial" charset="0"/>
              <a:buNone/>
              <a:defRPr/>
            </a:pPr>
            <a:r>
              <a:rPr lang="es-PA" sz="1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Bismark E. Rodríguez L</a:t>
            </a:r>
          </a:p>
          <a:p>
            <a:pPr marL="342900" indent="-342900">
              <a:spcBef>
                <a:spcPts val="0"/>
              </a:spcBef>
              <a:buFont typeface="Arial" charset="0"/>
              <a:buNone/>
              <a:defRPr/>
            </a:pPr>
            <a:r>
              <a:rPr lang="es-PA" sz="1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CIA CCSA CFSA CPA MBA</a:t>
            </a:r>
          </a:p>
          <a:p>
            <a:pPr marL="342900" indent="-342900">
              <a:spcBef>
                <a:spcPts val="0"/>
              </a:spcBef>
              <a:buFont typeface="Arial" charset="0"/>
              <a:buNone/>
              <a:defRPr/>
            </a:pPr>
            <a:r>
              <a:rPr lang="es-PA" sz="16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Socio </a:t>
            </a:r>
            <a:r>
              <a:rPr lang="es-PA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 Servicios </a:t>
            </a:r>
            <a:r>
              <a:rPr lang="es-PA" sz="16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 Riesgos Empresariales </a:t>
            </a:r>
            <a:r>
              <a:rPr lang="es-PA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PA" sz="16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ERS)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47062" y="1292066"/>
            <a:ext cx="39726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A" sz="32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Gobierno Corporativo</a:t>
            </a:r>
          </a:p>
          <a:p>
            <a:r>
              <a:rPr lang="es-PA" sz="2800" b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10 consejos de valor estratégico</a:t>
            </a:r>
            <a:endParaRPr lang="en-US" sz="2800" b="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7797" y="1418895"/>
            <a:ext cx="4196204" cy="279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sz="quarter" idx="12"/>
          </p:nvPr>
        </p:nvSpPr>
        <p:spPr>
          <a:xfrm>
            <a:off x="411164" y="1398588"/>
            <a:ext cx="4517675" cy="4170372"/>
          </a:xfrm>
        </p:spPr>
        <p:txBody>
          <a:bodyPr wrap="square">
            <a:spAutoFit/>
          </a:bodyPr>
          <a:lstStyle/>
          <a:p>
            <a:pPr marL="342900" lvl="1" indent="-34290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tabLst>
                <a:tab pos="3889375" algn="r"/>
              </a:tabLst>
            </a:pPr>
            <a:r>
              <a:rPr lang="es-PA" sz="1600" dirty="0">
                <a:cs typeface="Arial" charset="0"/>
              </a:rPr>
              <a:t>Mecanismos de información interna y externa hacia el público.</a:t>
            </a:r>
          </a:p>
          <a:p>
            <a:pPr marL="342900" lvl="1" indent="-34290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tabLst>
                <a:tab pos="3889375" algn="r"/>
              </a:tabLst>
            </a:pPr>
            <a:r>
              <a:rPr lang="es-PA" sz="1600" dirty="0">
                <a:cs typeface="Arial" charset="0"/>
              </a:rPr>
              <a:t>Involucramiento del alto nivel organizacional en la administración de riesgos y controles internos. Esto incluye el seguimiento a las exposiciones de riesgos, en particular en concepto de facilidades otorgadas bajo criterios de sana práctica bancaria, en donde existan conflictos de interés.</a:t>
            </a:r>
          </a:p>
          <a:p>
            <a:pPr marL="342900" lvl="1" indent="-34290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tabLst>
                <a:tab pos="3889375" algn="r"/>
              </a:tabLst>
            </a:pPr>
            <a:r>
              <a:rPr lang="es-PA" sz="1600" dirty="0">
                <a:cs typeface="Arial" charset="0"/>
              </a:rPr>
              <a:t>Identificación de la naturaleza y extensión de transacciones con partes relacionadas e integrantes del grupo bancario</a:t>
            </a:r>
          </a:p>
          <a:p>
            <a:pPr marL="342900" lvl="1" indent="-34290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tabLst>
                <a:tab pos="3889375" algn="r"/>
              </a:tabLst>
            </a:pPr>
            <a:r>
              <a:rPr lang="es-PA" sz="1600" dirty="0">
                <a:cs typeface="Arial" charset="0"/>
              </a:rPr>
              <a:t>Documentos que evidencien el cumplimiento de lo indicado en el ordinal anterior y su comunicación a todos los niveles de la organización.</a:t>
            </a:r>
          </a:p>
        </p:txBody>
      </p:sp>
      <p:pic>
        <p:nvPicPr>
          <p:cNvPr id="4" name="Picture 2" descr="images/previews/rec_glb_ho_032_hi-z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32485"/>
            <a:ext cx="3810000" cy="2543175"/>
          </a:xfrm>
          <a:prstGeom prst="rect">
            <a:avLst/>
          </a:prstGeom>
          <a:noFill/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14338" y="349157"/>
            <a:ext cx="8329612" cy="738664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es-PA" b="1" dirty="0" smtClean="0">
                <a:solidFill>
                  <a:schemeClr val="accent1"/>
                </a:solidFill>
              </a:rPr>
              <a:t>Aspectos a considerar en la estructuración del gobierno corporativo</a:t>
            </a:r>
            <a:endParaRPr lang="es-PA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411163" y="3554566"/>
            <a:ext cx="8150225" cy="680186"/>
          </a:xfrm>
        </p:spPr>
        <p:txBody>
          <a:bodyPr/>
          <a:lstStyle/>
          <a:p>
            <a:pPr eaLnBrk="1" hangingPunct="1"/>
            <a:r>
              <a:rPr lang="es-PA" dirty="0" smtClean="0"/>
              <a:t>10 consejos prácticos</a:t>
            </a:r>
            <a:endParaRPr lang="es-P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user_uploaded/zoom/ind_fsi_glb_ho_1401_hi-z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62" y="1466190"/>
            <a:ext cx="4423237" cy="377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11479" y="1399032"/>
            <a:ext cx="4160521" cy="4887468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Recientes regulaciones hacen énfasis en roles renovados y emergentes para los directores.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Reguladores y otras partes interesadas están más pendiente de la estructura de gobierno de su organización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Mas responsabilidades, mayor compensación. Defina un esquema de compensación justo y transparente.</a:t>
            </a:r>
            <a:endParaRPr lang="es-PA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38" y="40799"/>
            <a:ext cx="8330184" cy="983960"/>
          </a:xfrm>
        </p:spPr>
        <p:txBody>
          <a:bodyPr/>
          <a:lstStyle/>
          <a:p>
            <a:r>
              <a:rPr lang="es-PA" dirty="0" smtClean="0">
                <a:solidFill>
                  <a:srgbClr val="002060"/>
                </a:solidFill>
              </a:rPr>
              <a:t>Numero 1: Establezca un sistema de compensación acorde con el nivel de responsabilidad que asumen sus directores </a:t>
            </a:r>
            <a:endParaRPr lang="es-PA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8" y="5086171"/>
            <a:ext cx="833018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PA" sz="2400" b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Los directores son una especie difícil de conseguir, entonces crear un mecanismo de compensación atractivo puede acortar el tiempo de búsqueda</a:t>
            </a:r>
          </a:p>
        </p:txBody>
      </p:sp>
    </p:spTree>
    <p:extLst>
      <p:ext uri="{BB962C8B-B14F-4D97-AF65-F5344CB8AC3E}">
        <p14:creationId xmlns:p14="http://schemas.microsoft.com/office/powerpoint/2010/main" val="254898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11479" y="1399032"/>
            <a:ext cx="4160521" cy="4887468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Desde la ultima crisis del 2008 la industria se ha llenado de nuevos requerimientos regulatorios y de negocios.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Ante la incertidumbre de nuevas turbulencias en el mercado, debe contarse con Directores clasificados.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Ciertamente hay que pagar bien lo que va a agregar valor y a quien se le va a pedir rendir cuentas también.</a:t>
            </a:r>
            <a:endParaRPr lang="es-PA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38" y="286095"/>
            <a:ext cx="8330184" cy="738664"/>
          </a:xfrm>
        </p:spPr>
        <p:txBody>
          <a:bodyPr/>
          <a:lstStyle/>
          <a:p>
            <a:r>
              <a:rPr lang="es-PA" dirty="0" smtClean="0">
                <a:solidFill>
                  <a:srgbClr val="002060"/>
                </a:solidFill>
              </a:rPr>
              <a:t>Numero 2: Defina un perfil del director que desea. Evalúe el perfil actual.</a:t>
            </a:r>
            <a:endParaRPr lang="es-PA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8" y="5086171"/>
            <a:ext cx="833018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PA" sz="2400" b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Los accionistas deben crear un el perfil de la Junta Directiva que se desea. Asegurar que cuentan con la Junta apropiada y que está ejerciendo bien su función de vigilancia.</a:t>
            </a:r>
          </a:p>
        </p:txBody>
      </p:sp>
      <p:pic>
        <p:nvPicPr>
          <p:cNvPr id="91138" name="Picture 2" descr="images/previews/ind_fsi_glb_ve_171_hi-z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570" y="1257143"/>
            <a:ext cx="2912311" cy="361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41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ser_uploaded/zoom/ind_fsi_glb_ho_1401_hi-z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62" y="1466190"/>
            <a:ext cx="4423237" cy="377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11479" y="1399032"/>
            <a:ext cx="4160521" cy="4887468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Una agenda anual y contenidos específicos ayudan a orientar la función de vigilancia de la JD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La distribución de funciones entre los comités, la eliminación de duplicación y la incorporación de prácticas omitidas son importantes</a:t>
            </a:r>
          </a:p>
          <a:p>
            <a:endParaRPr lang="es-PA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38" y="286095"/>
            <a:ext cx="8330184" cy="738664"/>
          </a:xfrm>
        </p:spPr>
        <p:txBody>
          <a:bodyPr/>
          <a:lstStyle/>
          <a:p>
            <a:r>
              <a:rPr lang="es-PA" dirty="0" smtClean="0">
                <a:solidFill>
                  <a:srgbClr val="002060"/>
                </a:solidFill>
              </a:rPr>
              <a:t>Numero 3: Establezca un plan de reuniones y una agenda para ser cumplida</a:t>
            </a:r>
            <a:endParaRPr lang="es-PA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8" y="5086171"/>
            <a:ext cx="833018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PA" sz="2400" b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Las juntas eficientes tienen a un coordinador que mueve la </a:t>
            </a:r>
            <a:r>
              <a:rPr lang="es-PA" sz="2400" b="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logistica</a:t>
            </a:r>
            <a:r>
              <a:rPr lang="es-PA" sz="2400" b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de una JD y asiste a la administración en llevar de forma eficiente y efectiva la relación con accionistas y directores.</a:t>
            </a:r>
          </a:p>
        </p:txBody>
      </p:sp>
    </p:spTree>
    <p:extLst>
      <p:ext uri="{BB962C8B-B14F-4D97-AF65-F5344CB8AC3E}">
        <p14:creationId xmlns:p14="http://schemas.microsoft.com/office/powerpoint/2010/main" val="188417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11479" y="1399032"/>
            <a:ext cx="4160521" cy="4887468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¿Cuales son los comités que requiere la organización?.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Se requiere un análisis de las competencias de los directores.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Interacción con comités internos. Pueden ser muchos más de los que se requieran.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Oportunidad de la información que debe revisar el comité.</a:t>
            </a:r>
            <a:endParaRPr lang="es-PA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38" y="286095"/>
            <a:ext cx="8330184" cy="738664"/>
          </a:xfrm>
        </p:spPr>
        <p:txBody>
          <a:bodyPr/>
          <a:lstStyle/>
          <a:p>
            <a:r>
              <a:rPr lang="es-PA" dirty="0" smtClean="0">
                <a:solidFill>
                  <a:srgbClr val="002060"/>
                </a:solidFill>
              </a:rPr>
              <a:t>Numero 4: Defina como interactúan la JD y sus diferentes comités</a:t>
            </a:r>
            <a:endParaRPr lang="es-PA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8" y="5086171"/>
            <a:ext cx="833018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PA" sz="2400" b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Los estatutos de los comités son importantes, pero también lo son los contenidos e informes de los comités, la entrega a tiempo de la información y las resoluciones del comité.</a:t>
            </a:r>
          </a:p>
        </p:txBody>
      </p:sp>
      <p:pic>
        <p:nvPicPr>
          <p:cNvPr id="91138" name="Picture 2" descr="images/previews/ind_fsi_glb_ve_171_hi-z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570" y="1257143"/>
            <a:ext cx="2912311" cy="361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0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ser_uploaded/zoom/ind_fsi_glb_ho_1401_hi-z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62" y="1466190"/>
            <a:ext cx="4423237" cy="377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11479" y="1399032"/>
            <a:ext cx="4160521" cy="4887468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¿Están apropiadamente ubicados en el organigrama?.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Dotación de infraestructura y planes de capacitación.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Perfil apropiado de los líderes de auditoría interna, cumplimiento y administración de riesgos.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Manejo profesional y emocional de las relaciones Directores – Áreas de Control - Administración</a:t>
            </a:r>
            <a:endParaRPr lang="es-PA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38" y="286095"/>
            <a:ext cx="8330184" cy="738664"/>
          </a:xfrm>
        </p:spPr>
        <p:txBody>
          <a:bodyPr/>
          <a:lstStyle/>
          <a:p>
            <a:r>
              <a:rPr lang="es-PA" dirty="0" smtClean="0">
                <a:solidFill>
                  <a:srgbClr val="002060"/>
                </a:solidFill>
              </a:rPr>
              <a:t>Numero 5: Refuerce las áreas de control y prevención: auditoría interna, administración de riesgos y cumplimiento</a:t>
            </a:r>
            <a:endParaRPr lang="es-PA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8" y="5086171"/>
            <a:ext cx="8330184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PA" sz="2400" b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 mejor estructura no asegura el éxito en materia de gobierno corporativo, pero si un equipo de control proactivo, que entiende el negocio y que cuida como ángel guardián a los accionistas, directores y administración.</a:t>
            </a:r>
          </a:p>
        </p:txBody>
      </p:sp>
    </p:spTree>
    <p:extLst>
      <p:ext uri="{BB962C8B-B14F-4D97-AF65-F5344CB8AC3E}">
        <p14:creationId xmlns:p14="http://schemas.microsoft.com/office/powerpoint/2010/main" val="32760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11479" y="1399032"/>
            <a:ext cx="4160521" cy="4887468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Venza la resistencia del CEO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Amplíelo a toda la organización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Establezca un programa estructurado que todos conozcan en la organización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Exposición del equipo a la alta administración y dirección</a:t>
            </a:r>
          </a:p>
          <a:p>
            <a:pPr marL="342900" indent="-342900">
              <a:buFont typeface="Arial" pitchFamily="34" charset="0"/>
              <a:buChar char="•"/>
            </a:pPr>
            <a:endParaRPr lang="es-PA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38" y="655427"/>
            <a:ext cx="8330184" cy="369332"/>
          </a:xfrm>
        </p:spPr>
        <p:txBody>
          <a:bodyPr/>
          <a:lstStyle/>
          <a:p>
            <a:r>
              <a:rPr lang="es-PA" dirty="0" smtClean="0">
                <a:solidFill>
                  <a:srgbClr val="002060"/>
                </a:solidFill>
              </a:rPr>
              <a:t>Numero 6: Establezca un plan de sucesión del CEO</a:t>
            </a:r>
            <a:endParaRPr lang="es-PA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8" y="5086171"/>
            <a:ext cx="833018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PA" sz="2400" b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 tendencia global es que hasta el CEO tenga un segundo conocido en la organización, que este preparado para salir de la organización e integrarse a la JD en algún momento.</a:t>
            </a:r>
          </a:p>
        </p:txBody>
      </p:sp>
      <p:pic>
        <p:nvPicPr>
          <p:cNvPr id="91138" name="Picture 2" descr="images/previews/ind_fsi_glb_ve_171_hi-z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570" y="1257143"/>
            <a:ext cx="2912311" cy="361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ser_uploaded/zoom/ind_fsi_glb_ho_1401_hi-z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62" y="1466190"/>
            <a:ext cx="4423237" cy="377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11479" y="1399032"/>
            <a:ext cx="4160521" cy="4887468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¿Existe un comité de planificación?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¿Qué tanto espacio se le da al tema en las reuniones de la JD?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¿Cómo hace seguimiento al desempeño de la estrategia?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¿Existe un comité de compensación que vincule la evaluación del desempeño con el éxito o fracaso de la estrategia?</a:t>
            </a:r>
            <a:endParaRPr lang="es-PA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38" y="655427"/>
            <a:ext cx="8330184" cy="369332"/>
          </a:xfrm>
        </p:spPr>
        <p:txBody>
          <a:bodyPr/>
          <a:lstStyle/>
          <a:p>
            <a:r>
              <a:rPr lang="es-PA" dirty="0" smtClean="0">
                <a:solidFill>
                  <a:srgbClr val="002060"/>
                </a:solidFill>
              </a:rPr>
              <a:t>Numero 7: Involucrar a la JD en el proceso estratégico</a:t>
            </a:r>
            <a:endParaRPr lang="es-PA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8" y="4898978"/>
            <a:ext cx="8330184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PA" sz="2400" b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El proceso estratégico debe obsesionar a los directores y hacer que estos sean la sombra de la organización no sólo para pedir rendición de cuentas, sino para agregarle valor con ideas innovadoras.</a:t>
            </a:r>
          </a:p>
        </p:txBody>
      </p:sp>
    </p:spTree>
    <p:extLst>
      <p:ext uri="{BB962C8B-B14F-4D97-AF65-F5344CB8AC3E}">
        <p14:creationId xmlns:p14="http://schemas.microsoft.com/office/powerpoint/2010/main" val="112461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77400" y="1399032"/>
            <a:ext cx="4804048" cy="4887468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Haga </a:t>
            </a:r>
            <a:r>
              <a:rPr lang="es-PA" sz="1800" dirty="0"/>
              <a:t>que su junta piense en cómo hacer sostenible el negocio.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¿Se conocen las </a:t>
            </a:r>
            <a:r>
              <a:rPr lang="es-PA" sz="1800" dirty="0"/>
              <a:t>expectativas de las partes interesadas sobre los objetivos económicos, sociales y ambientales del </a:t>
            </a:r>
            <a:r>
              <a:rPr lang="es-PA" sz="1800" dirty="0" smtClean="0"/>
              <a:t>negocio? </a:t>
            </a:r>
            <a:endParaRPr lang="es-PA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s-PA" sz="1800" dirty="0"/>
              <a:t>La junta debe poner más énfasis en indicadores de desempeño clave e monitorear como los riesgos clave impactan sobre dichos indicadores y evaluar como la administración responde con acciones a dichos riesgos.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38" y="655427"/>
            <a:ext cx="8330184" cy="369332"/>
          </a:xfrm>
        </p:spPr>
        <p:txBody>
          <a:bodyPr/>
          <a:lstStyle/>
          <a:p>
            <a:r>
              <a:rPr lang="es-PA" dirty="0" smtClean="0">
                <a:solidFill>
                  <a:srgbClr val="002060"/>
                </a:solidFill>
              </a:rPr>
              <a:t>Numero 8: Establecer criterios de sostenibilidad del negocio</a:t>
            </a:r>
            <a:endParaRPr lang="es-PA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462" y="4928511"/>
            <a:ext cx="8330184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PA" sz="2400" b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Las expectativas agresivas de retorno a corto plazo han dado paso a las de mediano y largo plazo. Las crisis pasadas demostraron que las metas ambiciosas abren brechas que materializan riesgos no retribuidos para la organización.</a:t>
            </a:r>
          </a:p>
        </p:txBody>
      </p:sp>
      <p:pic>
        <p:nvPicPr>
          <p:cNvPr id="91138" name="Picture 2" descr="images/previews/ind_fsi_glb_ve_171_hi-z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570" y="1257143"/>
            <a:ext cx="2912311" cy="361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07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 txBox="1">
            <a:spLocks noGrp="1"/>
          </p:cNvSpPr>
          <p:nvPr/>
        </p:nvSpPr>
        <p:spPr bwMode="auto">
          <a:xfrm>
            <a:off x="8594234" y="6374845"/>
            <a:ext cx="256846" cy="9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1042988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7DA137F1-7E12-414A-875C-75B98A4DCB5F}" type="slidenum">
              <a:rPr lang="en-GB" sz="600"/>
              <a:pPr algn="r" eaLnBrk="1" hangingPunct="1">
                <a:lnSpc>
                  <a:spcPct val="100000"/>
                </a:lnSpc>
              </a:pPr>
              <a:t>1</a:t>
            </a:fld>
            <a:endParaRPr lang="en-GB" sz="6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26971" y="263067"/>
            <a:ext cx="4396680" cy="333425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00B0F0"/>
                </a:solidFill>
              </a:rPr>
              <a:t>Resumen</a:t>
            </a:r>
            <a:endParaRPr lang="en-GB" sz="1700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6971" y="1869726"/>
            <a:ext cx="4223857" cy="4170372"/>
          </a:xfrm>
        </p:spPr>
        <p:txBody>
          <a:bodyPr/>
          <a:lstStyle/>
          <a:p>
            <a:pPr marL="0" indent="0"/>
            <a:r>
              <a:rPr lang="es-PA" sz="1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Socio </a:t>
            </a:r>
            <a:r>
              <a:rPr lang="es-PA" sz="1200" dirty="0">
                <a:solidFill>
                  <a:srgbClr val="002060"/>
                </a:solidFill>
                <a:latin typeface="Arial" charset="0"/>
                <a:cs typeface="Arial" charset="0"/>
              </a:rPr>
              <a:t>líder de consultoría en servicios de riesgos empresariales en Deloitte Panamá, a cargo de los temas de auditoría interna, continuidad del negocio, administración de riesgos operacionales y de crédito, responsabilidad corporativa y sostenibilidad, así como servicios de privacidad y seguridad de data, gobierno corporativo, cumplimiento e implementación de IFRS. </a:t>
            </a:r>
          </a:p>
          <a:p>
            <a:pPr marL="0" indent="0"/>
            <a:r>
              <a:rPr lang="es-PA" sz="1200" dirty="0">
                <a:solidFill>
                  <a:srgbClr val="002060"/>
                </a:solidFill>
                <a:latin typeface="Arial" charset="0"/>
                <a:cs typeface="Arial" charset="0"/>
              </a:rPr>
              <a:t>Cuenta con más de 18 años de experiencia y práctica en materia de consultoría, contabilidad, gestión de riesgos y auditoría.  Su trayectoria profesional inició en </a:t>
            </a:r>
            <a:r>
              <a:rPr lang="es-PA" sz="1200" dirty="0" err="1">
                <a:solidFill>
                  <a:srgbClr val="002060"/>
                </a:solidFill>
                <a:latin typeface="Arial" charset="0"/>
                <a:cs typeface="Arial" charset="0"/>
              </a:rPr>
              <a:t>PwC</a:t>
            </a:r>
            <a:r>
              <a:rPr lang="es-PA" sz="1200" dirty="0">
                <a:solidFill>
                  <a:srgbClr val="002060"/>
                </a:solidFill>
                <a:latin typeface="Arial" charset="0"/>
                <a:cs typeface="Arial" charset="0"/>
              </a:rPr>
              <a:t> en varios países de la región, donde logró desempeñarse como </a:t>
            </a:r>
            <a:r>
              <a:rPr lang="es-PA" sz="1200" dirty="0" err="1">
                <a:solidFill>
                  <a:srgbClr val="002060"/>
                </a:solidFill>
                <a:latin typeface="Arial" charset="0"/>
                <a:cs typeface="Arial" charset="0"/>
              </a:rPr>
              <a:t>Senior</a:t>
            </a:r>
            <a:r>
              <a:rPr lang="es-PA" sz="1200" dirty="0">
                <a:solidFill>
                  <a:srgbClr val="002060"/>
                </a:solidFill>
                <a:latin typeface="Arial" charset="0"/>
                <a:cs typeface="Arial" charset="0"/>
              </a:rPr>
              <a:t> Manager.  </a:t>
            </a:r>
          </a:p>
          <a:p>
            <a:pPr marL="0" indent="0"/>
            <a:r>
              <a:rPr lang="es-PA" sz="1200" dirty="0">
                <a:solidFill>
                  <a:srgbClr val="002060"/>
                </a:solidFill>
                <a:latin typeface="Arial" charset="0"/>
                <a:cs typeface="Arial" charset="0"/>
              </a:rPr>
              <a:t>En los años subsiguientes formó parte de </a:t>
            </a:r>
            <a:r>
              <a:rPr lang="es-PA" sz="1200" dirty="0" err="1">
                <a:solidFill>
                  <a:srgbClr val="002060"/>
                </a:solidFill>
                <a:latin typeface="Arial" charset="0"/>
                <a:cs typeface="Arial" charset="0"/>
              </a:rPr>
              <a:t>Bladex</a:t>
            </a:r>
            <a:r>
              <a:rPr lang="es-PA" sz="1200" dirty="0">
                <a:solidFill>
                  <a:srgbClr val="002060"/>
                </a:solidFill>
                <a:latin typeface="Arial" charset="0"/>
                <a:cs typeface="Arial" charset="0"/>
              </a:rPr>
              <a:t> S.A. en calidad de Vicepresidente de Auditoría Interna, y posteriormente como Vicepresidente </a:t>
            </a:r>
            <a:r>
              <a:rPr lang="es-PA" sz="1200" dirty="0" err="1">
                <a:solidFill>
                  <a:srgbClr val="002060"/>
                </a:solidFill>
                <a:latin typeface="Arial" charset="0"/>
                <a:cs typeface="Arial" charset="0"/>
              </a:rPr>
              <a:t>Senior</a:t>
            </a:r>
            <a:r>
              <a:rPr lang="es-PA" sz="1200" dirty="0">
                <a:solidFill>
                  <a:srgbClr val="002060"/>
                </a:solidFill>
                <a:latin typeface="Arial" charset="0"/>
                <a:cs typeface="Arial" charset="0"/>
              </a:rPr>
              <a:t> y Contralor.</a:t>
            </a:r>
          </a:p>
          <a:p>
            <a:pPr marL="0" indent="0"/>
            <a:r>
              <a:rPr lang="es-PA" sz="1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Su </a:t>
            </a:r>
            <a:r>
              <a:rPr lang="es-PA" sz="1200" dirty="0">
                <a:solidFill>
                  <a:srgbClr val="002060"/>
                </a:solidFill>
                <a:latin typeface="Arial" charset="0"/>
                <a:cs typeface="Arial" charset="0"/>
              </a:rPr>
              <a:t>experiencia de auditoría de instituciones financiera ha sido adquirido a través de la auditoría de unas 60 entidades en varios países del continente.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4952074" y="3272737"/>
            <a:ext cx="3899006" cy="249299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ts val="600"/>
              </a:spcBef>
              <a:buClr>
                <a:srgbClr val="6D9F00"/>
              </a:buClr>
              <a:buFont typeface="Arial" charset="0"/>
            </a:pPr>
            <a:r>
              <a:rPr lang="es-PA" sz="1200" dirty="0" smtClean="0">
                <a:solidFill>
                  <a:srgbClr val="002060"/>
                </a:solidFill>
              </a:rPr>
              <a:t>Certificaciones </a:t>
            </a:r>
            <a:r>
              <a:rPr lang="es-PA" sz="1200" dirty="0">
                <a:solidFill>
                  <a:srgbClr val="002060"/>
                </a:solidFill>
              </a:rPr>
              <a:t>otorgadas por </a:t>
            </a:r>
            <a:r>
              <a:rPr lang="es-PA" sz="1200" dirty="0" err="1">
                <a:solidFill>
                  <a:srgbClr val="002060"/>
                </a:solidFill>
              </a:rPr>
              <a:t>The</a:t>
            </a:r>
            <a:r>
              <a:rPr lang="es-PA" sz="1200" dirty="0">
                <a:solidFill>
                  <a:srgbClr val="002060"/>
                </a:solidFill>
              </a:rPr>
              <a:t> </a:t>
            </a:r>
            <a:r>
              <a:rPr lang="es-PA" sz="1200" dirty="0" err="1">
                <a:solidFill>
                  <a:srgbClr val="002060"/>
                </a:solidFill>
              </a:rPr>
              <a:t>Institute</a:t>
            </a:r>
            <a:r>
              <a:rPr lang="es-PA" sz="1200" dirty="0">
                <a:solidFill>
                  <a:srgbClr val="002060"/>
                </a:solidFill>
              </a:rPr>
              <a:t> of </a:t>
            </a:r>
            <a:r>
              <a:rPr lang="es-PA" sz="1200" dirty="0" err="1">
                <a:solidFill>
                  <a:srgbClr val="002060"/>
                </a:solidFill>
              </a:rPr>
              <a:t>Internal</a:t>
            </a:r>
            <a:r>
              <a:rPr lang="es-PA" sz="1200" dirty="0">
                <a:solidFill>
                  <a:srgbClr val="002060"/>
                </a:solidFill>
              </a:rPr>
              <a:t> </a:t>
            </a:r>
            <a:r>
              <a:rPr lang="es-PA" sz="1200" dirty="0" err="1">
                <a:solidFill>
                  <a:srgbClr val="002060"/>
                </a:solidFill>
              </a:rPr>
              <a:t>Auditors</a:t>
            </a:r>
            <a:r>
              <a:rPr lang="es-PA" sz="1200" dirty="0">
                <a:solidFill>
                  <a:srgbClr val="002060"/>
                </a:solidFill>
              </a:rPr>
              <a:t> (</a:t>
            </a:r>
            <a:r>
              <a:rPr lang="es-PA" sz="1200" dirty="0" err="1">
                <a:solidFill>
                  <a:srgbClr val="002060"/>
                </a:solidFill>
              </a:rPr>
              <a:t>The</a:t>
            </a:r>
            <a:r>
              <a:rPr lang="es-PA" sz="1200" dirty="0">
                <a:solidFill>
                  <a:srgbClr val="002060"/>
                </a:solidFill>
              </a:rPr>
              <a:t> IIA) </a:t>
            </a:r>
            <a:r>
              <a:rPr lang="es-PA" sz="1200" dirty="0" smtClean="0">
                <a:solidFill>
                  <a:srgbClr val="002060"/>
                </a:solidFill>
              </a:rPr>
              <a:t>Global: </a:t>
            </a:r>
          </a:p>
          <a:p>
            <a:pPr eaLnBrk="0" hangingPunct="0">
              <a:spcBef>
                <a:spcPts val="600"/>
              </a:spcBef>
              <a:buClr>
                <a:srgbClr val="6D9F00"/>
              </a:buClr>
              <a:buFont typeface="Arial" charset="0"/>
            </a:pPr>
            <a:r>
              <a:rPr lang="es-PA" sz="1200" dirty="0" err="1" smtClean="0">
                <a:solidFill>
                  <a:srgbClr val="002060"/>
                </a:solidFill>
              </a:rPr>
              <a:t>Certified</a:t>
            </a:r>
            <a:r>
              <a:rPr lang="es-PA" sz="1200" dirty="0" smtClean="0">
                <a:solidFill>
                  <a:srgbClr val="002060"/>
                </a:solidFill>
              </a:rPr>
              <a:t> </a:t>
            </a:r>
            <a:r>
              <a:rPr lang="es-PA" sz="1200" dirty="0" err="1">
                <a:solidFill>
                  <a:srgbClr val="002060"/>
                </a:solidFill>
              </a:rPr>
              <a:t>Internal</a:t>
            </a:r>
            <a:r>
              <a:rPr lang="es-PA" sz="1200" dirty="0">
                <a:solidFill>
                  <a:srgbClr val="002060"/>
                </a:solidFill>
              </a:rPr>
              <a:t> Auditor (CIA); </a:t>
            </a:r>
            <a:endParaRPr lang="es-PA" sz="1200" dirty="0" smtClean="0">
              <a:solidFill>
                <a:srgbClr val="002060"/>
              </a:solidFill>
            </a:endParaRPr>
          </a:p>
          <a:p>
            <a:pPr eaLnBrk="0" hangingPunct="0">
              <a:spcBef>
                <a:spcPts val="600"/>
              </a:spcBef>
              <a:buClr>
                <a:srgbClr val="6D9F00"/>
              </a:buClr>
              <a:buFont typeface="Arial" charset="0"/>
            </a:pPr>
            <a:r>
              <a:rPr lang="es-PA" sz="1200" dirty="0" err="1" smtClean="0">
                <a:solidFill>
                  <a:srgbClr val="002060"/>
                </a:solidFill>
              </a:rPr>
              <a:t>Certified</a:t>
            </a:r>
            <a:r>
              <a:rPr lang="es-PA" sz="1200" dirty="0" smtClean="0">
                <a:solidFill>
                  <a:srgbClr val="002060"/>
                </a:solidFill>
              </a:rPr>
              <a:t> </a:t>
            </a:r>
            <a:r>
              <a:rPr lang="es-PA" sz="1200" dirty="0">
                <a:solidFill>
                  <a:srgbClr val="002060"/>
                </a:solidFill>
              </a:rPr>
              <a:t>in Control </a:t>
            </a:r>
            <a:r>
              <a:rPr lang="es-PA" sz="1200" dirty="0" err="1">
                <a:solidFill>
                  <a:srgbClr val="002060"/>
                </a:solidFill>
              </a:rPr>
              <a:t>Self-Assessmet</a:t>
            </a:r>
            <a:r>
              <a:rPr lang="es-PA" sz="1200" dirty="0">
                <a:solidFill>
                  <a:srgbClr val="002060"/>
                </a:solidFill>
              </a:rPr>
              <a:t> (CCSA) </a:t>
            </a:r>
          </a:p>
          <a:p>
            <a:pPr eaLnBrk="0" hangingPunct="0">
              <a:spcBef>
                <a:spcPts val="600"/>
              </a:spcBef>
              <a:buClr>
                <a:srgbClr val="6D9F00"/>
              </a:buClr>
              <a:buFont typeface="Arial" charset="0"/>
            </a:pPr>
            <a:r>
              <a:rPr lang="es-PA" sz="1200" dirty="0" err="1" smtClean="0">
                <a:solidFill>
                  <a:srgbClr val="002060"/>
                </a:solidFill>
              </a:rPr>
              <a:t>Certified</a:t>
            </a:r>
            <a:r>
              <a:rPr lang="es-PA" sz="1200" dirty="0" smtClean="0">
                <a:solidFill>
                  <a:srgbClr val="002060"/>
                </a:solidFill>
              </a:rPr>
              <a:t> </a:t>
            </a:r>
            <a:r>
              <a:rPr lang="es-PA" sz="1200" dirty="0" err="1">
                <a:solidFill>
                  <a:srgbClr val="002060"/>
                </a:solidFill>
              </a:rPr>
              <a:t>Financial</a:t>
            </a:r>
            <a:r>
              <a:rPr lang="es-PA" sz="1200" dirty="0">
                <a:solidFill>
                  <a:srgbClr val="002060"/>
                </a:solidFill>
              </a:rPr>
              <a:t> </a:t>
            </a:r>
            <a:r>
              <a:rPr lang="es-PA" sz="1200" dirty="0" err="1">
                <a:solidFill>
                  <a:srgbClr val="002060"/>
                </a:solidFill>
              </a:rPr>
              <a:t>Services</a:t>
            </a:r>
            <a:r>
              <a:rPr lang="es-PA" sz="1200" dirty="0">
                <a:solidFill>
                  <a:srgbClr val="002060"/>
                </a:solidFill>
              </a:rPr>
              <a:t> Auditor (CFSA). </a:t>
            </a:r>
          </a:p>
          <a:p>
            <a:pPr eaLnBrk="0" hangingPunct="0">
              <a:spcBef>
                <a:spcPts val="600"/>
              </a:spcBef>
              <a:buClr>
                <a:srgbClr val="6D9F00"/>
              </a:buClr>
              <a:buFont typeface="Arial" charset="0"/>
            </a:pPr>
            <a:r>
              <a:rPr lang="es-PA" sz="1200" dirty="0" smtClean="0">
                <a:solidFill>
                  <a:srgbClr val="002060"/>
                </a:solidFill>
              </a:rPr>
              <a:t>Contador </a:t>
            </a:r>
            <a:r>
              <a:rPr lang="es-PA" sz="1200" dirty="0">
                <a:solidFill>
                  <a:srgbClr val="002060"/>
                </a:solidFill>
              </a:rPr>
              <a:t>Público (CPC) de la </a:t>
            </a:r>
            <a:r>
              <a:rPr lang="es-PA" sz="1200" dirty="0" smtClean="0">
                <a:solidFill>
                  <a:srgbClr val="002060"/>
                </a:solidFill>
              </a:rPr>
              <a:t>UCLA</a:t>
            </a:r>
          </a:p>
          <a:p>
            <a:pPr eaLnBrk="0" hangingPunct="0">
              <a:spcBef>
                <a:spcPts val="600"/>
              </a:spcBef>
              <a:buClr>
                <a:srgbClr val="6D9F00"/>
              </a:buClr>
              <a:buFont typeface="Arial" charset="0"/>
            </a:pPr>
            <a:r>
              <a:rPr lang="es-PA" sz="1200" dirty="0" smtClean="0">
                <a:solidFill>
                  <a:srgbClr val="002060"/>
                </a:solidFill>
              </a:rPr>
              <a:t>Programa </a:t>
            </a:r>
            <a:r>
              <a:rPr lang="es-PA" sz="1200" dirty="0">
                <a:solidFill>
                  <a:srgbClr val="002060"/>
                </a:solidFill>
              </a:rPr>
              <a:t>Avanzado de Gerencia (PAG) del Instituto de Estudios Superiores de Administración (IESA). </a:t>
            </a:r>
            <a:endParaRPr lang="es-PA" sz="1200" dirty="0" smtClean="0">
              <a:solidFill>
                <a:srgbClr val="002060"/>
              </a:solidFill>
            </a:endParaRPr>
          </a:p>
          <a:p>
            <a:pPr eaLnBrk="0" hangingPunct="0">
              <a:spcBef>
                <a:spcPts val="600"/>
              </a:spcBef>
              <a:buClr>
                <a:srgbClr val="6D9F00"/>
              </a:buClr>
              <a:buFont typeface="Arial" charset="0"/>
            </a:pPr>
            <a:r>
              <a:rPr lang="es-PA" sz="1200" dirty="0" smtClean="0">
                <a:solidFill>
                  <a:srgbClr val="002060"/>
                </a:solidFill>
              </a:rPr>
              <a:t>Miembro del International </a:t>
            </a:r>
            <a:r>
              <a:rPr lang="es-PA" sz="1200" dirty="0" err="1" smtClean="0">
                <a:solidFill>
                  <a:srgbClr val="002060"/>
                </a:solidFill>
              </a:rPr>
              <a:t>Internal</a:t>
            </a:r>
            <a:r>
              <a:rPr lang="es-PA" sz="1200" dirty="0" smtClean="0">
                <a:solidFill>
                  <a:srgbClr val="002060"/>
                </a:solidFill>
              </a:rPr>
              <a:t> </a:t>
            </a:r>
            <a:r>
              <a:rPr lang="es-PA" sz="1200" dirty="0" err="1" smtClean="0">
                <a:solidFill>
                  <a:srgbClr val="002060"/>
                </a:solidFill>
              </a:rPr>
              <a:t>Audit</a:t>
            </a:r>
            <a:r>
              <a:rPr lang="es-PA" sz="1200" dirty="0" smtClean="0">
                <a:solidFill>
                  <a:srgbClr val="002060"/>
                </a:solidFill>
              </a:rPr>
              <a:t> Standard Board (IIASB) de </a:t>
            </a:r>
            <a:r>
              <a:rPr lang="es-PA" sz="1200" dirty="0" err="1" smtClean="0">
                <a:solidFill>
                  <a:srgbClr val="002060"/>
                </a:solidFill>
              </a:rPr>
              <a:t>The</a:t>
            </a:r>
            <a:r>
              <a:rPr lang="es-PA" sz="1200" dirty="0" smtClean="0">
                <a:solidFill>
                  <a:srgbClr val="002060"/>
                </a:solidFill>
              </a:rPr>
              <a:t> </a:t>
            </a:r>
            <a:r>
              <a:rPr lang="es-PA" sz="1200" dirty="0" err="1" smtClean="0">
                <a:solidFill>
                  <a:srgbClr val="002060"/>
                </a:solidFill>
              </a:rPr>
              <a:t>Internal</a:t>
            </a:r>
            <a:r>
              <a:rPr lang="es-PA" sz="1200" dirty="0" smtClean="0">
                <a:solidFill>
                  <a:srgbClr val="002060"/>
                </a:solidFill>
              </a:rPr>
              <a:t> </a:t>
            </a:r>
            <a:r>
              <a:rPr lang="es-PA" sz="1200" dirty="0" err="1" smtClean="0">
                <a:solidFill>
                  <a:srgbClr val="002060"/>
                </a:solidFill>
              </a:rPr>
              <a:t>Auditors</a:t>
            </a:r>
            <a:r>
              <a:rPr lang="es-PA" sz="1200" dirty="0" smtClean="0">
                <a:solidFill>
                  <a:srgbClr val="002060"/>
                </a:solidFill>
              </a:rPr>
              <a:t> </a:t>
            </a:r>
            <a:r>
              <a:rPr lang="es-PA" sz="1200" dirty="0" err="1" smtClean="0">
                <a:solidFill>
                  <a:srgbClr val="002060"/>
                </a:solidFill>
              </a:rPr>
              <a:t>Institute</a:t>
            </a:r>
            <a:r>
              <a:rPr lang="es-PA" sz="1200" dirty="0" smtClean="0">
                <a:solidFill>
                  <a:srgbClr val="002060"/>
                </a:solidFill>
              </a:rPr>
              <a:t> (</a:t>
            </a:r>
            <a:r>
              <a:rPr lang="es-PA" sz="1200" dirty="0" err="1" smtClean="0">
                <a:solidFill>
                  <a:srgbClr val="002060"/>
                </a:solidFill>
              </a:rPr>
              <a:t>The</a:t>
            </a:r>
            <a:r>
              <a:rPr lang="es-PA" sz="1200" dirty="0" smtClean="0">
                <a:solidFill>
                  <a:srgbClr val="002060"/>
                </a:solidFill>
              </a:rPr>
              <a:t> IIA) Global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26971" y="730449"/>
            <a:ext cx="4571278" cy="61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40" tIns="41020" rIns="82040" bIns="41020">
            <a:spAutoFit/>
          </a:bodyPr>
          <a:lstStyle/>
          <a:p>
            <a:pPr algn="l" eaLnBrk="1" hangingPunct="1"/>
            <a:r>
              <a:rPr lang="es-ES_tradnl" altLang="en-GB" sz="1300">
                <a:solidFill>
                  <a:srgbClr val="003399"/>
                </a:solidFill>
              </a:rPr>
              <a:t>Bismark Rodríguez </a:t>
            </a:r>
            <a:r>
              <a:rPr lang="es-ES_tradnl" altLang="en-GB">
                <a:solidFill>
                  <a:srgbClr val="003399"/>
                </a:solidFill>
                <a:cs typeface="Arial" charset="0"/>
              </a:rPr>
              <a:t>CIA CCSA CFSA CPC MBA</a:t>
            </a:r>
          </a:p>
          <a:p>
            <a:pPr algn="l" eaLnBrk="1" hangingPunct="1"/>
            <a:r>
              <a:rPr lang="es-ES_tradnl" altLang="en-GB" b="1">
                <a:solidFill>
                  <a:srgbClr val="4066B2"/>
                </a:solidFill>
                <a:cs typeface="Arial" charset="0"/>
              </a:rPr>
              <a:t>Socio de  Enterprise Risk Services (ERS)</a:t>
            </a:r>
          </a:p>
          <a:p>
            <a:pPr algn="l" eaLnBrk="1" hangingPunct="1"/>
            <a:r>
              <a:rPr lang="es-ES_tradnl" altLang="en-GB" b="1">
                <a:solidFill>
                  <a:srgbClr val="4066B2"/>
                </a:solidFill>
                <a:cs typeface="Arial" charset="0"/>
              </a:rPr>
              <a:t>brodriguezl@deloitte.com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74" y="755701"/>
            <a:ext cx="3072429" cy="23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ser_uploaded/zoom/ind_fsi_glb_ho_1401_hi-z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62" y="1466190"/>
            <a:ext cx="4423237" cy="377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11479" y="1399032"/>
            <a:ext cx="4160521" cy="4887468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Nunca se termina de aprender.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¿Cómo saber que requieren los directores en materia de educación continua?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Cuál es el plan de educación continua y cual es el GAP para un mejor desempeño.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¿Qué tan profunda es la función de estas áreas y cuáles han sido sus aportes recientes?.</a:t>
            </a:r>
            <a:endParaRPr lang="es-PA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38" y="655427"/>
            <a:ext cx="8330184" cy="369332"/>
          </a:xfrm>
        </p:spPr>
        <p:txBody>
          <a:bodyPr/>
          <a:lstStyle/>
          <a:p>
            <a:r>
              <a:rPr lang="es-PA" dirty="0" smtClean="0">
                <a:solidFill>
                  <a:srgbClr val="002060"/>
                </a:solidFill>
              </a:rPr>
              <a:t>Numero 9: Plan de educación continua para la JD</a:t>
            </a:r>
            <a:endParaRPr lang="es-PA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8" y="5086171"/>
            <a:ext cx="833018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PA" sz="2400" b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Un plan de educación continua apropiado enviará un mensaje claro a la organización: hay que hacer las cosas correctas de forma aun mejor y superando las expectativas.</a:t>
            </a:r>
          </a:p>
        </p:txBody>
      </p:sp>
    </p:spTree>
    <p:extLst>
      <p:ext uri="{BB962C8B-B14F-4D97-AF65-F5344CB8AC3E}">
        <p14:creationId xmlns:p14="http://schemas.microsoft.com/office/powerpoint/2010/main" val="257814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11479" y="1399032"/>
            <a:ext cx="4160521" cy="4887468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Si no terminamos de aprender, ¿que es lo que tenemos que aprender?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Auto-evaluaciones en la JD y en los comités al menos una vez al año.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Relación de los conceptos de auto-gestión y auto-control.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A" sz="1800" dirty="0" smtClean="0"/>
              <a:t>Apoyo de las áreas de auditoría interna, cumplimiento y administración de riesgos.</a:t>
            </a:r>
            <a:endParaRPr lang="es-PA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38" y="655427"/>
            <a:ext cx="8330184" cy="369332"/>
          </a:xfrm>
        </p:spPr>
        <p:txBody>
          <a:bodyPr/>
          <a:lstStyle/>
          <a:p>
            <a:r>
              <a:rPr lang="es-PA" dirty="0" smtClean="0">
                <a:solidFill>
                  <a:srgbClr val="002060"/>
                </a:solidFill>
              </a:rPr>
              <a:t>Numero 10: Auto-evaluación y seguimiento del desempeño</a:t>
            </a:r>
            <a:endParaRPr lang="es-PA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8" y="5086171"/>
            <a:ext cx="833018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PA" sz="2400" b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Las juntas deben capitalizar la experiencia acumulada para agregar valor mediante el mejoramiento propio que motive la excelencia al resto de la organización.</a:t>
            </a:r>
          </a:p>
        </p:txBody>
      </p:sp>
      <p:pic>
        <p:nvPicPr>
          <p:cNvPr id="91138" name="Picture 2" descr="images/previews/ind_fsi_glb_ve_171_hi-z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570" y="1257143"/>
            <a:ext cx="2912311" cy="361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62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/>
          </p:nvPr>
        </p:nvSpPr>
        <p:spPr>
          <a:xfrm>
            <a:off x="411163" y="2825750"/>
            <a:ext cx="8150225" cy="679450"/>
          </a:xfrm>
        </p:spPr>
        <p:txBody>
          <a:bodyPr/>
          <a:lstStyle/>
          <a:p>
            <a:pPr eaLnBrk="1" hangingPunct="1"/>
            <a:r>
              <a:rPr lang="en-GB" dirty="0" err="1" smtClean="0"/>
              <a:t>Sistemas</a:t>
            </a:r>
            <a:r>
              <a:rPr lang="en-GB" dirty="0" smtClean="0"/>
              <a:t> </a:t>
            </a:r>
            <a:r>
              <a:rPr lang="en-GB" dirty="0"/>
              <a:t>de control </a:t>
            </a:r>
            <a:r>
              <a:rPr lang="en-GB" dirty="0" err="1"/>
              <a:t>interno</a:t>
            </a:r>
            <a:r>
              <a:rPr lang="en-GB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4"/>
          <p:cNvSpPr>
            <a:spLocks noGrp="1"/>
          </p:cNvSpPr>
          <p:nvPr>
            <p:ph sz="quarter" idx="12"/>
          </p:nvPr>
        </p:nvSpPr>
        <p:spPr>
          <a:xfrm>
            <a:off x="411163" y="1398588"/>
            <a:ext cx="4697412" cy="538609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chemeClr val="accent2"/>
              </a:buClr>
              <a:buFont typeface="Arial" pitchFamily="34" charset="0"/>
              <a:buChar char="•"/>
            </a:pPr>
            <a:r>
              <a:rPr lang="es-PA" sz="1600" dirty="0" smtClean="0"/>
              <a:t>Prácticas </a:t>
            </a:r>
            <a:r>
              <a:rPr lang="es-PA" sz="1600" dirty="0"/>
              <a:t>de control interno y administración de riesgos </a:t>
            </a:r>
            <a:r>
              <a:rPr lang="es-PA" sz="1600" dirty="0" smtClean="0"/>
              <a:t>son la </a:t>
            </a:r>
            <a:r>
              <a:rPr lang="es-PA" sz="1600" dirty="0"/>
              <a:t>base fundacional </a:t>
            </a:r>
            <a:r>
              <a:rPr lang="es-PA" sz="1600" dirty="0" smtClean="0"/>
              <a:t>del gobierno </a:t>
            </a:r>
            <a:r>
              <a:rPr lang="es-PA" sz="1600" dirty="0"/>
              <a:t>corporativo.  </a:t>
            </a:r>
            <a:endParaRPr lang="es-PA" sz="1600" dirty="0" smtClean="0"/>
          </a:p>
          <a:p>
            <a:pPr marL="342900" indent="-342900">
              <a:buClr>
                <a:schemeClr val="accent2"/>
              </a:buClr>
              <a:buFont typeface="Arial" pitchFamily="34" charset="0"/>
              <a:buChar char="•"/>
            </a:pPr>
            <a:r>
              <a:rPr lang="es-PA" sz="1600" dirty="0" smtClean="0"/>
              <a:t>Considerar COSO y </a:t>
            </a:r>
            <a:r>
              <a:rPr lang="es-PA" sz="1600" dirty="0" err="1" smtClean="0"/>
              <a:t>Cobit</a:t>
            </a:r>
            <a:r>
              <a:rPr lang="es-PA" sz="1600" dirty="0" smtClean="0"/>
              <a:t> </a:t>
            </a:r>
            <a:r>
              <a:rPr lang="es-PA" sz="1600" dirty="0"/>
              <a:t>en el diseño, implementación y modificación del sistema de control </a:t>
            </a:r>
            <a:r>
              <a:rPr lang="es-PA" sz="1600" dirty="0" smtClean="0"/>
              <a:t>interno.</a:t>
            </a:r>
          </a:p>
          <a:p>
            <a:pPr marL="342900" indent="-342900">
              <a:buClr>
                <a:schemeClr val="accent2"/>
              </a:buClr>
              <a:buFont typeface="Arial" pitchFamily="34" charset="0"/>
              <a:buChar char="•"/>
            </a:pPr>
            <a:r>
              <a:rPr lang="es-PA" sz="1600" dirty="0"/>
              <a:t>Se incluyen ciertas prácticas de control que serán novedosas en la plaza:</a:t>
            </a:r>
          </a:p>
          <a:p>
            <a:pPr marL="576263" lvl="1" indent="-342900">
              <a:buClr>
                <a:schemeClr val="accent2"/>
              </a:buClr>
              <a:buFont typeface="Arial" pitchFamily="34" charset="0"/>
              <a:buChar char="–"/>
            </a:pPr>
            <a:r>
              <a:rPr lang="es-PA" sz="1600" b="1" dirty="0" smtClean="0"/>
              <a:t>Autocontrol</a:t>
            </a:r>
            <a:r>
              <a:rPr lang="es-PA" sz="1600" b="1" dirty="0"/>
              <a:t>:</a:t>
            </a:r>
            <a:r>
              <a:rPr lang="es-PA" sz="1600" dirty="0"/>
              <a:t> Se espera el desarrollo de prácticas de auto-evaluación de riesgos y controles para soportar las actividades de Gobierno, Riesgo y Cumplimiento</a:t>
            </a:r>
          </a:p>
          <a:p>
            <a:pPr marL="576263" lvl="1" indent="-342900">
              <a:buClr>
                <a:schemeClr val="accent2"/>
              </a:buClr>
              <a:buFont typeface="Arial" pitchFamily="34" charset="0"/>
              <a:buChar char="–"/>
            </a:pPr>
            <a:r>
              <a:rPr lang="es-PA" sz="1600" b="1" dirty="0"/>
              <a:t>Autorregulación:</a:t>
            </a:r>
            <a:r>
              <a:rPr lang="es-PA" sz="1600" dirty="0"/>
              <a:t> Implicará el desarrollo e implementación de metodologías, herramientas y procesos para mantener un modelo de control apropiado.</a:t>
            </a:r>
          </a:p>
          <a:p>
            <a:pPr marL="576263" lvl="1" indent="-342900">
              <a:buClr>
                <a:schemeClr val="accent2"/>
              </a:buClr>
              <a:buFont typeface="Arial" pitchFamily="34" charset="0"/>
              <a:buChar char="–"/>
            </a:pPr>
            <a:r>
              <a:rPr lang="es-PA" sz="1600" b="1" dirty="0"/>
              <a:t>Autogestión:</a:t>
            </a:r>
            <a:r>
              <a:rPr lang="es-PA" sz="1600" dirty="0"/>
              <a:t> Incidirá en establecer procesos de sostenibilidad del sistema para garantizar la efectividad de su ejecución. </a:t>
            </a:r>
          </a:p>
          <a:p>
            <a:pPr marL="342900" indent="-342900">
              <a:buClr>
                <a:schemeClr val="accent2"/>
              </a:buClr>
              <a:buFont typeface="Arial" pitchFamily="34" charset="0"/>
              <a:buChar char="•"/>
            </a:pPr>
            <a:endParaRPr lang="es-PA" sz="1600" dirty="0"/>
          </a:p>
        </p:txBody>
      </p:sp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414338" y="40242"/>
            <a:ext cx="8329612" cy="983339"/>
          </a:xfrm>
        </p:spPr>
        <p:txBody>
          <a:bodyPr/>
          <a:lstStyle/>
          <a:p>
            <a:r>
              <a:rPr lang="es-PA" dirty="0" smtClean="0">
                <a:solidFill>
                  <a:srgbClr val="002060"/>
                </a:solidFill>
              </a:rPr>
              <a:t>Responsabilidades y retos en materia de control interno y administración de riesgos</a:t>
            </a:r>
          </a:p>
        </p:txBody>
      </p:sp>
      <p:pic>
        <p:nvPicPr>
          <p:cNvPr id="30724" name="Picture 5" descr="bzi_ris_glb_ho_807_hi-z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6944" y="1458720"/>
            <a:ext cx="3877056" cy="258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4429511"/>
            <a:ext cx="8149908" cy="680186"/>
          </a:xfrm>
        </p:spPr>
        <p:txBody>
          <a:bodyPr anchor="ctr"/>
          <a:lstStyle/>
          <a:p>
            <a:r>
              <a:rPr lang="es-PA" dirty="0" smtClean="0"/>
              <a:t>En suma…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112334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images/previews/rec_all_glb_ve_096_hi-z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570" y="1599058"/>
            <a:ext cx="3780430" cy="504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11479" y="1399032"/>
            <a:ext cx="4733727" cy="4887468"/>
          </a:xfrm>
        </p:spPr>
        <p:txBody>
          <a:bodyPr/>
          <a:lstStyle/>
          <a:p>
            <a:pPr marL="234950" lvl="1" indent="-233363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s-PA" sz="1600" dirty="0">
                <a:solidFill>
                  <a:srgbClr val="002776"/>
                </a:solidFill>
                <a:cs typeface="Arial" charset="0"/>
              </a:rPr>
              <a:t>Políticas y procedimientos de la Junta y Comités, incluyendo políticas de selección de directores.</a:t>
            </a:r>
          </a:p>
          <a:p>
            <a:pPr marL="234950" lvl="1" indent="-233363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s-PA" sz="1600" dirty="0">
                <a:solidFill>
                  <a:srgbClr val="002776"/>
                </a:solidFill>
                <a:cs typeface="Arial" charset="0"/>
              </a:rPr>
              <a:t>Vigilancia del proceso estratégico, del desempeño financiero y su vinculación con la administración de riesgos.</a:t>
            </a:r>
          </a:p>
          <a:p>
            <a:pPr marL="234950" lvl="1" indent="-233363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s-PA" sz="1600" dirty="0">
                <a:solidFill>
                  <a:srgbClr val="002776"/>
                </a:solidFill>
                <a:cs typeface="Arial" charset="0"/>
              </a:rPr>
              <a:t>Establecimiento de mecanismos de contención de riesgos apoyados en estructuras madura de prevención de pérdidas, una auditoria interna proactiva y el monitoreo de cambios en el marco de regulatorio.</a:t>
            </a:r>
          </a:p>
          <a:p>
            <a:pPr marL="234950" lvl="1" indent="-233363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s-PA" sz="1600" dirty="0">
                <a:solidFill>
                  <a:srgbClr val="002776"/>
                </a:solidFill>
                <a:cs typeface="Arial" charset="0"/>
              </a:rPr>
              <a:t>Una revisión del perfil de la junta, sus habilidades y capacidades, experiencia y vinculación con la estrategia del negocio.</a:t>
            </a:r>
          </a:p>
          <a:p>
            <a:pPr marL="234950" lvl="1" indent="-233363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s-PA" sz="1600" dirty="0">
                <a:solidFill>
                  <a:srgbClr val="002776"/>
                </a:solidFill>
                <a:cs typeface="Arial" charset="0"/>
              </a:rPr>
              <a:t>Establecimiento de planes de sucesión para la junta y la administración.</a:t>
            </a:r>
          </a:p>
          <a:p>
            <a:pPr marL="234950" lvl="1" indent="-233363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s-PA" sz="1600" dirty="0">
                <a:solidFill>
                  <a:srgbClr val="002776"/>
                </a:solidFill>
                <a:cs typeface="Arial" charset="0"/>
              </a:rPr>
              <a:t>Analizar la transparencia de la información y la rendición de cuentas a todo nivel.</a:t>
            </a:r>
          </a:p>
          <a:p>
            <a:pPr marL="234950" lvl="1" indent="-233363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s-PA" sz="1600" dirty="0">
                <a:solidFill>
                  <a:srgbClr val="002776"/>
                </a:solidFill>
                <a:cs typeface="Arial" charset="0"/>
              </a:rPr>
              <a:t>Articular la función de los directores y las expectativas de accionistas.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38" y="339509"/>
            <a:ext cx="8330184" cy="738664"/>
          </a:xfrm>
        </p:spPr>
        <p:txBody>
          <a:bodyPr/>
          <a:lstStyle/>
          <a:p>
            <a:r>
              <a:rPr lang="es-PA" b="1" dirty="0" smtClean="0">
                <a:solidFill>
                  <a:srgbClr val="002060"/>
                </a:solidFill>
              </a:rPr>
              <a:t>Elementos </a:t>
            </a:r>
            <a:r>
              <a:rPr lang="es-PA" b="1" dirty="0">
                <a:solidFill>
                  <a:srgbClr val="002060"/>
                </a:solidFill>
              </a:rPr>
              <a:t>que pueden ayudar a </a:t>
            </a:r>
            <a:r>
              <a:rPr lang="es-PA" b="1" dirty="0" smtClean="0">
                <a:solidFill>
                  <a:srgbClr val="002060"/>
                </a:solidFill>
              </a:rPr>
              <a:t>madurar el gobierno corporativo</a:t>
            </a:r>
            <a:endParaRPr lang="es-PA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7"/>
          <p:cNvSpPr>
            <a:spLocks noGrp="1"/>
          </p:cNvSpPr>
          <p:nvPr>
            <p:ph type="title"/>
          </p:nvPr>
        </p:nvSpPr>
        <p:spPr>
          <a:xfrm>
            <a:off x="414338" y="477956"/>
            <a:ext cx="8329612" cy="369888"/>
          </a:xfrm>
        </p:spPr>
        <p:txBody>
          <a:bodyPr/>
          <a:lstStyle/>
          <a:p>
            <a:pPr eaLnBrk="1" hangingPunct="1"/>
            <a:r>
              <a:rPr b="1" smtClean="0">
                <a:solidFill>
                  <a:srgbClr val="002060"/>
                </a:solidFill>
              </a:rPr>
              <a:t>Preguntas - Contacto</a:t>
            </a: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2564" y="3062792"/>
            <a:ext cx="4202401" cy="253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30957" y="1149915"/>
            <a:ext cx="8594007" cy="1785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s-PA" b="1" dirty="0" smtClean="0">
                <a:solidFill>
                  <a:srgbClr val="0070C0"/>
                </a:solidFill>
              </a:rPr>
              <a:t>Center </a:t>
            </a:r>
            <a:r>
              <a:rPr lang="es-PA" b="1" dirty="0" err="1" smtClean="0">
                <a:solidFill>
                  <a:srgbClr val="0070C0"/>
                </a:solidFill>
              </a:rPr>
              <a:t>for</a:t>
            </a:r>
            <a:r>
              <a:rPr lang="es-PA" b="1" dirty="0" smtClean="0">
                <a:solidFill>
                  <a:srgbClr val="0070C0"/>
                </a:solidFill>
              </a:rPr>
              <a:t> </a:t>
            </a:r>
            <a:r>
              <a:rPr lang="es-PA" b="1" dirty="0" err="1" smtClean="0">
                <a:solidFill>
                  <a:srgbClr val="0070C0"/>
                </a:solidFill>
              </a:rPr>
              <a:t>Corporate</a:t>
            </a:r>
            <a:r>
              <a:rPr lang="es-PA" b="1" dirty="0" smtClean="0">
                <a:solidFill>
                  <a:srgbClr val="0070C0"/>
                </a:solidFill>
              </a:rPr>
              <a:t> </a:t>
            </a:r>
            <a:r>
              <a:rPr lang="es-PA" b="1" dirty="0" err="1" smtClean="0">
                <a:solidFill>
                  <a:srgbClr val="0070C0"/>
                </a:solidFill>
              </a:rPr>
              <a:t>Governance</a:t>
            </a:r>
            <a:r>
              <a:rPr lang="es-PA" b="1" dirty="0" smtClean="0">
                <a:solidFill>
                  <a:srgbClr val="0070C0"/>
                </a:solidFill>
              </a:rPr>
              <a:t> </a:t>
            </a:r>
            <a:endParaRPr lang="es-PA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s-PA" dirty="0" smtClean="0">
                <a:solidFill>
                  <a:srgbClr val="002060"/>
                </a:solidFill>
              </a:rPr>
              <a:t>Un sencillo, objetivo e fácil de usar recurso para entender y orientar asuntos clave del gobierno corporativo en lo relacionado con la Actividad de Auditoría Interna. Ver el link </a:t>
            </a:r>
            <a:r>
              <a:rPr lang="es-PA" dirty="0" smtClean="0">
                <a:solidFill>
                  <a:srgbClr val="002060"/>
                </a:solidFill>
                <a:hlinkClick r:id="rId4"/>
              </a:rPr>
              <a:t>www.corpgov.deloitte.com</a:t>
            </a:r>
            <a:r>
              <a:rPr lang="es-PA" dirty="0" smtClean="0">
                <a:solidFill>
                  <a:srgbClr val="002060"/>
                </a:solidFill>
              </a:rPr>
              <a:t>. Nuestro Center </a:t>
            </a:r>
            <a:r>
              <a:rPr lang="es-PA" dirty="0" err="1" smtClean="0">
                <a:solidFill>
                  <a:srgbClr val="002060"/>
                </a:solidFill>
              </a:rPr>
              <a:t>for</a:t>
            </a:r>
            <a:r>
              <a:rPr lang="es-PA" dirty="0" smtClean="0">
                <a:solidFill>
                  <a:srgbClr val="002060"/>
                </a:solidFill>
              </a:rPr>
              <a:t> </a:t>
            </a:r>
            <a:r>
              <a:rPr lang="es-PA" dirty="0" err="1" smtClean="0">
                <a:solidFill>
                  <a:srgbClr val="002060"/>
                </a:solidFill>
              </a:rPr>
              <a:t>corporate</a:t>
            </a:r>
            <a:r>
              <a:rPr lang="es-PA" dirty="0" smtClean="0">
                <a:solidFill>
                  <a:srgbClr val="002060"/>
                </a:solidFill>
              </a:rPr>
              <a:t> </a:t>
            </a:r>
            <a:r>
              <a:rPr lang="es-PA" dirty="0" err="1" smtClean="0">
                <a:solidFill>
                  <a:srgbClr val="002060"/>
                </a:solidFill>
              </a:rPr>
              <a:t>Governance</a:t>
            </a:r>
            <a:r>
              <a:rPr lang="es-PA" dirty="0" smtClean="0">
                <a:solidFill>
                  <a:srgbClr val="002060"/>
                </a:solidFill>
              </a:rPr>
              <a:t> es nuestra librería de conocimiento acumulado en </a:t>
            </a:r>
            <a:r>
              <a:rPr lang="es-PA" dirty="0" err="1" smtClean="0">
                <a:solidFill>
                  <a:srgbClr val="002060"/>
                </a:solidFill>
              </a:rPr>
              <a:t>nustra</a:t>
            </a:r>
            <a:r>
              <a:rPr lang="es-PA" dirty="0" smtClean="0">
                <a:solidFill>
                  <a:srgbClr val="002060"/>
                </a:solidFill>
              </a:rPr>
              <a:t> practica de consultoría.  A través de este </a:t>
            </a:r>
            <a:r>
              <a:rPr lang="es-PA" dirty="0" err="1" smtClean="0">
                <a:solidFill>
                  <a:srgbClr val="002060"/>
                </a:solidFill>
              </a:rPr>
              <a:t>site</a:t>
            </a:r>
            <a:r>
              <a:rPr lang="es-PA" dirty="0" smtClean="0">
                <a:solidFill>
                  <a:srgbClr val="002060"/>
                </a:solidFill>
              </a:rPr>
              <a:t> podrá encontrarse: </a:t>
            </a:r>
          </a:p>
          <a:p>
            <a:pPr marL="0" indent="0">
              <a:spcBef>
                <a:spcPts val="0"/>
              </a:spcBef>
            </a:pPr>
            <a:r>
              <a:rPr lang="es-PA" dirty="0" smtClean="0">
                <a:solidFill>
                  <a:srgbClr val="002060"/>
                </a:solidFill>
                <a:latin typeface="Arial"/>
                <a:ea typeface="Times"/>
                <a:cs typeface="Times New Roman"/>
              </a:rPr>
              <a:t> </a:t>
            </a:r>
          </a:p>
          <a:p>
            <a:pPr marL="0" indent="0">
              <a:spcBef>
                <a:spcPts val="0"/>
              </a:spcBef>
              <a:buFont typeface="Arial" pitchFamily="34" charset="0"/>
              <a:buChar char="•"/>
            </a:pPr>
            <a:r>
              <a:rPr lang="es-PA" dirty="0" smtClean="0">
                <a:solidFill>
                  <a:srgbClr val="002060"/>
                </a:solidFill>
                <a:latin typeface="Arial"/>
                <a:ea typeface="Times"/>
                <a:cs typeface="Times New Roman"/>
              </a:rPr>
              <a:t> Desarrollos actuales en materia regulatoria y GRC</a:t>
            </a:r>
          </a:p>
          <a:p>
            <a:pPr marL="0" indent="0">
              <a:spcBef>
                <a:spcPts val="0"/>
              </a:spcBef>
              <a:buFont typeface="Arial" pitchFamily="34" charset="0"/>
              <a:buChar char="•"/>
            </a:pPr>
            <a:r>
              <a:rPr lang="es-PA" dirty="0" smtClean="0">
                <a:solidFill>
                  <a:srgbClr val="002060"/>
                </a:solidFill>
                <a:latin typeface="Arial"/>
                <a:ea typeface="Times"/>
                <a:cs typeface="Times New Roman"/>
              </a:rPr>
              <a:t> Recursos técnicos aplicables por industrias con las mejores prácticas en materia de gobernabilidad</a:t>
            </a:r>
          </a:p>
          <a:p>
            <a:pPr marL="0" indent="0">
              <a:spcBef>
                <a:spcPts val="0"/>
              </a:spcBef>
              <a:buFont typeface="Arial" pitchFamily="34" charset="0"/>
              <a:buChar char="•"/>
            </a:pPr>
            <a:r>
              <a:rPr lang="es-PA" dirty="0" smtClean="0">
                <a:solidFill>
                  <a:srgbClr val="002060"/>
                </a:solidFill>
                <a:latin typeface="Arial"/>
                <a:ea typeface="Times"/>
                <a:cs typeface="Times New Roman"/>
              </a:rPr>
              <a:t> Materiales de referencia, guías y noticias.</a:t>
            </a:r>
          </a:p>
          <a:p>
            <a:pPr marL="0" indent="0">
              <a:spcBef>
                <a:spcPts val="0"/>
              </a:spcBef>
              <a:buFont typeface="Arial" pitchFamily="34" charset="0"/>
              <a:buChar char="•"/>
            </a:pPr>
            <a:r>
              <a:rPr lang="es-PA" dirty="0" smtClean="0">
                <a:solidFill>
                  <a:srgbClr val="002060"/>
                </a:solidFill>
                <a:latin typeface="Arial"/>
                <a:ea typeface="Times"/>
                <a:cs typeface="Times New Roman"/>
              </a:rPr>
              <a:t> Herramientas educacionales sobre diferentes tópicos del GRC</a:t>
            </a:r>
          </a:p>
          <a:p>
            <a:pPr marL="0" indent="0">
              <a:spcBef>
                <a:spcPts val="0"/>
              </a:spcBef>
            </a:pPr>
            <a:endParaRPr lang="es-PA" dirty="0" smtClean="0">
              <a:solidFill>
                <a:srgbClr val="002060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956" y="3062791"/>
            <a:ext cx="4045509" cy="2533651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9263" y="4846320"/>
            <a:ext cx="8343900" cy="1981835"/>
          </a:xfrm>
          <a:solidFill>
            <a:schemeClr val="bg1"/>
          </a:solidFill>
        </p:spPr>
        <p:txBody>
          <a:bodyPr rtlCol="0" anchor="t">
            <a:noAutofit/>
          </a:bodyPr>
          <a:lstStyle/>
          <a:p>
            <a:pPr marL="0" indent="0" defTabSz="820400" eaLnBrk="1" fontAlgn="auto" hangingPunct="1">
              <a:buFont typeface="Arial" pitchFamily="34" charset="0"/>
              <a:buNone/>
              <a:defRPr/>
            </a:pPr>
            <a:r>
              <a:rPr lang="es-ES" sz="800" dirty="0" err="1" smtClean="0">
                <a:cs typeface="Arial" charset="0"/>
              </a:rPr>
              <a:t>Deloitte</a:t>
            </a:r>
            <a:r>
              <a:rPr lang="es-ES" sz="800" dirty="0" smtClean="0">
                <a:cs typeface="Arial" charset="0"/>
              </a:rPr>
              <a:t> se refiere a </a:t>
            </a:r>
            <a:r>
              <a:rPr lang="es-ES" sz="800" dirty="0" err="1" smtClean="0">
                <a:cs typeface="Arial" charset="0"/>
              </a:rPr>
              <a:t>Deloitte</a:t>
            </a:r>
            <a:r>
              <a:rPr lang="es-ES" sz="800" dirty="0" smtClean="0">
                <a:cs typeface="Arial" charset="0"/>
              </a:rPr>
              <a:t> </a:t>
            </a:r>
            <a:r>
              <a:rPr lang="es-ES" sz="800" dirty="0" err="1" smtClean="0">
                <a:cs typeface="Arial" charset="0"/>
              </a:rPr>
              <a:t>Touche</a:t>
            </a:r>
            <a:r>
              <a:rPr lang="es-ES" sz="800" dirty="0" smtClean="0">
                <a:cs typeface="Arial" charset="0"/>
              </a:rPr>
              <a:t> </a:t>
            </a:r>
            <a:r>
              <a:rPr lang="es-ES" sz="800" dirty="0" err="1" smtClean="0">
                <a:cs typeface="Arial" charset="0"/>
              </a:rPr>
              <a:t>Tohmatsu</a:t>
            </a:r>
            <a:r>
              <a:rPr lang="es-ES" sz="800" dirty="0" smtClean="0">
                <a:cs typeface="Arial" charset="0"/>
              </a:rPr>
              <a:t> </a:t>
            </a:r>
            <a:r>
              <a:rPr lang="es-ES" sz="800" dirty="0" err="1" smtClean="0">
                <a:cs typeface="Arial" charset="0"/>
              </a:rPr>
              <a:t>Limited</a:t>
            </a:r>
            <a:r>
              <a:rPr lang="es-ES" sz="800" dirty="0" smtClean="0">
                <a:cs typeface="Arial" charset="0"/>
              </a:rPr>
              <a:t>, (</a:t>
            </a:r>
            <a:r>
              <a:rPr lang="es-ES" sz="800" i="1" dirty="0" err="1" smtClean="0">
                <a:cs typeface="Arial" charset="0"/>
              </a:rPr>
              <a:t>private</a:t>
            </a:r>
            <a:r>
              <a:rPr lang="es-ES" sz="800" i="1" dirty="0" smtClean="0">
                <a:cs typeface="Arial" charset="0"/>
              </a:rPr>
              <a:t> </a:t>
            </a:r>
            <a:r>
              <a:rPr lang="es-ES" sz="800" i="1" dirty="0" err="1" smtClean="0">
                <a:cs typeface="Arial" charset="0"/>
              </a:rPr>
              <a:t>company</a:t>
            </a:r>
            <a:r>
              <a:rPr lang="es-ES" sz="800" i="1" dirty="0" smtClean="0">
                <a:cs typeface="Arial" charset="0"/>
              </a:rPr>
              <a:t> </a:t>
            </a:r>
            <a:r>
              <a:rPr lang="es-ES" sz="800" i="1" dirty="0" err="1" smtClean="0">
                <a:cs typeface="Arial" charset="0"/>
              </a:rPr>
              <a:t>limited</a:t>
            </a:r>
            <a:r>
              <a:rPr lang="es-ES" sz="800" i="1" dirty="0" smtClean="0">
                <a:cs typeface="Arial" charset="0"/>
              </a:rPr>
              <a:t> </a:t>
            </a:r>
            <a:r>
              <a:rPr lang="es-ES" sz="800" i="1" dirty="0" err="1" smtClean="0">
                <a:cs typeface="Arial" charset="0"/>
              </a:rPr>
              <a:t>by</a:t>
            </a:r>
            <a:r>
              <a:rPr lang="es-ES" sz="800" i="1" dirty="0" smtClean="0">
                <a:cs typeface="Arial" charset="0"/>
              </a:rPr>
              <a:t> </a:t>
            </a:r>
            <a:r>
              <a:rPr lang="es-ES" sz="800" i="1" dirty="0" err="1" smtClean="0">
                <a:cs typeface="Arial" charset="0"/>
              </a:rPr>
              <a:t>guarantee</a:t>
            </a:r>
            <a:r>
              <a:rPr lang="es-ES" sz="800" dirty="0" smtClean="0">
                <a:cs typeface="Arial" charset="0"/>
              </a:rPr>
              <a:t>, de acuerdo con la legislación del Reino Unido) y a su red de firmas miembro, cada una de las cuales es una entidad independiente. En www.deloitte.com/about se ofrece una descripción detallada de la estructura legal de Deloitte </a:t>
            </a:r>
            <a:r>
              <a:rPr lang="es-ES" sz="800" dirty="0" err="1" smtClean="0">
                <a:cs typeface="Arial" charset="0"/>
              </a:rPr>
              <a:t>Touche</a:t>
            </a:r>
            <a:r>
              <a:rPr lang="es-ES" sz="800" dirty="0" smtClean="0">
                <a:cs typeface="Arial" charset="0"/>
              </a:rPr>
              <a:t> </a:t>
            </a:r>
            <a:r>
              <a:rPr lang="es-ES" sz="800" dirty="0" err="1" smtClean="0">
                <a:cs typeface="Arial" charset="0"/>
              </a:rPr>
              <a:t>Tohmatsu</a:t>
            </a:r>
            <a:r>
              <a:rPr lang="es-ES" sz="800" dirty="0" smtClean="0">
                <a:cs typeface="Arial" charset="0"/>
              </a:rPr>
              <a:t> </a:t>
            </a:r>
            <a:r>
              <a:rPr lang="es-ES" sz="800" dirty="0" err="1" smtClean="0">
                <a:cs typeface="Arial" charset="0"/>
              </a:rPr>
              <a:t>Limited</a:t>
            </a:r>
            <a:r>
              <a:rPr lang="es-ES" sz="800" dirty="0" smtClean="0">
                <a:cs typeface="Arial" charset="0"/>
              </a:rPr>
              <a:t> y sus firmas miembro.</a:t>
            </a:r>
            <a:br>
              <a:rPr lang="es-ES" sz="800" dirty="0" smtClean="0">
                <a:cs typeface="Arial" charset="0"/>
              </a:rPr>
            </a:br>
            <a:r>
              <a:rPr lang="es-ES" sz="800" dirty="0" smtClean="0">
                <a:cs typeface="Arial" charset="0"/>
              </a:rPr>
              <a:t/>
            </a:r>
            <a:br>
              <a:rPr lang="es-ES" sz="800" dirty="0" smtClean="0">
                <a:cs typeface="Arial" charset="0"/>
              </a:rPr>
            </a:br>
            <a:r>
              <a:rPr lang="es-ES" sz="800" dirty="0" smtClean="0">
                <a:cs typeface="Arial" charset="0"/>
              </a:rPr>
              <a:t>Deloitte presta servicios de auditoría, asesoramiento fiscal y legal, consultoría y asesoramiento en transacciones corporativas a entidades que operan en un elevado número de sectores de actividad. La firma aporta su experiencia y alto nivel profesional ayudando a sus clientes a alcanzar sus objetivos empresariales en cualquier lugar del mundo. Para ello cuenta con el apoyo de una red global de firmas miembro presentes en más de 140 países y con aproximadamente 170.000 profesionales que han asumido el compromiso de ser modelo de excelencia.</a:t>
            </a:r>
            <a:br>
              <a:rPr lang="es-ES" sz="800" dirty="0" smtClean="0">
                <a:cs typeface="Arial" charset="0"/>
              </a:rPr>
            </a:br>
            <a:r>
              <a:rPr lang="es-ES" sz="800" dirty="0" smtClean="0">
                <a:cs typeface="Arial" charset="0"/>
              </a:rPr>
              <a:t/>
            </a:r>
            <a:br>
              <a:rPr lang="es-ES" sz="800" dirty="0" smtClean="0">
                <a:cs typeface="Arial" charset="0"/>
              </a:rPr>
            </a:br>
            <a:r>
              <a:rPr lang="es-ES" sz="800" dirty="0" smtClean="0">
                <a:cs typeface="Arial" charset="0"/>
              </a:rPr>
              <a:t>Esta publicación contiene exclusivamente información de carácter general, y Deloitte </a:t>
            </a:r>
            <a:r>
              <a:rPr lang="es-ES" sz="800" dirty="0" err="1" smtClean="0">
                <a:cs typeface="Arial" charset="0"/>
              </a:rPr>
              <a:t>Touche</a:t>
            </a:r>
            <a:r>
              <a:rPr lang="es-ES" sz="800" dirty="0" smtClean="0">
                <a:cs typeface="Arial" charset="0"/>
              </a:rPr>
              <a:t> </a:t>
            </a:r>
            <a:r>
              <a:rPr lang="es-ES" sz="800" dirty="0" err="1" smtClean="0">
                <a:cs typeface="Arial" charset="0"/>
              </a:rPr>
              <a:t>Tohmatsu</a:t>
            </a:r>
            <a:r>
              <a:rPr lang="es-ES" sz="800" dirty="0" smtClean="0">
                <a:cs typeface="Arial" charset="0"/>
              </a:rPr>
              <a:t> </a:t>
            </a:r>
            <a:r>
              <a:rPr lang="es-ES" sz="800" dirty="0" err="1" smtClean="0">
                <a:cs typeface="Arial" charset="0"/>
              </a:rPr>
              <a:t>Limited</a:t>
            </a:r>
            <a:r>
              <a:rPr lang="es-ES" sz="800" dirty="0" smtClean="0">
                <a:cs typeface="Arial" charset="0"/>
              </a:rPr>
              <a:t>, Deloitte Global Services </a:t>
            </a:r>
            <a:r>
              <a:rPr lang="es-ES" sz="800" dirty="0" err="1" smtClean="0">
                <a:cs typeface="Arial" charset="0"/>
              </a:rPr>
              <a:t>Limited</a:t>
            </a:r>
            <a:r>
              <a:rPr lang="es-ES" sz="800" dirty="0" smtClean="0">
                <a:cs typeface="Arial" charset="0"/>
              </a:rPr>
              <a:t>, Deloitte Global Services Holdings </a:t>
            </a:r>
            <a:r>
              <a:rPr lang="es-ES" sz="800" dirty="0" err="1" smtClean="0">
                <a:cs typeface="Arial" charset="0"/>
              </a:rPr>
              <a:t>Limited</a:t>
            </a:r>
            <a:r>
              <a:rPr lang="es-ES" sz="800" dirty="0" smtClean="0">
                <a:cs typeface="Arial" charset="0"/>
              </a:rPr>
              <a:t>, la </a:t>
            </a:r>
            <a:r>
              <a:rPr lang="es-ES" sz="800" dirty="0" err="1" smtClean="0">
                <a:cs typeface="Arial" charset="0"/>
              </a:rPr>
              <a:t>Verein</a:t>
            </a:r>
            <a:r>
              <a:rPr lang="es-ES" sz="800" dirty="0" smtClean="0">
                <a:cs typeface="Arial" charset="0"/>
              </a:rPr>
              <a:t> Deloitte </a:t>
            </a:r>
            <a:r>
              <a:rPr lang="es-ES" sz="800" dirty="0" err="1" smtClean="0">
                <a:cs typeface="Arial" charset="0"/>
              </a:rPr>
              <a:t>Touche</a:t>
            </a:r>
            <a:r>
              <a:rPr lang="es-ES" sz="800" dirty="0" smtClean="0">
                <a:cs typeface="Arial" charset="0"/>
              </a:rPr>
              <a:t> </a:t>
            </a:r>
            <a:r>
              <a:rPr lang="es-ES" sz="800" dirty="0" err="1" smtClean="0">
                <a:cs typeface="Arial" charset="0"/>
              </a:rPr>
              <a:t>Tohmatsu</a:t>
            </a:r>
            <a:r>
              <a:rPr lang="es-ES" sz="800" dirty="0" smtClean="0">
                <a:cs typeface="Arial" charset="0"/>
              </a:rPr>
              <a:t>, así como sus firmas miembro y las empresas asociadas de las firmas mencionadas (conjuntamente, la “Red Deloitte”), no pretenden, por medio de esta publicación, prestar servicios o asesoramiento en materia contable, de negocios, financiera, de inversiones, legal, fiscal u otro tipo de servicio o asesoramiento profesional. Esta publicación no podrá sustituir a dicho asesoramiento o servicios profesionales, ni será utilizada como base para tomar decisiones o adoptar medidas que puedan afectar a su situación financiera o a su negocio. Antes de tomar cualquier decisión o adoptar cualquier medida que pueda afectar a su situación financiera o a su negocio, debe consultar con un asesor profesional cualificado. Ninguna entidad de la Red </a:t>
            </a:r>
            <a:r>
              <a:rPr lang="es-ES" sz="800" dirty="0" err="1" smtClean="0">
                <a:cs typeface="Arial" charset="0"/>
              </a:rPr>
              <a:t>Deloitte</a:t>
            </a:r>
            <a:r>
              <a:rPr lang="es-ES" sz="800" dirty="0" smtClean="0">
                <a:cs typeface="Arial" charset="0"/>
              </a:rPr>
              <a:t> se hace responsable de las pérdidas sufridas por cualquier persona que actúe basándose en esta publicación.</a:t>
            </a:r>
          </a:p>
          <a:p>
            <a:pPr marL="0" indent="0" defTabSz="820400" eaLnBrk="1" fontAlgn="auto" hangingPunct="1">
              <a:buFont typeface="Arial" pitchFamily="34" charset="0"/>
              <a:buNone/>
              <a:defRPr/>
            </a:pPr>
            <a:endParaRPr lang="es-ES" sz="800" dirty="0" smtClean="0">
              <a:cs typeface="Arial" charset="0"/>
            </a:endParaRPr>
          </a:p>
        </p:txBody>
      </p:sp>
      <p:sp>
        <p:nvSpPr>
          <p:cNvPr id="39939" name="Slide Number Placeholder 2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7A8DC1-CE3B-4B3C-8F12-B655E8A22046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sz="quarter" idx="12"/>
          </p:nvPr>
        </p:nvSpPr>
        <p:spPr>
          <a:xfrm>
            <a:off x="411163" y="1398588"/>
            <a:ext cx="4303712" cy="3616375"/>
          </a:xfrm>
        </p:spPr>
        <p:txBody>
          <a:bodyPr>
            <a:spAutoFit/>
          </a:bodyPr>
          <a:lstStyle/>
          <a:p>
            <a:pPr marL="344488" lvl="1" indent="-342900">
              <a:spcBef>
                <a:spcPts val="1800"/>
              </a:spcBef>
              <a:spcAft>
                <a:spcPct val="0"/>
              </a:spcAft>
              <a:buFont typeface="+mj-lt"/>
              <a:buAutoNum type="arabicPeriod"/>
              <a:tabLst>
                <a:tab pos="5092700" algn="r"/>
              </a:tabLst>
            </a:pPr>
            <a:r>
              <a:rPr lang="es-PA" dirty="0" smtClean="0"/>
              <a:t>Gobierno Corporativo: resultados de las recientes encuestas</a:t>
            </a:r>
          </a:p>
          <a:p>
            <a:pPr marL="344488" lvl="1" indent="-342900">
              <a:spcBef>
                <a:spcPts val="1800"/>
              </a:spcBef>
              <a:spcAft>
                <a:spcPct val="0"/>
              </a:spcAft>
              <a:buFont typeface="+mj-lt"/>
              <a:buAutoNum type="arabicPeriod"/>
              <a:tabLst>
                <a:tab pos="5092700" algn="r"/>
              </a:tabLst>
            </a:pPr>
            <a:r>
              <a:rPr lang="es-PA" dirty="0" smtClean="0"/>
              <a:t>Requisitos mínimos del gobierno corporativo</a:t>
            </a:r>
          </a:p>
          <a:p>
            <a:pPr marL="344488" lvl="1" indent="-342900">
              <a:spcBef>
                <a:spcPts val="1800"/>
              </a:spcBef>
              <a:spcAft>
                <a:spcPct val="0"/>
              </a:spcAft>
              <a:buFont typeface="+mj-lt"/>
              <a:buAutoNum type="arabicPeriod"/>
              <a:tabLst>
                <a:tab pos="5092700" algn="r"/>
              </a:tabLst>
            </a:pPr>
            <a:r>
              <a:rPr lang="es-PA" dirty="0" smtClean="0"/>
              <a:t>10 consejos prácticos</a:t>
            </a:r>
          </a:p>
          <a:p>
            <a:pPr marL="344488" lvl="1" indent="-342900">
              <a:spcBef>
                <a:spcPts val="1800"/>
              </a:spcBef>
              <a:spcAft>
                <a:spcPct val="0"/>
              </a:spcAft>
              <a:buFont typeface="+mj-lt"/>
              <a:buAutoNum type="arabicPeriod"/>
              <a:tabLst>
                <a:tab pos="5092700" algn="r"/>
              </a:tabLst>
            </a:pPr>
            <a:r>
              <a:rPr lang="es-PA" dirty="0" smtClean="0">
                <a:cs typeface="Arial" charset="0"/>
              </a:rPr>
              <a:t>Sistemas de control interno</a:t>
            </a:r>
          </a:p>
          <a:p>
            <a:pPr marL="344488" lvl="1" indent="-342900">
              <a:spcBef>
                <a:spcPts val="1800"/>
              </a:spcBef>
              <a:spcAft>
                <a:spcPct val="0"/>
              </a:spcAft>
              <a:buFont typeface="+mj-lt"/>
              <a:buAutoNum type="arabicPeriod"/>
              <a:tabLst>
                <a:tab pos="5092700" algn="r"/>
              </a:tabLst>
            </a:pPr>
            <a:r>
              <a:rPr lang="es-PA" dirty="0" smtClean="0">
                <a:cs typeface="Arial" charset="0"/>
              </a:rPr>
              <a:t>Conclusiones</a:t>
            </a:r>
          </a:p>
          <a:p>
            <a:pPr marL="344488" lvl="1" indent="-342900">
              <a:spcBef>
                <a:spcPts val="1800"/>
              </a:spcBef>
              <a:spcAft>
                <a:spcPct val="0"/>
              </a:spcAft>
              <a:buFont typeface="+mj-lt"/>
              <a:buAutoNum type="arabicPeriod"/>
              <a:tabLst>
                <a:tab pos="5092700" algn="r"/>
              </a:tabLst>
            </a:pPr>
            <a:r>
              <a:rPr lang="es-PA" dirty="0" smtClean="0">
                <a:cs typeface="Arial" charset="0"/>
              </a:rPr>
              <a:t>Q&amp;A</a:t>
            </a:r>
            <a:endParaRPr lang="es-PA" dirty="0">
              <a:cs typeface="Arial" charset="0"/>
            </a:endParaRPr>
          </a:p>
        </p:txBody>
      </p:sp>
      <p:sp>
        <p:nvSpPr>
          <p:cNvPr id="14339" name="Rectangle 15"/>
          <p:cNvSpPr>
            <a:spLocks noGrp="1"/>
          </p:cNvSpPr>
          <p:nvPr>
            <p:ph type="title"/>
          </p:nvPr>
        </p:nvSpPr>
        <p:spPr>
          <a:xfrm>
            <a:off x="414338" y="409575"/>
            <a:ext cx="8329612" cy="369888"/>
          </a:xfrm>
        </p:spPr>
        <p:txBody>
          <a:bodyPr/>
          <a:lstStyle/>
          <a:p>
            <a:pPr eaLnBrk="1" hangingPunct="1"/>
            <a:r>
              <a:rPr lang="en-GB" smtClean="0"/>
              <a:t>Agenda</a:t>
            </a:r>
            <a:endParaRPr smtClean="0"/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850" y="1398588"/>
            <a:ext cx="42481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411163" y="2144091"/>
            <a:ext cx="7140520" cy="2040559"/>
          </a:xfrm>
        </p:spPr>
        <p:txBody>
          <a:bodyPr/>
          <a:lstStyle/>
          <a:p>
            <a:r>
              <a:rPr lang="es-PA" dirty="0" smtClean="0"/>
              <a:t>Estudios recientes sobre el gobierno corporativo</a:t>
            </a:r>
            <a:endParaRPr lang="es-P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7558" y="1925801"/>
            <a:ext cx="8176392" cy="17434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rtlCol="0" anchor="ctr"/>
          <a:lstStyle/>
          <a:p>
            <a:pPr algn="ctr"/>
            <a:endParaRPr lang="es-PA" sz="1800" b="0" dirty="0" smtClean="0"/>
          </a:p>
        </p:txBody>
      </p:sp>
      <p:pic>
        <p:nvPicPr>
          <p:cNvPr id="86018" name="Picture 2" descr="user_uploaded/zoom/bzi_sup_glb_ho_1322_hi-z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46" y="3669260"/>
            <a:ext cx="7126473" cy="2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Content Placeholder 1"/>
          <p:cNvSpPr>
            <a:spLocks noGrp="1"/>
          </p:cNvSpPr>
          <p:nvPr>
            <p:ph sz="quarter" idx="12"/>
          </p:nvPr>
        </p:nvSpPr>
        <p:spPr>
          <a:xfrm>
            <a:off x="411161" y="1270572"/>
            <a:ext cx="8332789" cy="815608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 defTabSz="1080000">
              <a:buClr>
                <a:schemeClr val="accent4"/>
              </a:buClr>
              <a:buFont typeface="Arial" pitchFamily="34" charset="0"/>
              <a:buChar char="•"/>
            </a:pPr>
            <a:r>
              <a:rPr lang="es-PA" sz="1600" dirty="0" smtClean="0"/>
              <a:t>El estudio de esta firma en 2011 reveló tendencias interesantes en el manejo de aspectos cruciales del gobierno corporativo en empresas que forman parte del índice S&amp;P500.</a:t>
            </a:r>
          </a:p>
          <a:p>
            <a:pPr marL="171450" indent="-171450" defTabSz="1080000">
              <a:buClr>
                <a:schemeClr val="accent4"/>
              </a:buClr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67558" y="1925801"/>
            <a:ext cx="4572001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es-PA" sz="1600" b="0" i="1" dirty="0" smtClean="0"/>
              <a:t>Rotación baja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es-PA" sz="1600" b="0" i="1" dirty="0" smtClean="0"/>
              <a:t>Juntas más pequeñas y viejas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es-PA" sz="1600" b="0" i="1" dirty="0" smtClean="0"/>
              <a:t>Tope de edad para ser directores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es-PA" sz="1600" b="0" i="1" dirty="0" smtClean="0"/>
              <a:t>Pocos </a:t>
            </a:r>
            <a:r>
              <a:rPr lang="es-PA" sz="1600" b="0" i="1" dirty="0" err="1" smtClean="0"/>
              <a:t>CEO´s</a:t>
            </a:r>
            <a:r>
              <a:rPr lang="es-PA" sz="1600" b="0" i="1" dirty="0" smtClean="0"/>
              <a:t> dentro de la JD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es-PA" sz="1600" b="0" i="1" dirty="0" smtClean="0"/>
              <a:t>Mujeres son minorías en las </a:t>
            </a:r>
            <a:r>
              <a:rPr lang="es-PA" sz="1600" b="0" i="1" dirty="0" err="1" smtClean="0"/>
              <a:t>JD´s</a:t>
            </a:r>
            <a:endParaRPr lang="es-PA" sz="1600" b="0" i="1" dirty="0" smtClean="0"/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>
          <a:xfrm>
            <a:off x="414338" y="378372"/>
            <a:ext cx="8329612" cy="401091"/>
          </a:xfrm>
        </p:spPr>
        <p:txBody>
          <a:bodyPr/>
          <a:lstStyle/>
          <a:p>
            <a:pPr>
              <a:lnSpc>
                <a:spcPts val="1200"/>
              </a:lnSpc>
              <a:spcAft>
                <a:spcPts val="2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2011 </a:t>
            </a:r>
            <a:r>
              <a:rPr lang="en-US" b="1" dirty="0">
                <a:solidFill>
                  <a:schemeClr val="accent1"/>
                </a:solidFill>
              </a:rPr>
              <a:t>Spencer Stuart Board </a:t>
            </a:r>
            <a:r>
              <a:rPr lang="en-US" b="1" dirty="0" smtClean="0">
                <a:solidFill>
                  <a:schemeClr val="accent1"/>
                </a:solidFill>
              </a:rPr>
              <a:t>Index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1949" y="1925800"/>
            <a:ext cx="4572001" cy="1554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es-PA" sz="1600" b="0" i="1" dirty="0" smtClean="0"/>
              <a:t>El liderazgo independiente en la JD empieza a ser la norma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es-PA" sz="1600" b="0" i="1" dirty="0" smtClean="0"/>
              <a:t>Mayor transparencia es percibida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es-PA" sz="1600" b="0" i="1" dirty="0" smtClean="0"/>
              <a:t>Incrementada compensación a directores 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es-PA" sz="1600" b="0" i="1" dirty="0" smtClean="0"/>
              <a:t>Continuo cambio de </a:t>
            </a:r>
            <a:r>
              <a:rPr lang="es-PA" sz="1600" b="0" i="1" dirty="0" err="1" smtClean="0"/>
              <a:t>fees</a:t>
            </a:r>
            <a:r>
              <a:rPr lang="es-PA" sz="1600" b="0" i="1" dirty="0" smtClean="0"/>
              <a:t> a </a:t>
            </a:r>
            <a:r>
              <a:rPr lang="es-PA" sz="1600" b="0" i="1" dirty="0" err="1" smtClean="0"/>
              <a:t>retainers</a:t>
            </a:r>
            <a:endParaRPr lang="es-PA" sz="1600" b="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user_uploaded/zoom/bzi_sup_glb_ho_1322_hi-z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46" y="3669260"/>
            <a:ext cx="7126473" cy="2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7558" y="1925801"/>
            <a:ext cx="8176392" cy="18004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rtlCol="0" anchor="ctr"/>
          <a:lstStyle/>
          <a:p>
            <a:pPr algn="ctr"/>
            <a:endParaRPr lang="es-PA" sz="1800" b="0" dirty="0" smtClean="0"/>
          </a:p>
        </p:txBody>
      </p:sp>
      <p:sp>
        <p:nvSpPr>
          <p:cNvPr id="18434" name="Content Placeholder 1"/>
          <p:cNvSpPr>
            <a:spLocks noGrp="1"/>
          </p:cNvSpPr>
          <p:nvPr>
            <p:ph sz="quarter" idx="12"/>
          </p:nvPr>
        </p:nvSpPr>
        <p:spPr>
          <a:xfrm>
            <a:off x="411161" y="1270572"/>
            <a:ext cx="8332789" cy="815608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 defTabSz="1080000">
              <a:buClr>
                <a:schemeClr val="accent4"/>
              </a:buClr>
              <a:buFont typeface="Arial" pitchFamily="34" charset="0"/>
              <a:buChar char="•"/>
            </a:pPr>
            <a:r>
              <a:rPr lang="es-PA" sz="1600" dirty="0" smtClean="0"/>
              <a:t>Encuesta realizada entre empresas publicas (SEC </a:t>
            </a:r>
            <a:r>
              <a:rPr lang="es-PA" sz="1600" dirty="0" err="1" smtClean="0"/>
              <a:t>registrants</a:t>
            </a:r>
            <a:r>
              <a:rPr lang="es-PA" sz="1600" dirty="0" smtClean="0"/>
              <a:t>) y </a:t>
            </a:r>
            <a:r>
              <a:rPr lang="es-PA" sz="1600" dirty="0" err="1" smtClean="0"/>
              <a:t>analisis</a:t>
            </a:r>
            <a:r>
              <a:rPr lang="es-PA" sz="1600" dirty="0" smtClean="0"/>
              <a:t> de sus respectivos </a:t>
            </a:r>
            <a:r>
              <a:rPr lang="es-PA" sz="1600" dirty="0" err="1" smtClean="0"/>
              <a:t>proxys</a:t>
            </a:r>
            <a:r>
              <a:rPr lang="es-PA" sz="1600" dirty="0"/>
              <a:t>.</a:t>
            </a:r>
            <a:endParaRPr lang="es-PA" sz="1600" dirty="0" smtClean="0"/>
          </a:p>
          <a:p>
            <a:pPr marL="171450" indent="-171450" defTabSz="1080000">
              <a:buClr>
                <a:schemeClr val="accent4"/>
              </a:buClr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67558" y="1925801"/>
            <a:ext cx="4572001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es-PA" sz="1600" b="0" i="1" dirty="0" smtClean="0"/>
              <a:t>Independencia de directores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es-PA" sz="1600" b="0" i="1" dirty="0" smtClean="0"/>
              <a:t>Voto mayoritario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es-PA" sz="1600" b="0" i="1" dirty="0" smtClean="0"/>
              <a:t>Vigilancia del riesgo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es-PA" sz="1600" b="0" i="1" dirty="0" smtClean="0"/>
              <a:t>Liderazgo organizacional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es-PA" sz="1600" b="0" i="1" dirty="0" smtClean="0"/>
              <a:t>Estructura y mejores prácticas</a:t>
            </a:r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>
          <a:xfrm>
            <a:off x="414338" y="238797"/>
            <a:ext cx="8329612" cy="738664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en-US" b="1" dirty="0">
                <a:solidFill>
                  <a:schemeClr val="accent1"/>
                </a:solidFill>
              </a:rPr>
              <a:t>2011 Corporate </a:t>
            </a:r>
            <a:r>
              <a:rPr lang="en-US" b="1" dirty="0" smtClean="0">
                <a:solidFill>
                  <a:schemeClr val="accent1"/>
                </a:solidFill>
              </a:rPr>
              <a:t>Governance of </a:t>
            </a:r>
            <a:r>
              <a:rPr lang="en-US" b="1" dirty="0">
                <a:solidFill>
                  <a:schemeClr val="accent1"/>
                </a:solidFill>
              </a:rPr>
              <a:t>the Largest US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Public Companies </a:t>
            </a:r>
            <a:r>
              <a:rPr lang="en-US" b="1" dirty="0" smtClean="0">
                <a:solidFill>
                  <a:schemeClr val="accent1"/>
                </a:solidFill>
              </a:rPr>
              <a:t>– Sherman &amp; Sterling LLP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1949" y="1925800"/>
            <a:ext cx="4572001" cy="18004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es-PA" sz="1600" b="0" i="1" dirty="0" smtClean="0"/>
              <a:t>Selección de directores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es-PA" sz="1600" b="0" i="1" dirty="0" smtClean="0"/>
              <a:t>Evaluación de la gestión de la JD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es-PA" sz="1600" b="0" i="1" dirty="0" smtClean="0"/>
              <a:t>Canales de comunicación con los accionistas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es-PA" sz="1600" b="0" i="1" dirty="0" smtClean="0"/>
              <a:t>Mínimo mezcla de directores independientes y no independientes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451304" y="1532456"/>
            <a:ext cx="27526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Fuente</a:t>
            </a:r>
            <a:r>
              <a:rPr lang="en-US" dirty="0" smtClean="0">
                <a:solidFill>
                  <a:schemeClr val="accent1"/>
                </a:solidFill>
              </a:rPr>
              <a:t>: http</a:t>
            </a:r>
            <a:r>
              <a:rPr lang="en-US" dirty="0">
                <a:solidFill>
                  <a:schemeClr val="accent1"/>
                </a:solidFill>
              </a:rPr>
              <a:t>://corpgov.shearman.com/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68990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41" y="2569437"/>
            <a:ext cx="475297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Content Placeholder 1"/>
          <p:cNvSpPr>
            <a:spLocks noGrp="1"/>
          </p:cNvSpPr>
          <p:nvPr>
            <p:ph sz="quarter" idx="12"/>
          </p:nvPr>
        </p:nvSpPr>
        <p:spPr>
          <a:xfrm>
            <a:off x="411161" y="1270572"/>
            <a:ext cx="8332789" cy="815608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 defTabSz="1080000">
              <a:buClr>
                <a:schemeClr val="accent4"/>
              </a:buClr>
              <a:buFont typeface="Arial" pitchFamily="34" charset="0"/>
              <a:buChar char="•"/>
            </a:pPr>
            <a:r>
              <a:rPr lang="es-PA" sz="1600" dirty="0" smtClean="0"/>
              <a:t>Deloitte desarrolló para la </a:t>
            </a:r>
            <a:r>
              <a:rPr lang="es-PA" sz="1600" dirty="0" err="1" smtClean="0"/>
              <a:t>Society</a:t>
            </a:r>
            <a:r>
              <a:rPr lang="es-PA" sz="1600" dirty="0" smtClean="0"/>
              <a:t> of </a:t>
            </a:r>
            <a:r>
              <a:rPr lang="es-PA" sz="1600" dirty="0" err="1" smtClean="0"/>
              <a:t>Corporate</a:t>
            </a:r>
            <a:r>
              <a:rPr lang="es-PA" sz="1600" dirty="0" smtClean="0"/>
              <a:t> </a:t>
            </a:r>
            <a:r>
              <a:rPr lang="es-PA" sz="1600" dirty="0" err="1" smtClean="0"/>
              <a:t>Secretaries</a:t>
            </a:r>
            <a:r>
              <a:rPr lang="es-PA" sz="1600" dirty="0" smtClean="0"/>
              <a:t> and </a:t>
            </a:r>
            <a:r>
              <a:rPr lang="es-PA" sz="1600" dirty="0" err="1" smtClean="0"/>
              <a:t>Governance</a:t>
            </a:r>
            <a:r>
              <a:rPr lang="es-PA" sz="1600" dirty="0" smtClean="0"/>
              <a:t> </a:t>
            </a:r>
            <a:r>
              <a:rPr lang="es-PA" sz="1600" dirty="0" err="1" smtClean="0"/>
              <a:t>Professionals</a:t>
            </a:r>
            <a:r>
              <a:rPr lang="es-PA" sz="1600" dirty="0" smtClean="0"/>
              <a:t> un estudio basado en una encuesta que reveló entre otros aspectos:</a:t>
            </a:r>
          </a:p>
          <a:p>
            <a:pPr marL="171450" indent="-171450" defTabSz="1080000">
              <a:buClr>
                <a:schemeClr val="accent4"/>
              </a:buClr>
              <a:buFont typeface="Arial" pitchFamily="34" charset="0"/>
              <a:buChar char="•"/>
            </a:pPr>
            <a:endParaRPr lang="es-PA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67559" y="1925801"/>
            <a:ext cx="3846782" cy="44781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s-PA" sz="1600" b="0" i="1" dirty="0" smtClean="0"/>
              <a:t>Selección y reclutamiento de directores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s-PA" sz="1600" b="0" i="1" dirty="0" smtClean="0"/>
              <a:t>Reuniones, agendas y materiales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s-PA" sz="1600" b="0" i="1" dirty="0" smtClean="0"/>
              <a:t>Estructuras y roles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s-PA" sz="1600" b="0" i="1" dirty="0" smtClean="0"/>
              <a:t>El comité de auditoría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s-PA" sz="1600" b="0" i="1" dirty="0" smtClean="0"/>
              <a:t>Rol en proceso estratégico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s-PA" sz="1600" b="0" i="1" dirty="0" smtClean="0"/>
              <a:t>CEO plan de sucesión y evaluación de desempeño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s-PA" sz="1600" b="0" i="1" dirty="0" smtClean="0"/>
              <a:t>Expectativas de accionistas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s-PA" sz="1600" b="0" i="1" dirty="0" smtClean="0"/>
              <a:t>Responsabilidad de directores y oficiales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s-PA" sz="1600" b="0" i="1" dirty="0" smtClean="0"/>
              <a:t>Sostenibilidad, cultura organizacional y tono en la cumbre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s-PA" sz="1600" b="0" i="1" dirty="0" smtClean="0"/>
              <a:t>Acceso de la junta a la Administración</a:t>
            </a:r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>
          <a:xfrm>
            <a:off x="414338" y="238797"/>
            <a:ext cx="8329612" cy="738664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en-US" b="1" dirty="0">
                <a:solidFill>
                  <a:schemeClr val="accent1"/>
                </a:solidFill>
              </a:rPr>
              <a:t>2011 2011 Board Practices </a:t>
            </a:r>
            <a:r>
              <a:rPr lang="en-US" b="1" dirty="0" smtClean="0">
                <a:solidFill>
                  <a:schemeClr val="accent1"/>
                </a:solidFill>
              </a:rPr>
              <a:t>Report Design</a:t>
            </a:r>
            <a:r>
              <a:rPr lang="en-US" b="1" dirty="0">
                <a:solidFill>
                  <a:schemeClr val="accent1"/>
                </a:solidFill>
              </a:rPr>
              <a:t>, Composition,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and </a:t>
            </a:r>
            <a:r>
              <a:rPr lang="en-US" b="1" dirty="0" smtClean="0">
                <a:solidFill>
                  <a:schemeClr val="accent1"/>
                </a:solidFill>
              </a:rPr>
              <a:t>Function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9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411163" y="2874380"/>
            <a:ext cx="8150225" cy="1360372"/>
          </a:xfrm>
        </p:spPr>
        <p:txBody>
          <a:bodyPr/>
          <a:lstStyle/>
          <a:p>
            <a:pPr eaLnBrk="1" hangingPunct="1"/>
            <a:r>
              <a:rPr lang="es-PA" dirty="0"/>
              <a:t>Requisitos mínimos del gobierno corporativo</a:t>
            </a:r>
          </a:p>
        </p:txBody>
      </p:sp>
    </p:spTree>
    <p:extLst>
      <p:ext uri="{BB962C8B-B14F-4D97-AF65-F5344CB8AC3E}">
        <p14:creationId xmlns:p14="http://schemas.microsoft.com/office/powerpoint/2010/main" val="3868435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sz="quarter" idx="12"/>
          </p:nvPr>
        </p:nvSpPr>
        <p:spPr>
          <a:xfrm>
            <a:off x="411165" y="1398588"/>
            <a:ext cx="4484686" cy="4647426"/>
          </a:xfrm>
        </p:spPr>
        <p:txBody>
          <a:bodyPr wrap="square">
            <a:spAutoFit/>
          </a:bodyPr>
          <a:lstStyle/>
          <a:p>
            <a:pPr marL="342900" lvl="1" indent="-34290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tabLst>
                <a:tab pos="3889375" algn="r"/>
              </a:tabLst>
            </a:pPr>
            <a:r>
              <a:rPr lang="es-PA" sz="1600" dirty="0">
                <a:cs typeface="Arial" charset="0"/>
              </a:rPr>
              <a:t>Planes estratégicos o de negocios, así como su medición en los diferentes niveles de la organización. </a:t>
            </a:r>
            <a:endParaRPr lang="es-PA" sz="1600" dirty="0" smtClean="0">
              <a:cs typeface="Arial" charset="0"/>
            </a:endParaRPr>
          </a:p>
          <a:p>
            <a:pPr marL="342900" lvl="1" indent="-34290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tabLst>
                <a:tab pos="3889375" algn="r"/>
              </a:tabLst>
            </a:pPr>
            <a:r>
              <a:rPr lang="es-PA" sz="1600" dirty="0" smtClean="0">
                <a:cs typeface="Arial" charset="0"/>
              </a:rPr>
              <a:t>Estructura </a:t>
            </a:r>
            <a:r>
              <a:rPr lang="es-PA" sz="1600" dirty="0">
                <a:cs typeface="Arial" charset="0"/>
              </a:rPr>
              <a:t>de negocios y soporte de la organización.</a:t>
            </a:r>
          </a:p>
          <a:p>
            <a:pPr marL="342900" lvl="1" indent="-34290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tabLst>
                <a:tab pos="3889375" algn="r"/>
              </a:tabLst>
            </a:pPr>
            <a:r>
              <a:rPr lang="es-PA" sz="1600" dirty="0">
                <a:cs typeface="Arial" charset="0"/>
              </a:rPr>
              <a:t>Reglamentos para la gestión de la junta directiva y sus comités de dirección </a:t>
            </a:r>
            <a:endParaRPr lang="es-PA" sz="1600" dirty="0" smtClean="0">
              <a:cs typeface="Arial" charset="0"/>
            </a:endParaRPr>
          </a:p>
          <a:p>
            <a:pPr marL="342900" lvl="1" indent="-34290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tabLst>
                <a:tab pos="3889375" algn="r"/>
              </a:tabLst>
            </a:pPr>
            <a:r>
              <a:rPr lang="es-PA" sz="1600" dirty="0" smtClean="0">
                <a:cs typeface="Arial" charset="0"/>
              </a:rPr>
              <a:t>Procesos </a:t>
            </a:r>
            <a:r>
              <a:rPr lang="es-PA" sz="1600" dirty="0">
                <a:cs typeface="Arial" charset="0"/>
              </a:rPr>
              <a:t>para la interacción de la Junta Directiva con la administración y auditores internos y externos.</a:t>
            </a:r>
          </a:p>
          <a:p>
            <a:pPr marL="342900" lvl="1" indent="-34290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tabLst>
                <a:tab pos="3889375" algn="r"/>
              </a:tabLst>
            </a:pPr>
            <a:r>
              <a:rPr lang="es-PA" sz="1600" dirty="0">
                <a:cs typeface="Arial" charset="0"/>
              </a:rPr>
              <a:t>Códigos de conducta y otros estándares apropiados de comportamiento. </a:t>
            </a:r>
            <a:r>
              <a:rPr lang="es-PA" sz="1600" dirty="0" smtClean="0">
                <a:cs typeface="Arial" charset="0"/>
              </a:rPr>
              <a:t>Políticas </a:t>
            </a:r>
            <a:r>
              <a:rPr lang="es-PA" sz="1600" dirty="0">
                <a:cs typeface="Arial" charset="0"/>
              </a:rPr>
              <a:t>y procedimientos de administración del capital humano.</a:t>
            </a:r>
          </a:p>
          <a:p>
            <a:pPr marL="342900" lvl="1" indent="-34290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tabLst>
                <a:tab pos="3889375" algn="r"/>
              </a:tabLst>
            </a:pPr>
            <a:r>
              <a:rPr lang="es-PA" sz="1600" dirty="0">
                <a:cs typeface="Arial" charset="0"/>
              </a:rPr>
              <a:t>Clara asignación de las responsabilidades.</a:t>
            </a:r>
          </a:p>
          <a:p>
            <a:pPr marL="342900" lvl="1" indent="-34290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tabLst>
                <a:tab pos="3889375" algn="r"/>
              </a:tabLst>
            </a:pPr>
            <a:r>
              <a:rPr lang="es-PA" sz="1600" dirty="0" smtClean="0">
                <a:cs typeface="Arial" charset="0"/>
              </a:rPr>
              <a:t>Manejo </a:t>
            </a:r>
            <a:r>
              <a:rPr lang="es-PA" sz="1600" dirty="0">
                <a:cs typeface="Arial" charset="0"/>
              </a:rPr>
              <a:t>independiente de las funciones de auditoría interna y externa</a:t>
            </a:r>
            <a:r>
              <a:rPr lang="es-PA" sz="1600" dirty="0" smtClean="0">
                <a:cs typeface="Arial" charset="0"/>
              </a:rPr>
              <a:t>.</a:t>
            </a:r>
            <a:endParaRPr lang="es-PA" sz="1600" dirty="0">
              <a:cs typeface="Arial" charset="0"/>
            </a:endParaRPr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>
          <a:xfrm>
            <a:off x="414338" y="349157"/>
            <a:ext cx="8329612" cy="738664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es-PA" b="1" dirty="0" smtClean="0">
                <a:solidFill>
                  <a:schemeClr val="accent1"/>
                </a:solidFill>
              </a:rPr>
              <a:t>Aspectos a considerar en </a:t>
            </a:r>
            <a:r>
              <a:rPr lang="es-PA" b="1" smtClean="0">
                <a:solidFill>
                  <a:schemeClr val="accent1"/>
                </a:solidFill>
              </a:rPr>
              <a:t>la estructuración </a:t>
            </a:r>
            <a:r>
              <a:rPr lang="es-PA" b="1" dirty="0" smtClean="0">
                <a:solidFill>
                  <a:schemeClr val="accent1"/>
                </a:solidFill>
              </a:rPr>
              <a:t>del gobierno corporativo</a:t>
            </a:r>
            <a:endParaRPr lang="es-PA" b="1" dirty="0">
              <a:solidFill>
                <a:schemeClr val="accent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8928" y="1472862"/>
            <a:ext cx="4005072" cy="242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12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FplLqK30SAXuERUTWO5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fcwp13ak.zAfh5OxeTLg"/>
</p:tagLst>
</file>

<file path=ppt/theme/theme1.xml><?xml version="1.0" encoding="utf-8"?>
<a:theme xmlns:a="http://schemas.openxmlformats.org/drawingml/2006/main" name="Dbriefs Q2'10 PPT Template">
  <a:themeElements>
    <a:clrScheme name="Custom 1">
      <a:dk1>
        <a:srgbClr val="002776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1_Main Master - Deloitte Report (print) US03 Feb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</a:spPr>
      <a:bodyPr lIns="45720" tIns="45720" rIns="45720" rtlCol="0" anchor="ctr"/>
      <a:lstStyle>
        <a:defPPr algn="ctr">
          <a:defRPr sz="18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spcBef>
            <a:spcPts val="600"/>
          </a:spcBef>
          <a:defRPr sz="18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2003_Screen_Medium_27-94x21-59_18Nov08">
  <a:themeElements>
    <a:clrScheme name="18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8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Dbriefs Q2'10 PPT Template</Template>
  <TotalTime>5014</TotalTime>
  <Words>2054</Words>
  <Application>Microsoft Office PowerPoint</Application>
  <PresentationFormat>On-screen Show (4:3)</PresentationFormat>
  <Paragraphs>183</Paragraphs>
  <Slides>27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Dbriefs Q2'10 PPT Template</vt:lpstr>
      <vt:lpstr>1_2003_Screen_Medium_27-94x21-59_18Nov08</vt:lpstr>
      <vt:lpstr>think-cell Slide</vt:lpstr>
      <vt:lpstr>PowerPoint Presentation</vt:lpstr>
      <vt:lpstr>Resumen</vt:lpstr>
      <vt:lpstr>Agenda</vt:lpstr>
      <vt:lpstr>Estudios recientes sobre el gobierno corporativo</vt:lpstr>
      <vt:lpstr>2011 Spencer Stuart Board Index</vt:lpstr>
      <vt:lpstr>2011 Corporate Governance of the Largest US Public Companies – Sherman &amp; Sterling LLP</vt:lpstr>
      <vt:lpstr>2011 2011 Board Practices Report Design, Composition, and Function</vt:lpstr>
      <vt:lpstr>Requisitos mínimos del gobierno corporativo</vt:lpstr>
      <vt:lpstr>Aspectos a considerar en la estructuración del gobierno corporativo</vt:lpstr>
      <vt:lpstr>Aspectos a considerar en la estructuración del gobierno corporativo</vt:lpstr>
      <vt:lpstr>10 consejos prácticos</vt:lpstr>
      <vt:lpstr>Numero 1: Establezca un sistema de compensación acorde con el nivel de responsabilidad que asumen sus directores </vt:lpstr>
      <vt:lpstr>Numero 2: Defina un perfil del director que desea. Evalúe el perfil actual.</vt:lpstr>
      <vt:lpstr>Numero 3: Establezca un plan de reuniones y una agenda para ser cumplida</vt:lpstr>
      <vt:lpstr>Numero 4: Defina como interactúan la JD y sus diferentes comités</vt:lpstr>
      <vt:lpstr>Numero 5: Refuerce las áreas de control y prevención: auditoría interna, administración de riesgos y cumplimiento</vt:lpstr>
      <vt:lpstr>Numero 6: Establezca un plan de sucesión del CEO</vt:lpstr>
      <vt:lpstr>Numero 7: Involucrar a la JD en el proceso estratégico</vt:lpstr>
      <vt:lpstr>Numero 8: Establecer criterios de sostenibilidad del negocio</vt:lpstr>
      <vt:lpstr>Numero 9: Plan de educación continua para la JD</vt:lpstr>
      <vt:lpstr>Numero 10: Auto-evaluación y seguimiento del desempeño</vt:lpstr>
      <vt:lpstr>Sistemas de control interno </vt:lpstr>
      <vt:lpstr>Responsabilidades y retos en materia de control interno y administración de riesgos</vt:lpstr>
      <vt:lpstr>En suma…</vt:lpstr>
      <vt:lpstr>Elementos que pueden ayudar a madurar el gobierno corporativo</vt:lpstr>
      <vt:lpstr>Preguntas - Contacto</vt:lpstr>
      <vt:lpstr>PowerPoint Presentation</vt:lpstr>
    </vt:vector>
  </TitlesOfParts>
  <Company>Deloitte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Bodner, Jacob</dc:creator>
  <cp:lastModifiedBy>Rodriguez Lopez, Bismark (PA - Panama City)</cp:lastModifiedBy>
  <cp:revision>464</cp:revision>
  <dcterms:created xsi:type="dcterms:W3CDTF">2010-03-23T20:32:36Z</dcterms:created>
  <dcterms:modified xsi:type="dcterms:W3CDTF">2012-06-01T13:00:57Z</dcterms:modified>
</cp:coreProperties>
</file>