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745" r:id="rId2"/>
  </p:sldMasterIdLst>
  <p:notesMasterIdLst>
    <p:notesMasterId r:id="rId58"/>
  </p:notesMasterIdLst>
  <p:handoutMasterIdLst>
    <p:handoutMasterId r:id="rId59"/>
  </p:handoutMasterIdLst>
  <p:sldIdLst>
    <p:sldId id="408" r:id="rId3"/>
    <p:sldId id="403" r:id="rId4"/>
    <p:sldId id="402" r:id="rId5"/>
    <p:sldId id="390" r:id="rId6"/>
    <p:sldId id="422" r:id="rId7"/>
    <p:sldId id="397" r:id="rId8"/>
    <p:sldId id="393" r:id="rId9"/>
    <p:sldId id="373" r:id="rId10"/>
    <p:sldId id="384" r:id="rId11"/>
    <p:sldId id="400" r:id="rId12"/>
    <p:sldId id="392" r:id="rId13"/>
    <p:sldId id="398" r:id="rId14"/>
    <p:sldId id="412" r:id="rId15"/>
    <p:sldId id="410" r:id="rId16"/>
    <p:sldId id="411" r:id="rId17"/>
    <p:sldId id="413" r:id="rId18"/>
    <p:sldId id="414" r:id="rId19"/>
    <p:sldId id="415" r:id="rId20"/>
    <p:sldId id="417" r:id="rId21"/>
    <p:sldId id="419" r:id="rId22"/>
    <p:sldId id="421" r:id="rId23"/>
    <p:sldId id="424" r:id="rId24"/>
    <p:sldId id="426" r:id="rId25"/>
    <p:sldId id="428" r:id="rId26"/>
    <p:sldId id="429" r:id="rId27"/>
    <p:sldId id="431" r:id="rId28"/>
    <p:sldId id="432" r:id="rId29"/>
    <p:sldId id="433" r:id="rId30"/>
    <p:sldId id="434" r:id="rId31"/>
    <p:sldId id="445" r:id="rId32"/>
    <p:sldId id="436" r:id="rId33"/>
    <p:sldId id="437" r:id="rId34"/>
    <p:sldId id="438" r:id="rId35"/>
    <p:sldId id="464" r:id="rId36"/>
    <p:sldId id="439" r:id="rId37"/>
    <p:sldId id="440" r:id="rId38"/>
    <p:sldId id="442" r:id="rId39"/>
    <p:sldId id="460" r:id="rId40"/>
    <p:sldId id="454" r:id="rId41"/>
    <p:sldId id="455" r:id="rId42"/>
    <p:sldId id="456" r:id="rId43"/>
    <p:sldId id="457" r:id="rId44"/>
    <p:sldId id="458" r:id="rId45"/>
    <p:sldId id="459" r:id="rId46"/>
    <p:sldId id="461" r:id="rId47"/>
    <p:sldId id="443" r:id="rId48"/>
    <p:sldId id="465" r:id="rId49"/>
    <p:sldId id="444" r:id="rId50"/>
    <p:sldId id="447" r:id="rId51"/>
    <p:sldId id="449" r:id="rId52"/>
    <p:sldId id="450" r:id="rId53"/>
    <p:sldId id="451" r:id="rId54"/>
    <p:sldId id="463" r:id="rId55"/>
    <p:sldId id="452" r:id="rId56"/>
    <p:sldId id="453" r:id="rId57"/>
  </p:sldIdLst>
  <p:sldSz cx="9144000" cy="6858000" type="letter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accent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ramling" initials="aag" lastIdx="8" clrIdx="0"/>
  <p:cmAuthor id="1" name="Rittenberg" initials="LER" lastIdx="1" clrIdx="1"/>
  <p:cmAuthor id="2" name="Douglas Prawitt" initials="DP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200D67"/>
    <a:srgbClr val="01396A"/>
    <a:srgbClr val="00FFFF"/>
    <a:srgbClr val="E7DC4B"/>
    <a:srgbClr val="B7C317"/>
    <a:srgbClr val="F8DD3A"/>
    <a:srgbClr val="EAE62A"/>
    <a:srgbClr val="2A597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74457" autoAdjust="0"/>
  </p:normalViewPr>
  <p:slideViewPr>
    <p:cSldViewPr>
      <p:cViewPr>
        <p:scale>
          <a:sx n="100" d="100"/>
          <a:sy n="100" d="100"/>
        </p:scale>
        <p:origin x="-5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706" y="-78"/>
      </p:cViewPr>
      <p:guideLst>
        <p:guide orient="horz" pos="3156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BD7DA-76F2-42B1-BDDE-77B264ED1AB6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A3B87F6-413C-4520-AFB1-0218261CEFF4}">
      <dgm:prSet phldrT="[Texto]"/>
      <dgm:spPr/>
      <dgm:t>
        <a:bodyPr/>
        <a:lstStyle/>
        <a:p>
          <a:r>
            <a:rPr lang="es-ES" dirty="0" smtClean="0"/>
            <a:t>Directorio aprueba políticas de riesgo , apetito de riesgos y límites de riesgos expresados en </a:t>
          </a:r>
          <a:r>
            <a:rPr lang="es-ES" dirty="0" err="1" smtClean="0"/>
            <a:t>KRIs</a:t>
          </a:r>
          <a:r>
            <a:rPr lang="es-ES" dirty="0" smtClean="0"/>
            <a:t> primarios</a:t>
          </a:r>
          <a:endParaRPr lang="es-ES" dirty="0"/>
        </a:p>
      </dgm:t>
    </dgm:pt>
    <dgm:pt modelId="{64875CE7-25F8-4D5D-90D7-6D50D13B40DF}" type="parTrans" cxnId="{2C6EE2F5-31AE-4031-A064-C56DE917AD5E}">
      <dgm:prSet/>
      <dgm:spPr/>
      <dgm:t>
        <a:bodyPr/>
        <a:lstStyle/>
        <a:p>
          <a:endParaRPr lang="es-ES"/>
        </a:p>
      </dgm:t>
    </dgm:pt>
    <dgm:pt modelId="{201D2D7B-1062-4566-B62D-EE3427703DC1}" type="sibTrans" cxnId="{2C6EE2F5-31AE-4031-A064-C56DE917AD5E}">
      <dgm:prSet/>
      <dgm:spPr/>
      <dgm:t>
        <a:bodyPr/>
        <a:lstStyle/>
        <a:p>
          <a:endParaRPr lang="es-ES"/>
        </a:p>
      </dgm:t>
    </dgm:pt>
    <dgm:pt modelId="{5A03894C-9DA7-42E5-BD1E-5CD86EAE13F6}">
      <dgm:prSet phldrT="[Texto]"/>
      <dgm:spPr/>
      <dgm:t>
        <a:bodyPr/>
        <a:lstStyle/>
        <a:p>
          <a:r>
            <a:rPr lang="es-ES" dirty="0" smtClean="0"/>
            <a:t>Comité de  Auditoría  supervisa  e informa  al Directorio</a:t>
          </a:r>
          <a:endParaRPr lang="es-ES" dirty="0"/>
        </a:p>
      </dgm:t>
    </dgm:pt>
    <dgm:pt modelId="{398FF70F-1407-4A2B-9201-8E40CBDA7606}" type="parTrans" cxnId="{2073AD5E-9A23-4CC7-927B-623A95236659}">
      <dgm:prSet/>
      <dgm:spPr/>
      <dgm:t>
        <a:bodyPr/>
        <a:lstStyle/>
        <a:p>
          <a:endParaRPr lang="es-ES"/>
        </a:p>
      </dgm:t>
    </dgm:pt>
    <dgm:pt modelId="{4D2C6486-11D5-4566-8D2C-2052A45F7D50}" type="sibTrans" cxnId="{2073AD5E-9A23-4CC7-927B-623A95236659}">
      <dgm:prSet/>
      <dgm:spPr/>
      <dgm:t>
        <a:bodyPr/>
        <a:lstStyle/>
        <a:p>
          <a:endParaRPr lang="es-ES"/>
        </a:p>
      </dgm:t>
    </dgm:pt>
    <dgm:pt modelId="{F4D99CAC-B0E8-425B-84A9-5CE30BFAFFDB}">
      <dgm:prSet phldrT="[Texto]"/>
      <dgm:spPr/>
      <dgm:t>
        <a:bodyPr/>
        <a:lstStyle/>
        <a:p>
          <a:r>
            <a:rPr lang="es-ES" dirty="0" smtClean="0"/>
            <a:t>Administración formula políticas de negocios y </a:t>
          </a:r>
          <a:r>
            <a:rPr lang="es-ES" dirty="0" err="1" smtClean="0"/>
            <a:t>KRIs</a:t>
          </a:r>
          <a:r>
            <a:rPr lang="es-ES" dirty="0" smtClean="0"/>
            <a:t> secundarios  con gestión y control de riesgos especializado en cada  proceso, especialmente  los de negocios </a:t>
          </a:r>
          <a:endParaRPr lang="es-ES" dirty="0"/>
        </a:p>
      </dgm:t>
    </dgm:pt>
    <dgm:pt modelId="{F8C831D6-9F72-4A57-8A76-49E6719CFD36}" type="parTrans" cxnId="{4C5FA546-FD2E-4B6E-8B34-D2F768B0F6B6}">
      <dgm:prSet/>
      <dgm:spPr/>
      <dgm:t>
        <a:bodyPr/>
        <a:lstStyle/>
        <a:p>
          <a:endParaRPr lang="es-ES"/>
        </a:p>
      </dgm:t>
    </dgm:pt>
    <dgm:pt modelId="{74BDD03F-ACEB-448D-9626-EF12D12342AE}" type="sibTrans" cxnId="{4C5FA546-FD2E-4B6E-8B34-D2F768B0F6B6}">
      <dgm:prSet/>
      <dgm:spPr/>
      <dgm:t>
        <a:bodyPr/>
        <a:lstStyle/>
        <a:p>
          <a:endParaRPr lang="es-ES"/>
        </a:p>
      </dgm:t>
    </dgm:pt>
    <dgm:pt modelId="{9F34FD21-4B64-494F-BA2D-8BA6E9A924AA}">
      <dgm:prSet phldrT="[Texto]"/>
      <dgm:spPr/>
      <dgm:t>
        <a:bodyPr/>
        <a:lstStyle/>
        <a:p>
          <a:r>
            <a:rPr lang="es-ES" dirty="0" smtClean="0"/>
            <a:t>Auditoría Interna , controla   guiándose por estándar 2120 de IIA informando al Comité de Auditoría </a:t>
          </a:r>
          <a:endParaRPr lang="es-ES" dirty="0"/>
        </a:p>
      </dgm:t>
    </dgm:pt>
    <dgm:pt modelId="{EF2B1462-062F-42D8-9E6C-E869E95C603B}" type="parTrans" cxnId="{1DDC1467-B422-4B3B-8868-423297C6A011}">
      <dgm:prSet/>
      <dgm:spPr/>
      <dgm:t>
        <a:bodyPr/>
        <a:lstStyle/>
        <a:p>
          <a:endParaRPr lang="es-ES"/>
        </a:p>
      </dgm:t>
    </dgm:pt>
    <dgm:pt modelId="{55522F55-BC09-4C3A-84A7-1138FB67860E}" type="sibTrans" cxnId="{1DDC1467-B422-4B3B-8868-423297C6A011}">
      <dgm:prSet/>
      <dgm:spPr/>
      <dgm:t>
        <a:bodyPr/>
        <a:lstStyle/>
        <a:p>
          <a:endParaRPr lang="es-ES"/>
        </a:p>
      </dgm:t>
    </dgm:pt>
    <dgm:pt modelId="{2FB71430-2A5B-4B3A-BF8E-E624FEDA25A5}" type="pres">
      <dgm:prSet presAssocID="{46FBD7DA-76F2-42B1-BDDE-77B264ED1AB6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69E597-B63A-4214-95F4-A72288204501}" type="pres">
      <dgm:prSet presAssocID="{46FBD7DA-76F2-42B1-BDDE-77B264ED1AB6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3C5BFB-FE6A-4B5D-8E35-ACB8E8312011}" type="pres">
      <dgm:prSet presAssocID="{46FBD7DA-76F2-42B1-BDDE-77B264ED1AB6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E2BD55-4248-4085-BFFE-3BA465E5D908}" type="pres">
      <dgm:prSet presAssocID="{46FBD7DA-76F2-42B1-BDDE-77B264ED1AB6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3B70F2-1B7B-4EF0-BE91-3EB10DE17FCF}" type="pres">
      <dgm:prSet presAssocID="{46FBD7DA-76F2-42B1-BDDE-77B264ED1AB6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5FA546-FD2E-4B6E-8B34-D2F768B0F6B6}" srcId="{46FBD7DA-76F2-42B1-BDDE-77B264ED1AB6}" destId="{F4D99CAC-B0E8-425B-84A9-5CE30BFAFFDB}" srcOrd="2" destOrd="0" parTransId="{F8C831D6-9F72-4A57-8A76-49E6719CFD36}" sibTransId="{74BDD03F-ACEB-448D-9626-EF12D12342AE}"/>
    <dgm:cxn modelId="{7FD2BDD3-EE0E-4E85-BA43-DDE12D785C7F}" type="presOf" srcId="{46FBD7DA-76F2-42B1-BDDE-77B264ED1AB6}" destId="{2FB71430-2A5B-4B3A-BF8E-E624FEDA25A5}" srcOrd="0" destOrd="0" presId="urn:microsoft.com/office/officeart/2005/8/layout/pyramid4"/>
    <dgm:cxn modelId="{A75B2317-0184-48C7-8AFA-D34EE3A93AF8}" type="presOf" srcId="{5A03894C-9DA7-42E5-BD1E-5CD86EAE13F6}" destId="{2E3C5BFB-FE6A-4B5D-8E35-ACB8E8312011}" srcOrd="0" destOrd="0" presId="urn:microsoft.com/office/officeart/2005/8/layout/pyramid4"/>
    <dgm:cxn modelId="{41A0746E-C381-4BFB-BFA7-2EE625925025}" type="presOf" srcId="{F4D99CAC-B0E8-425B-84A9-5CE30BFAFFDB}" destId="{02E2BD55-4248-4085-BFFE-3BA465E5D908}" srcOrd="0" destOrd="0" presId="urn:microsoft.com/office/officeart/2005/8/layout/pyramid4"/>
    <dgm:cxn modelId="{2073AD5E-9A23-4CC7-927B-623A95236659}" srcId="{46FBD7DA-76F2-42B1-BDDE-77B264ED1AB6}" destId="{5A03894C-9DA7-42E5-BD1E-5CD86EAE13F6}" srcOrd="1" destOrd="0" parTransId="{398FF70F-1407-4A2B-9201-8E40CBDA7606}" sibTransId="{4D2C6486-11D5-4566-8D2C-2052A45F7D50}"/>
    <dgm:cxn modelId="{2C6EE2F5-31AE-4031-A064-C56DE917AD5E}" srcId="{46FBD7DA-76F2-42B1-BDDE-77B264ED1AB6}" destId="{0A3B87F6-413C-4520-AFB1-0218261CEFF4}" srcOrd="0" destOrd="0" parTransId="{64875CE7-25F8-4D5D-90D7-6D50D13B40DF}" sibTransId="{201D2D7B-1062-4566-B62D-EE3427703DC1}"/>
    <dgm:cxn modelId="{1DDC1467-B422-4B3B-8868-423297C6A011}" srcId="{46FBD7DA-76F2-42B1-BDDE-77B264ED1AB6}" destId="{9F34FD21-4B64-494F-BA2D-8BA6E9A924AA}" srcOrd="3" destOrd="0" parTransId="{EF2B1462-062F-42D8-9E6C-E869E95C603B}" sibTransId="{55522F55-BC09-4C3A-84A7-1138FB67860E}"/>
    <dgm:cxn modelId="{6BBDB9CB-ADAF-4955-9E37-8AFEA665785E}" type="presOf" srcId="{9F34FD21-4B64-494F-BA2D-8BA6E9A924AA}" destId="{113B70F2-1B7B-4EF0-BE91-3EB10DE17FCF}" srcOrd="0" destOrd="0" presId="urn:microsoft.com/office/officeart/2005/8/layout/pyramid4"/>
    <dgm:cxn modelId="{FD230575-5FDC-42D6-B101-678CC890CEBD}" type="presOf" srcId="{0A3B87F6-413C-4520-AFB1-0218261CEFF4}" destId="{2369E597-B63A-4214-95F4-A72288204501}" srcOrd="0" destOrd="0" presId="urn:microsoft.com/office/officeart/2005/8/layout/pyramid4"/>
    <dgm:cxn modelId="{A9E8EA55-7AD6-4435-9D05-2245C8C3E0CC}" type="presParOf" srcId="{2FB71430-2A5B-4B3A-BF8E-E624FEDA25A5}" destId="{2369E597-B63A-4214-95F4-A72288204501}" srcOrd="0" destOrd="0" presId="urn:microsoft.com/office/officeart/2005/8/layout/pyramid4"/>
    <dgm:cxn modelId="{D1FCA963-EE89-4248-9400-6CE368503EED}" type="presParOf" srcId="{2FB71430-2A5B-4B3A-BF8E-E624FEDA25A5}" destId="{2E3C5BFB-FE6A-4B5D-8E35-ACB8E8312011}" srcOrd="1" destOrd="0" presId="urn:microsoft.com/office/officeart/2005/8/layout/pyramid4"/>
    <dgm:cxn modelId="{FF2F6E9D-0580-4BCD-A835-EA2C75EB2891}" type="presParOf" srcId="{2FB71430-2A5B-4B3A-BF8E-E624FEDA25A5}" destId="{02E2BD55-4248-4085-BFFE-3BA465E5D908}" srcOrd="2" destOrd="0" presId="urn:microsoft.com/office/officeart/2005/8/layout/pyramid4"/>
    <dgm:cxn modelId="{49CC6A93-9683-4C1C-BFD4-60D632E899DC}" type="presParOf" srcId="{2FB71430-2A5B-4B3A-BF8E-E624FEDA25A5}" destId="{113B70F2-1B7B-4EF0-BE91-3EB10DE17FC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9E597-B63A-4214-95F4-A72288204501}">
      <dsp:nvSpPr>
        <dsp:cNvPr id="0" name=""/>
        <dsp:cNvSpPr/>
      </dsp:nvSpPr>
      <dsp:spPr>
        <a:xfrm>
          <a:off x="2890440" y="0"/>
          <a:ext cx="2448719" cy="244871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Directorio aprueba políticas de riesgo , apetito de riesgos y límites de riesgos expresados en </a:t>
          </a:r>
          <a:r>
            <a:rPr lang="es-ES" sz="900" kern="1200" dirty="0" err="1" smtClean="0"/>
            <a:t>KRIs</a:t>
          </a:r>
          <a:r>
            <a:rPr lang="es-ES" sz="900" kern="1200" dirty="0" smtClean="0"/>
            <a:t> primarios</a:t>
          </a:r>
          <a:endParaRPr lang="es-ES" sz="900" kern="1200" dirty="0"/>
        </a:p>
      </dsp:txBody>
      <dsp:txXfrm>
        <a:off x="3502620" y="1224360"/>
        <a:ext cx="1224359" cy="1224359"/>
      </dsp:txXfrm>
    </dsp:sp>
    <dsp:sp modelId="{2E3C5BFB-FE6A-4B5D-8E35-ACB8E8312011}">
      <dsp:nvSpPr>
        <dsp:cNvPr id="0" name=""/>
        <dsp:cNvSpPr/>
      </dsp:nvSpPr>
      <dsp:spPr>
        <a:xfrm>
          <a:off x="1666080" y="2448719"/>
          <a:ext cx="2448719" cy="244871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Comité de  Auditoría  supervisa  e informa  al Directorio</a:t>
          </a:r>
          <a:endParaRPr lang="es-ES" sz="900" kern="1200" dirty="0"/>
        </a:p>
      </dsp:txBody>
      <dsp:txXfrm>
        <a:off x="2278260" y="3673079"/>
        <a:ext cx="1224359" cy="1224359"/>
      </dsp:txXfrm>
    </dsp:sp>
    <dsp:sp modelId="{02E2BD55-4248-4085-BFFE-3BA465E5D908}">
      <dsp:nvSpPr>
        <dsp:cNvPr id="0" name=""/>
        <dsp:cNvSpPr/>
      </dsp:nvSpPr>
      <dsp:spPr>
        <a:xfrm rot="10800000">
          <a:off x="2890440" y="2448719"/>
          <a:ext cx="2448719" cy="244871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Administración formula políticas de negocios y </a:t>
          </a:r>
          <a:r>
            <a:rPr lang="es-ES" sz="900" kern="1200" dirty="0" err="1" smtClean="0"/>
            <a:t>KRIs</a:t>
          </a:r>
          <a:r>
            <a:rPr lang="es-ES" sz="900" kern="1200" dirty="0" smtClean="0"/>
            <a:t> secundarios  con gestión y control de riesgos especializado en cada  proceso, especialmente  los de negocios </a:t>
          </a:r>
          <a:endParaRPr lang="es-ES" sz="900" kern="1200" dirty="0"/>
        </a:p>
      </dsp:txBody>
      <dsp:txXfrm rot="10800000">
        <a:off x="3502620" y="2448719"/>
        <a:ext cx="1224359" cy="1224359"/>
      </dsp:txXfrm>
    </dsp:sp>
    <dsp:sp modelId="{113B70F2-1B7B-4EF0-BE91-3EB10DE17FCF}">
      <dsp:nvSpPr>
        <dsp:cNvPr id="0" name=""/>
        <dsp:cNvSpPr/>
      </dsp:nvSpPr>
      <dsp:spPr>
        <a:xfrm>
          <a:off x="4114800" y="2448719"/>
          <a:ext cx="2448719" cy="244871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Auditoría Interna , controla   guiándose por estándar 2120 de IIA informando al Comité de Auditoría </a:t>
          </a:r>
          <a:endParaRPr lang="es-ES" sz="900" kern="1200" dirty="0"/>
        </a:p>
      </dsp:txBody>
      <dsp:txXfrm>
        <a:off x="4726980" y="3673079"/>
        <a:ext cx="1224359" cy="1224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62C67B14-085B-4BD6-BAA6-B3F4E06E1D45}" type="datetimeFigureOut">
              <a:rPr lang="en-US"/>
              <a:pPr/>
              <a:t>5/27/2012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E064FD76-7E83-44C1-8EE9-D760543F5F2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24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95FF3084-921D-4573-828D-5982D36D1356}" type="datetimeFigureOut">
              <a:rPr lang="en-US"/>
              <a:pPr/>
              <a:t>5/27/2012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08563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1015"/>
          </a:xfrm>
          <a:prstGeom prst="rect">
            <a:avLst/>
          </a:prstGeom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AB4218E4-BF65-4EF1-B262-4A80CE07C00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1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11"/>
              </a:spcAft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0C0DA85-83A8-4590-A359-1449CA41B3CE}" type="slidenum">
              <a:rPr lang="es-ES"/>
              <a:pPr eaLnBrk="1" hangingPunct="1"/>
              <a:t>39</a:t>
            </a:fld>
            <a:endParaRPr lang="es-E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3013" name="Line 4"/>
          <p:cNvSpPr>
            <a:spLocks noChangeShapeType="1"/>
          </p:cNvSpPr>
          <p:nvPr/>
        </p:nvSpPr>
        <p:spPr bwMode="auto">
          <a:xfrm>
            <a:off x="1130489" y="583299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4" name="Line 5"/>
          <p:cNvSpPr>
            <a:spLocks noChangeShapeType="1"/>
          </p:cNvSpPr>
          <p:nvPr/>
        </p:nvSpPr>
        <p:spPr bwMode="auto">
          <a:xfrm>
            <a:off x="1208618" y="6177446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5" name="Line 6"/>
          <p:cNvSpPr>
            <a:spLocks noChangeShapeType="1"/>
          </p:cNvSpPr>
          <p:nvPr/>
        </p:nvSpPr>
        <p:spPr bwMode="auto">
          <a:xfrm>
            <a:off x="1208618" y="652363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6" name="Line 7"/>
          <p:cNvSpPr>
            <a:spLocks noChangeShapeType="1"/>
          </p:cNvSpPr>
          <p:nvPr/>
        </p:nvSpPr>
        <p:spPr bwMode="auto">
          <a:xfrm>
            <a:off x="1208618" y="695680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7" name="Line 8"/>
          <p:cNvSpPr>
            <a:spLocks noChangeShapeType="1"/>
          </p:cNvSpPr>
          <p:nvPr/>
        </p:nvSpPr>
        <p:spPr bwMode="auto">
          <a:xfrm>
            <a:off x="1208618" y="738823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8" name="Line 9"/>
          <p:cNvSpPr>
            <a:spLocks noChangeShapeType="1"/>
          </p:cNvSpPr>
          <p:nvPr/>
        </p:nvSpPr>
        <p:spPr bwMode="auto">
          <a:xfrm>
            <a:off x="1208618" y="773268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19" name="Line 10"/>
          <p:cNvSpPr>
            <a:spLocks noChangeShapeType="1"/>
          </p:cNvSpPr>
          <p:nvPr/>
        </p:nvSpPr>
        <p:spPr bwMode="auto">
          <a:xfrm>
            <a:off x="1208618" y="807712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20" name="Line 11"/>
          <p:cNvSpPr>
            <a:spLocks noChangeShapeType="1"/>
          </p:cNvSpPr>
          <p:nvPr/>
        </p:nvSpPr>
        <p:spPr bwMode="auto">
          <a:xfrm>
            <a:off x="1208618" y="8423315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3021" name="Line 12"/>
          <p:cNvSpPr>
            <a:spLocks noChangeShapeType="1"/>
          </p:cNvSpPr>
          <p:nvPr/>
        </p:nvSpPr>
        <p:spPr bwMode="auto">
          <a:xfrm>
            <a:off x="1208618" y="876950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AE8DC80-D68D-44CD-838A-6D0F699BF6F6}" type="slidenum">
              <a:rPr lang="es-ES"/>
              <a:pPr eaLnBrk="1" hangingPunct="1"/>
              <a:t>40</a:t>
            </a:fld>
            <a:endParaRPr lang="es-E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4037" name="Line 4"/>
          <p:cNvSpPr>
            <a:spLocks noChangeShapeType="1"/>
          </p:cNvSpPr>
          <p:nvPr/>
        </p:nvSpPr>
        <p:spPr bwMode="auto">
          <a:xfrm>
            <a:off x="1130489" y="588170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38" name="Line 5"/>
          <p:cNvSpPr>
            <a:spLocks noChangeShapeType="1"/>
          </p:cNvSpPr>
          <p:nvPr/>
        </p:nvSpPr>
        <p:spPr bwMode="auto">
          <a:xfrm>
            <a:off x="1208618" y="6226156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39" name="Line 6"/>
          <p:cNvSpPr>
            <a:spLocks noChangeShapeType="1"/>
          </p:cNvSpPr>
          <p:nvPr/>
        </p:nvSpPr>
        <p:spPr bwMode="auto">
          <a:xfrm>
            <a:off x="1208618" y="657234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0" name="Line 7"/>
          <p:cNvSpPr>
            <a:spLocks noChangeShapeType="1"/>
          </p:cNvSpPr>
          <p:nvPr/>
        </p:nvSpPr>
        <p:spPr bwMode="auto">
          <a:xfrm>
            <a:off x="1208618" y="700551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>
            <a:off x="1208618" y="743694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2" name="Line 9"/>
          <p:cNvSpPr>
            <a:spLocks noChangeShapeType="1"/>
          </p:cNvSpPr>
          <p:nvPr/>
        </p:nvSpPr>
        <p:spPr bwMode="auto">
          <a:xfrm>
            <a:off x="1208618" y="778139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3" name="Line 10"/>
          <p:cNvSpPr>
            <a:spLocks noChangeShapeType="1"/>
          </p:cNvSpPr>
          <p:nvPr/>
        </p:nvSpPr>
        <p:spPr bwMode="auto">
          <a:xfrm>
            <a:off x="1208618" y="812583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4" name="Line 11"/>
          <p:cNvSpPr>
            <a:spLocks noChangeShapeType="1"/>
          </p:cNvSpPr>
          <p:nvPr/>
        </p:nvSpPr>
        <p:spPr bwMode="auto">
          <a:xfrm>
            <a:off x="1208618" y="8472024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4045" name="Line 12"/>
          <p:cNvSpPr>
            <a:spLocks noChangeShapeType="1"/>
          </p:cNvSpPr>
          <p:nvPr/>
        </p:nvSpPr>
        <p:spPr bwMode="auto">
          <a:xfrm>
            <a:off x="1208618" y="881821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C95396E-4C1D-44B3-A948-824950F8A6CF}" type="slidenum">
              <a:rPr lang="es-ES"/>
              <a:pPr eaLnBrk="1" hangingPunct="1"/>
              <a:t>41</a:t>
            </a:fld>
            <a:endParaRPr lang="es-E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5061" name="Line 4"/>
          <p:cNvSpPr>
            <a:spLocks noChangeShapeType="1"/>
          </p:cNvSpPr>
          <p:nvPr/>
        </p:nvSpPr>
        <p:spPr bwMode="auto">
          <a:xfrm>
            <a:off x="1130489" y="585735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>
            <a:off x="1208618" y="6201801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3" name="Line 6"/>
          <p:cNvSpPr>
            <a:spLocks noChangeShapeType="1"/>
          </p:cNvSpPr>
          <p:nvPr/>
        </p:nvSpPr>
        <p:spPr bwMode="auto">
          <a:xfrm>
            <a:off x="1208618" y="654798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>
            <a:off x="1208618" y="698115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5" name="Line 8"/>
          <p:cNvSpPr>
            <a:spLocks noChangeShapeType="1"/>
          </p:cNvSpPr>
          <p:nvPr/>
        </p:nvSpPr>
        <p:spPr bwMode="auto">
          <a:xfrm>
            <a:off x="1208618" y="741258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>
            <a:off x="1208618" y="7757035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7" name="Line 10"/>
          <p:cNvSpPr>
            <a:spLocks noChangeShapeType="1"/>
          </p:cNvSpPr>
          <p:nvPr/>
        </p:nvSpPr>
        <p:spPr bwMode="auto">
          <a:xfrm>
            <a:off x="1208618" y="810148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8" name="Line 11"/>
          <p:cNvSpPr>
            <a:spLocks noChangeShapeType="1"/>
          </p:cNvSpPr>
          <p:nvPr/>
        </p:nvSpPr>
        <p:spPr bwMode="auto">
          <a:xfrm>
            <a:off x="1208618" y="844767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5069" name="Line 12"/>
          <p:cNvSpPr>
            <a:spLocks noChangeShapeType="1"/>
          </p:cNvSpPr>
          <p:nvPr/>
        </p:nvSpPr>
        <p:spPr bwMode="auto">
          <a:xfrm>
            <a:off x="1208618" y="879385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0CA5C42-9C33-4A5C-83FA-52768DCA0161}" type="slidenum">
              <a:rPr lang="es-ES"/>
              <a:pPr eaLnBrk="1" hangingPunct="1"/>
              <a:t>42</a:t>
            </a:fld>
            <a:endParaRPr lang="es-E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1130489" y="583299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1208618" y="6177446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87" name="Line 6"/>
          <p:cNvSpPr>
            <a:spLocks noChangeShapeType="1"/>
          </p:cNvSpPr>
          <p:nvPr/>
        </p:nvSpPr>
        <p:spPr bwMode="auto">
          <a:xfrm>
            <a:off x="1208618" y="652363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88" name="Line 7"/>
          <p:cNvSpPr>
            <a:spLocks noChangeShapeType="1"/>
          </p:cNvSpPr>
          <p:nvPr/>
        </p:nvSpPr>
        <p:spPr bwMode="auto">
          <a:xfrm>
            <a:off x="1208618" y="695680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89" name="Line 8"/>
          <p:cNvSpPr>
            <a:spLocks noChangeShapeType="1"/>
          </p:cNvSpPr>
          <p:nvPr/>
        </p:nvSpPr>
        <p:spPr bwMode="auto">
          <a:xfrm>
            <a:off x="1208618" y="738823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>
            <a:off x="1208618" y="773268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91" name="Line 10"/>
          <p:cNvSpPr>
            <a:spLocks noChangeShapeType="1"/>
          </p:cNvSpPr>
          <p:nvPr/>
        </p:nvSpPr>
        <p:spPr bwMode="auto">
          <a:xfrm>
            <a:off x="1208618" y="807712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92" name="Line 11"/>
          <p:cNvSpPr>
            <a:spLocks noChangeShapeType="1"/>
          </p:cNvSpPr>
          <p:nvPr/>
        </p:nvSpPr>
        <p:spPr bwMode="auto">
          <a:xfrm>
            <a:off x="1208618" y="8423315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6093" name="Line 12"/>
          <p:cNvSpPr>
            <a:spLocks noChangeShapeType="1"/>
          </p:cNvSpPr>
          <p:nvPr/>
        </p:nvSpPr>
        <p:spPr bwMode="auto">
          <a:xfrm>
            <a:off x="1208618" y="876950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EE75F87-6FD8-457D-8834-C7485A0AB433}" type="slidenum">
              <a:rPr lang="es-ES"/>
              <a:pPr eaLnBrk="1" hangingPunct="1"/>
              <a:t>43</a:t>
            </a:fld>
            <a:endParaRPr lang="es-E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1130489" y="578428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0" name="Line 5"/>
          <p:cNvSpPr>
            <a:spLocks noChangeShapeType="1"/>
          </p:cNvSpPr>
          <p:nvPr/>
        </p:nvSpPr>
        <p:spPr bwMode="auto">
          <a:xfrm>
            <a:off x="1208618" y="6128736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>
            <a:off x="1208618" y="647492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2" name="Line 7"/>
          <p:cNvSpPr>
            <a:spLocks noChangeShapeType="1"/>
          </p:cNvSpPr>
          <p:nvPr/>
        </p:nvSpPr>
        <p:spPr bwMode="auto">
          <a:xfrm>
            <a:off x="1208618" y="690809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3" name="Line 8"/>
          <p:cNvSpPr>
            <a:spLocks noChangeShapeType="1"/>
          </p:cNvSpPr>
          <p:nvPr/>
        </p:nvSpPr>
        <p:spPr bwMode="auto">
          <a:xfrm>
            <a:off x="1208618" y="733952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4" name="Line 9"/>
          <p:cNvSpPr>
            <a:spLocks noChangeShapeType="1"/>
          </p:cNvSpPr>
          <p:nvPr/>
        </p:nvSpPr>
        <p:spPr bwMode="auto">
          <a:xfrm>
            <a:off x="1208618" y="768397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5" name="Line 10"/>
          <p:cNvSpPr>
            <a:spLocks noChangeShapeType="1"/>
          </p:cNvSpPr>
          <p:nvPr/>
        </p:nvSpPr>
        <p:spPr bwMode="auto">
          <a:xfrm>
            <a:off x="1208618" y="802841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6" name="Line 11"/>
          <p:cNvSpPr>
            <a:spLocks noChangeShapeType="1"/>
          </p:cNvSpPr>
          <p:nvPr/>
        </p:nvSpPr>
        <p:spPr bwMode="auto">
          <a:xfrm>
            <a:off x="1208618" y="8374605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7117" name="Line 12"/>
          <p:cNvSpPr>
            <a:spLocks noChangeShapeType="1"/>
          </p:cNvSpPr>
          <p:nvPr/>
        </p:nvSpPr>
        <p:spPr bwMode="auto">
          <a:xfrm>
            <a:off x="1208618" y="872079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180F1B7-0A6F-4246-8EF8-81F4C7CD572C}" type="slidenum">
              <a:rPr lang="es-ES"/>
              <a:pPr eaLnBrk="1" hangingPunct="1"/>
              <a:t>44</a:t>
            </a:fld>
            <a:endParaRPr lang="es-E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49157" name="Line 4"/>
          <p:cNvSpPr>
            <a:spLocks noChangeShapeType="1"/>
          </p:cNvSpPr>
          <p:nvPr/>
        </p:nvSpPr>
        <p:spPr bwMode="auto">
          <a:xfrm>
            <a:off x="1130489" y="5735579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58" name="Line 5"/>
          <p:cNvSpPr>
            <a:spLocks noChangeShapeType="1"/>
          </p:cNvSpPr>
          <p:nvPr/>
        </p:nvSpPr>
        <p:spPr bwMode="auto">
          <a:xfrm>
            <a:off x="1208618" y="6080026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59" name="Line 6"/>
          <p:cNvSpPr>
            <a:spLocks noChangeShapeType="1"/>
          </p:cNvSpPr>
          <p:nvPr/>
        </p:nvSpPr>
        <p:spPr bwMode="auto">
          <a:xfrm>
            <a:off x="1208618" y="642621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>
            <a:off x="1208618" y="685938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1" name="Line 8"/>
          <p:cNvSpPr>
            <a:spLocks noChangeShapeType="1"/>
          </p:cNvSpPr>
          <p:nvPr/>
        </p:nvSpPr>
        <p:spPr bwMode="auto">
          <a:xfrm>
            <a:off x="1208618" y="729081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2" name="Line 9"/>
          <p:cNvSpPr>
            <a:spLocks noChangeShapeType="1"/>
          </p:cNvSpPr>
          <p:nvPr/>
        </p:nvSpPr>
        <p:spPr bwMode="auto">
          <a:xfrm>
            <a:off x="1208618" y="763526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3" name="Line 10"/>
          <p:cNvSpPr>
            <a:spLocks noChangeShapeType="1"/>
          </p:cNvSpPr>
          <p:nvPr/>
        </p:nvSpPr>
        <p:spPr bwMode="auto">
          <a:xfrm>
            <a:off x="1208618" y="7979708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4" name="Line 11"/>
          <p:cNvSpPr>
            <a:spLocks noChangeShapeType="1"/>
          </p:cNvSpPr>
          <p:nvPr/>
        </p:nvSpPr>
        <p:spPr bwMode="auto">
          <a:xfrm>
            <a:off x="1208618" y="8325895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49165" name="Line 12"/>
          <p:cNvSpPr>
            <a:spLocks noChangeShapeType="1"/>
          </p:cNvSpPr>
          <p:nvPr/>
        </p:nvSpPr>
        <p:spPr bwMode="auto">
          <a:xfrm>
            <a:off x="1208618" y="867208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10"/>
              </a:spcAft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00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>
              <a:buFont typeface="Arial" pitchFamily="34" charset="0"/>
              <a:buNone/>
            </a:pPr>
            <a:endParaRPr lang="en-US" smtClean="0"/>
          </a:p>
          <a:p>
            <a:pPr rtl="0">
              <a:buFont typeface="Arial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218E4-BF65-4EF1-B262-4A80CE07C00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073BFF8-CBAA-4B0A-A5AF-4A945AAA4C6C}" type="slidenum">
              <a:rPr lang="es-ES" smtClean="0"/>
              <a:pPr eaLnBrk="1" hangingPunct="1"/>
              <a:t>37</a:t>
            </a:fld>
            <a:endParaRPr lang="es-E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1130489" y="5954773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>
            <a:off x="1208618" y="6299220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>
            <a:off x="1208618" y="664540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1208618" y="707857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1208618" y="751000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50" name="Line 9"/>
          <p:cNvSpPr>
            <a:spLocks noChangeShapeType="1"/>
          </p:cNvSpPr>
          <p:nvPr/>
        </p:nvSpPr>
        <p:spPr bwMode="auto">
          <a:xfrm>
            <a:off x="1208618" y="7854454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51" name="Line 10"/>
          <p:cNvSpPr>
            <a:spLocks noChangeShapeType="1"/>
          </p:cNvSpPr>
          <p:nvPr/>
        </p:nvSpPr>
        <p:spPr bwMode="auto">
          <a:xfrm>
            <a:off x="1208618" y="8198902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52" name="Line 11"/>
          <p:cNvSpPr>
            <a:spLocks noChangeShapeType="1"/>
          </p:cNvSpPr>
          <p:nvPr/>
        </p:nvSpPr>
        <p:spPr bwMode="auto">
          <a:xfrm>
            <a:off x="1208618" y="8545089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  <p:sp>
        <p:nvSpPr>
          <p:cNvPr id="35853" name="Line 12"/>
          <p:cNvSpPr>
            <a:spLocks noChangeShapeType="1"/>
          </p:cNvSpPr>
          <p:nvPr/>
        </p:nvSpPr>
        <p:spPr bwMode="auto">
          <a:xfrm>
            <a:off x="1208618" y="8891277"/>
            <a:ext cx="45378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616" tIns="48308" rIns="96616" bIns="48308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209800"/>
            <a:ext cx="9144000" cy="76200"/>
          </a:xfrm>
          <a:prstGeom prst="rect">
            <a:avLst/>
          </a:prstGeom>
          <a:solidFill>
            <a:srgbClr val="91271F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2209800"/>
          </a:xfrm>
          <a:prstGeom prst="rect">
            <a:avLst/>
          </a:prstGeom>
          <a:solidFill>
            <a:srgbClr val="01396A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pic>
        <p:nvPicPr>
          <p:cNvPr id="6" name="Picture 2" descr="COSO_header_v2"/>
          <p:cNvPicPr>
            <a:picLocks noChangeAspect="1" noChangeArrowheads="1"/>
          </p:cNvPicPr>
          <p:nvPr userDrawn="1"/>
        </p:nvPicPr>
        <p:blipFill>
          <a:blip r:embed="rId2" cstate="print"/>
          <a:srcRect b="10323"/>
          <a:stretch>
            <a:fillRect/>
          </a:stretch>
        </p:blipFill>
        <p:spPr bwMode="auto">
          <a:xfrm>
            <a:off x="0" y="0"/>
            <a:ext cx="9144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540625" y="6629400"/>
            <a:ext cx="1527175" cy="152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B4FDC9B7-8412-4907-979A-CC44D3D961D2}" type="slidenum">
              <a:rPr lang="en-GB" sz="1000">
                <a:solidFill>
                  <a:schemeClr val="tx1"/>
                </a:solidFill>
                <a:cs typeface="Arial" pitchFamily="34" charset="0"/>
              </a:rPr>
              <a:pPr algn="r"/>
              <a:t>‹Nº›</a:t>
            </a:fld>
            <a:endParaRPr lang="en-GB" sz="10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63C041-92F7-4B98-93A4-FE0721E257B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2A5970"/>
              </a:buClr>
              <a:defRPr>
                <a:solidFill>
                  <a:srgbClr val="2A5970"/>
                </a:solidFill>
              </a:defRPr>
            </a:lvl1pPr>
            <a:lvl2pPr>
              <a:buClr>
                <a:srgbClr val="2A5970"/>
              </a:buClr>
              <a:defRPr>
                <a:solidFill>
                  <a:srgbClr val="2A5970"/>
                </a:solidFill>
              </a:defRPr>
            </a:lvl2pPr>
            <a:lvl3pPr>
              <a:buClr>
                <a:srgbClr val="2A5970"/>
              </a:buClr>
              <a:defRPr>
                <a:solidFill>
                  <a:srgbClr val="2A5970"/>
                </a:solidFill>
              </a:defRPr>
            </a:lvl3pPr>
            <a:lvl4pPr>
              <a:buClr>
                <a:srgbClr val="2A5970"/>
              </a:buClr>
              <a:defRPr>
                <a:solidFill>
                  <a:srgbClr val="2A5970"/>
                </a:solidFill>
              </a:defRPr>
            </a:lvl4pPr>
            <a:lvl5pPr>
              <a:buClr>
                <a:srgbClr val="2A5970"/>
              </a:buClr>
              <a:defRPr>
                <a:solidFill>
                  <a:srgbClr val="2A597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0B367F-9495-4273-8F18-7AB02116DC47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A22F4-0A3E-4127-9B2C-FFB7A309D68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5DE13-0DE6-43F7-BD90-FE4362275E04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3B782-8D25-4370-9B4E-D7151685B884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93DB0A-D541-43E9-B4AC-FACB3BDF63C7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0762B-49C1-4D2E-868F-344A50FFE5D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5A9E3C-8F40-4B1F-8BC2-A577E5DE0B8F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B2A25-B09C-4C73-B12B-0F4311418D83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F244F4-4DA6-43DB-9047-5E46AE4CE5DC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D330E-0781-4FDE-B617-1267910F157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88"/>
            <a:ext cx="4038600" cy="43243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583986-1260-456F-85D8-560702E1AA36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D3625-1E85-4C31-88F0-505ECB55D45F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2209800"/>
            <a:ext cx="4038600" cy="44005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2C69-40BF-49F6-AC76-78F5BF8BA1FA}" type="datetime1">
              <a:rPr lang="es-ES"/>
              <a:pPr>
                <a:defRPr/>
              </a:pPr>
              <a:t>27/05/2012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E57D-D3FB-489A-A41C-2DB3215DFA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19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2A5970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307975"/>
            <a:ext cx="9144000" cy="92075"/>
          </a:xfrm>
          <a:prstGeom prst="rect">
            <a:avLst/>
          </a:prstGeom>
          <a:solidFill>
            <a:srgbClr val="91271F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30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86738" y="457200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Georgia" pitchFamily="18" charset="0"/>
              </a:defRPr>
            </a:lvl1pPr>
          </a:lstStyle>
          <a:p>
            <a:fld id="{DEE2774E-7921-4922-8BA0-DEF6EDA73AED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0" y="457200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Georgia" pitchFamily="18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82000" y="0"/>
            <a:ext cx="762000" cy="366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fld id="{3404472C-16F4-4298-9578-9DBF7BCFA8F6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1035" name="Picture 2" descr="COSO_header_v2"/>
          <p:cNvPicPr>
            <a:picLocks noChangeAspect="1" noChangeArrowheads="1"/>
          </p:cNvPicPr>
          <p:nvPr userDrawn="1"/>
        </p:nvPicPr>
        <p:blipFill>
          <a:blip r:embed="rId7" cstate="print"/>
          <a:srcRect b="5162"/>
          <a:stretch>
            <a:fillRect/>
          </a:stretch>
        </p:blipFill>
        <p:spPr bwMode="auto">
          <a:xfrm>
            <a:off x="0" y="0"/>
            <a:ext cx="91440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540625" y="6629400"/>
            <a:ext cx="1527175" cy="152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C1049BE-762C-46B9-A9D6-E741C25312F4}" type="slidenum">
              <a:rPr lang="en-GB" sz="1000">
                <a:solidFill>
                  <a:schemeClr val="tx1"/>
                </a:solidFill>
                <a:cs typeface="Arial" pitchFamily="34" charset="0"/>
              </a:rPr>
              <a:pPr algn="r"/>
              <a:t>‹Nº›</a:t>
            </a:fld>
            <a:endParaRPr lang="en-GB" sz="100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73" r:id="rId2"/>
    <p:sldLayoutId id="2147484174" r:id="rId3"/>
    <p:sldLayoutId id="2147484175" r:id="rId4"/>
    <p:sldLayoutId id="2147484181" r:id="rId5"/>
  </p:sldLayoutIdLst>
  <p:transition>
    <p:cut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•"/>
        <a:defRPr sz="2000" kern="1200">
          <a:solidFill>
            <a:srgbClr val="2A5970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▫"/>
        <a:defRPr sz="1800" kern="1200">
          <a:solidFill>
            <a:srgbClr val="2A5970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Wingdings 2" pitchFamily="18" charset="2"/>
        <a:buChar char=""/>
        <a:defRPr sz="1600" kern="1200">
          <a:solidFill>
            <a:srgbClr val="2A5970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Wingdings 2" pitchFamily="18" charset="2"/>
        <a:buChar char=""/>
        <a:defRPr sz="1400" kern="1200">
          <a:solidFill>
            <a:srgbClr val="2A597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▫"/>
        <a:defRPr sz="1200" kern="1200">
          <a:solidFill>
            <a:srgbClr val="2A5970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01396A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0" y="307975"/>
            <a:ext cx="9144000" cy="92075"/>
          </a:xfrm>
          <a:prstGeom prst="rect">
            <a:avLst/>
          </a:prstGeom>
          <a:solidFill>
            <a:srgbClr val="91271F"/>
          </a:solidFill>
          <a:ln w="50800" cap="rnd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  <a:latin typeface="Georgia" pitchFamily="18" charset="0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054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86738" y="457200"/>
            <a:ext cx="957262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Georgia" pitchFamily="18" charset="0"/>
              </a:defRPr>
            </a:lvl1pPr>
          </a:lstStyle>
          <a:p>
            <a:fld id="{13AE071C-7214-46D2-98E2-389E5A1BD18B}" type="datetime1">
              <a:rPr lang="en-US"/>
              <a:pPr/>
              <a:t>5/27/2012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0" y="457200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Georgia" pitchFamily="18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382000" y="0"/>
            <a:ext cx="762000" cy="366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fld id="{359FFB66-A844-4B2F-ADC6-950E827ABEA8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540625" y="6629400"/>
            <a:ext cx="1527175" cy="15240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C3F3B8BC-EF4F-424F-811C-F0AD6EEDC54C}" type="slidenum">
              <a:rPr lang="en-GB" sz="1000">
                <a:solidFill>
                  <a:schemeClr val="tx1"/>
                </a:solidFill>
              </a:rPr>
              <a:pPr algn="r"/>
              <a:t>‹Nº›</a:t>
            </a:fld>
            <a:endParaRPr lang="en-GB" sz="10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82" r:id="rId4"/>
  </p:sldLayoutIdLst>
  <p:transition>
    <p:cut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•"/>
        <a:defRPr sz="2000">
          <a:solidFill>
            <a:srgbClr val="2A5970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▫"/>
        <a:defRPr sz="1800">
          <a:solidFill>
            <a:srgbClr val="2A5970"/>
          </a:solidFill>
          <a:latin typeface="+mn-lt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Wingdings 2" pitchFamily="18" charset="2"/>
        <a:buChar char=""/>
        <a:defRPr sz="1600">
          <a:solidFill>
            <a:srgbClr val="2A5970"/>
          </a:solidFill>
          <a:latin typeface="+mn-lt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Wingdings 2" pitchFamily="18" charset="2"/>
        <a:buChar char=""/>
        <a:defRPr sz="1400">
          <a:solidFill>
            <a:srgbClr val="2A5970"/>
          </a:solidFill>
          <a:latin typeface="+mn-lt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2A5970"/>
        </a:buClr>
        <a:buFont typeface="Georgia" pitchFamily="18" charset="0"/>
        <a:buChar char="▫"/>
        <a:defRPr sz="1200">
          <a:solidFill>
            <a:srgbClr val="2A5970"/>
          </a:solidFill>
          <a:latin typeface="+mn-lt"/>
          <a:cs typeface="+mn-cs"/>
        </a:defRPr>
      </a:lvl5pPr>
      <a:lvl6pPr marL="1846263" indent="-182563" algn="l" rtl="0" fontAlgn="base">
        <a:spcBef>
          <a:spcPts val="300"/>
        </a:spcBef>
        <a:spcAft>
          <a:spcPct val="0"/>
        </a:spcAft>
        <a:buClr>
          <a:srgbClr val="404E30"/>
        </a:buClr>
        <a:buFont typeface="Georgia" pitchFamily="18" charset="0"/>
        <a:buChar char="▫"/>
        <a:defRPr sz="2000">
          <a:solidFill>
            <a:srgbClr val="404E30"/>
          </a:solidFill>
          <a:latin typeface="+mn-lt"/>
          <a:cs typeface="+mn-cs"/>
        </a:defRPr>
      </a:lvl6pPr>
      <a:lvl7pPr marL="2303463" indent="-182563" algn="l" rtl="0" fontAlgn="base">
        <a:spcBef>
          <a:spcPts val="300"/>
        </a:spcBef>
        <a:spcAft>
          <a:spcPct val="0"/>
        </a:spcAft>
        <a:buClr>
          <a:srgbClr val="404E30"/>
        </a:buClr>
        <a:buFont typeface="Georgia" pitchFamily="18" charset="0"/>
        <a:buChar char="▫"/>
        <a:defRPr sz="2000">
          <a:solidFill>
            <a:srgbClr val="404E30"/>
          </a:solidFill>
          <a:latin typeface="+mn-lt"/>
          <a:cs typeface="+mn-cs"/>
        </a:defRPr>
      </a:lvl7pPr>
      <a:lvl8pPr marL="2760663" indent="-182563" algn="l" rtl="0" fontAlgn="base">
        <a:spcBef>
          <a:spcPts val="300"/>
        </a:spcBef>
        <a:spcAft>
          <a:spcPct val="0"/>
        </a:spcAft>
        <a:buClr>
          <a:srgbClr val="404E30"/>
        </a:buClr>
        <a:buFont typeface="Georgia" pitchFamily="18" charset="0"/>
        <a:buChar char="▫"/>
        <a:defRPr sz="2000">
          <a:solidFill>
            <a:srgbClr val="404E30"/>
          </a:solidFill>
          <a:latin typeface="+mn-lt"/>
          <a:cs typeface="+mn-cs"/>
        </a:defRPr>
      </a:lvl8pPr>
      <a:lvl9pPr marL="3217863" indent="-182563" algn="l" rtl="0" fontAlgn="base">
        <a:spcBef>
          <a:spcPts val="300"/>
        </a:spcBef>
        <a:spcAft>
          <a:spcPct val="0"/>
        </a:spcAft>
        <a:buClr>
          <a:srgbClr val="404E30"/>
        </a:buClr>
        <a:buFont typeface="Georgia" pitchFamily="18" charset="0"/>
        <a:buChar char="▫"/>
        <a:defRPr sz="2000">
          <a:solidFill>
            <a:srgbClr val="404E3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wmf"/><Relationship Id="rId4" Type="http://schemas.openxmlformats.org/officeDocument/2006/relationships/package" Target="../embeddings/Documento_de_Word_20071.doc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package" Target="../embeddings/Documento_de_Word_20072.doc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package" Target="../embeddings/Presentaci_n_de_Microsoft_Office_PowerPoint_20073.ppt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Hoja_de_c_lculo_de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7.wmf"/><Relationship Id="rId4" Type="http://schemas.openxmlformats.org/officeDocument/2006/relationships/package" Target="../embeddings/Documento_de_Word_20074.docx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wmf"/><Relationship Id="rId4" Type="http://schemas.openxmlformats.org/officeDocument/2006/relationships/package" Target="../embeddings/Libro_de_Microsoft_Office_Excel_20075.xls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0.wmf"/><Relationship Id="rId4" Type="http://schemas.openxmlformats.org/officeDocument/2006/relationships/package" Target="../embeddings/Documento_de_Word_20076.docx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Word_20078.docx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wmf"/><Relationship Id="rId5" Type="http://schemas.openxmlformats.org/officeDocument/2006/relationships/package" Target="../embeddings/Documento_de_Word_20077.docx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3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371600"/>
          </a:xfrm>
        </p:spPr>
        <p:txBody>
          <a:bodyPr/>
          <a:lstStyle/>
          <a:p>
            <a:pPr algn="ctr"/>
            <a:r>
              <a:rPr lang="es-ES" sz="2400" b="1" dirty="0" smtClean="0"/>
              <a:t>COSO</a:t>
            </a:r>
            <a:br>
              <a:rPr lang="es-ES" sz="2400" b="1" dirty="0" smtClean="0"/>
            </a:br>
            <a:r>
              <a:rPr lang="es-ES" sz="2000" b="1" dirty="0" smtClean="0"/>
              <a:t> EL NUEVO PROYECTO ACTUALIZADO</a:t>
            </a:r>
            <a:br>
              <a:rPr lang="es-ES" sz="2000" b="1" dirty="0" smtClean="0"/>
            </a:br>
            <a:r>
              <a:rPr lang="es-ES" sz="2000" b="1" dirty="0" smtClean="0"/>
              <a:t> A SER PUBLICADO EL </a:t>
            </a:r>
            <a:r>
              <a:rPr lang="es-ES" b="1" dirty="0" smtClean="0"/>
              <a:t>2012</a:t>
            </a:r>
            <a:r>
              <a:rPr lang="es-ES" sz="2400" dirty="0"/>
              <a:t/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7162800" cy="4648200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sz="1800" b="1" dirty="0" smtClean="0"/>
              <a:t>Expositor </a:t>
            </a:r>
          </a:p>
          <a:p>
            <a:r>
              <a:rPr lang="es-ES" sz="1800" b="1" dirty="0" smtClean="0"/>
              <a:t>Sr Carlos Valdivieso Valenzuela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carvalva@entelchile.net</a:t>
            </a:r>
          </a:p>
          <a:p>
            <a:pPr algn="l"/>
            <a:endParaRPr lang="es-ES" dirty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9510085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525081"/>
              </p:ext>
            </p:extLst>
          </p:nvPr>
        </p:nvGraphicFramePr>
        <p:xfrm>
          <a:off x="533400" y="2075688"/>
          <a:ext cx="8077200" cy="4096512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 changing business environment...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Drives updates to the Framework...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Expectativas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supervisión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gobierno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en la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empresa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Globalización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los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mercados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las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operaciones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Cambios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en los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modelos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negocio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Demandas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complejidad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reglas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regulaciones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estándares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Expectativas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por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competencias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y accountabilities.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Uso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mayor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tecnología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que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envolvente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Expectativas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por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prevenir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y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detectar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fraudes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.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1" indent="0" algn="l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3" descr="cube_framework_new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819400"/>
            <a:ext cx="27432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55596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chemeClr val="tx2"/>
                </a:solidFill>
                <a:latin typeface="+mn-lt"/>
              </a:rPr>
              <a:t>El </a:t>
            </a:r>
            <a:r>
              <a:rPr lang="en-US" sz="1400" err="1" smtClean="0">
                <a:solidFill>
                  <a:schemeClr val="tx2"/>
                </a:solidFill>
                <a:latin typeface="+mn-lt"/>
              </a:rPr>
              <a:t>cubo</a:t>
            </a:r>
            <a:r>
              <a:rPr lang="en-US" sz="1400" smtClean="0">
                <a:solidFill>
                  <a:schemeClr val="tx2"/>
                </a:solidFill>
                <a:latin typeface="+mn-lt"/>
              </a:rPr>
              <a:t> se </a:t>
            </a:r>
            <a:r>
              <a:rPr lang="en-US" sz="1400" err="1" smtClean="0">
                <a:solidFill>
                  <a:schemeClr val="tx2"/>
                </a:solidFill>
                <a:latin typeface="+mn-lt"/>
              </a:rPr>
              <a:t>actualizó</a:t>
            </a:r>
            <a:endParaRPr lang="en-US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457200" y="1295400"/>
            <a:ext cx="853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Las </a:t>
            </a:r>
            <a:r>
              <a:rPr lang="en-US" sz="280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causas</a:t>
            </a:r>
            <a:r>
              <a:rPr lang="en-US" sz="280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que</a:t>
            </a:r>
            <a:r>
              <a:rPr lang="en-US" sz="280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llevaron</a:t>
            </a:r>
            <a:r>
              <a:rPr lang="en-US" sz="280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a la </a:t>
            </a:r>
            <a:r>
              <a:rPr lang="en-US" sz="2800" err="1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actualización</a:t>
            </a:r>
            <a:r>
              <a:rPr lang="en-US" sz="280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de COSO</a:t>
            </a:r>
          </a:p>
          <a:p>
            <a:pPr lvl="0" algn="ctr" eaLnBrk="0" hangingPunct="0">
              <a:defRPr/>
            </a:pPr>
            <a:r>
              <a:rPr lang="en-US" sz="1600" err="1">
                <a:solidFill>
                  <a:srgbClr val="200D67"/>
                </a:solidFill>
              </a:rPr>
              <a:t>Fuente</a:t>
            </a:r>
            <a:r>
              <a:rPr lang="en-US" sz="1600">
                <a:solidFill>
                  <a:srgbClr val="200D67"/>
                </a:solidFill>
              </a:rPr>
              <a:t> COSO IC-IF-ED</a:t>
            </a:r>
            <a:br>
              <a:rPr lang="en-US" sz="1600">
                <a:solidFill>
                  <a:srgbClr val="200D67"/>
                </a:solidFill>
              </a:rPr>
            </a:br>
            <a:r>
              <a:rPr lang="en-US" sz="1600" err="1">
                <a:solidFill>
                  <a:srgbClr val="200D67"/>
                </a:solidFill>
              </a:rPr>
              <a:t>Traducción</a:t>
            </a:r>
            <a:r>
              <a:rPr lang="en-US" sz="1600">
                <a:solidFill>
                  <a:srgbClr val="200D67"/>
                </a:solidFill>
              </a:rPr>
              <a:t> </a:t>
            </a:r>
            <a:r>
              <a:rPr lang="en-US" sz="1600" err="1">
                <a:solidFill>
                  <a:srgbClr val="200D67"/>
                </a:solidFill>
              </a:rPr>
              <a:t>libre</a:t>
            </a:r>
            <a:r>
              <a:rPr lang="en-US" sz="1600">
                <a:solidFill>
                  <a:srgbClr val="200D67"/>
                </a:solidFill>
              </a:rPr>
              <a:t> al </a:t>
            </a:r>
            <a:r>
              <a:rPr lang="en-US" sz="1600" err="1">
                <a:solidFill>
                  <a:srgbClr val="200D67"/>
                </a:solidFill>
              </a:rPr>
              <a:t>español</a:t>
            </a:r>
            <a:r>
              <a:rPr lang="en-US" sz="1600">
                <a:solidFill>
                  <a:srgbClr val="200D67"/>
                </a:solidFill>
              </a:rPr>
              <a:t> de Carlos Valdivieso Valenzuela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ltGray">
          <a:xfrm>
            <a:off x="3581400" y="2239963"/>
            <a:ext cx="5181600" cy="1189037"/>
          </a:xfrm>
          <a:prstGeom prst="rect">
            <a:avLst/>
          </a:prstGeom>
          <a:solidFill>
            <a:srgbClr val="F8DD3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200"/>
              </a:spcAft>
            </a:pPr>
            <a:endParaRPr lang="en-US" sz="100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ltGray">
          <a:xfrm>
            <a:off x="3581400" y="6248400"/>
            <a:ext cx="5181600" cy="53340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200"/>
              </a:spcAft>
            </a:pPr>
            <a:endParaRPr lang="en-US" sz="1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ltGray">
          <a:xfrm>
            <a:off x="3581400" y="5410200"/>
            <a:ext cx="5181600" cy="762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200"/>
              </a:spcAft>
            </a:pPr>
            <a:endParaRPr lang="en-US" sz="1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ltGray">
          <a:xfrm>
            <a:off x="3581400" y="4572000"/>
            <a:ext cx="5181600" cy="762000"/>
          </a:xfrm>
          <a:prstGeom prst="rect">
            <a:avLst/>
          </a:prstGeom>
          <a:solidFill>
            <a:srgbClr val="0070C0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200"/>
              </a:spcAft>
            </a:pPr>
            <a:endParaRPr lang="en-US" sz="1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ltGray">
          <a:xfrm>
            <a:off x="3581400" y="3505200"/>
            <a:ext cx="5181600" cy="990600"/>
          </a:xfrm>
          <a:prstGeom prst="rect">
            <a:avLst/>
          </a:prstGeom>
          <a:solidFill>
            <a:srgbClr val="B7C317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200"/>
              </a:spcAft>
            </a:pPr>
            <a:endParaRPr lang="en-US" sz="10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ltGray">
          <a:xfrm>
            <a:off x="533400" y="2239963"/>
            <a:ext cx="2600325" cy="436562"/>
          </a:xfrm>
          <a:prstGeom prst="rect">
            <a:avLst/>
          </a:prstGeom>
          <a:solidFill>
            <a:srgbClr val="F8DD3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anchor="ctr"/>
          <a:lstStyle/>
          <a:p>
            <a:pPr marL="228600" indent="-228600" algn="ctr">
              <a:spcAft>
                <a:spcPts val="200"/>
              </a:spcAft>
              <a:buClr>
                <a:schemeClr val="bg2"/>
              </a:buClr>
              <a:defRPr/>
            </a:pPr>
            <a:r>
              <a:rPr lang="en-GB" sz="1500" b="1" err="1" smtClean="0">
                <a:solidFill>
                  <a:schemeClr val="tx2"/>
                </a:solidFill>
                <a:cs typeface="Arial" pitchFamily="34" charset="0"/>
              </a:rPr>
              <a:t>Entorno</a:t>
            </a:r>
            <a:r>
              <a:rPr lang="en-GB" sz="1500" b="1" smtClean="0">
                <a:solidFill>
                  <a:schemeClr val="tx2"/>
                </a:solidFill>
                <a:cs typeface="Arial" pitchFamily="34" charset="0"/>
              </a:rPr>
              <a:t> de Control</a:t>
            </a:r>
            <a:endParaRPr lang="en-GB" sz="1500" b="1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ltGray">
          <a:xfrm>
            <a:off x="533400" y="3505200"/>
            <a:ext cx="2600325" cy="457200"/>
          </a:xfrm>
          <a:prstGeom prst="rect">
            <a:avLst/>
          </a:prstGeom>
          <a:solidFill>
            <a:srgbClr val="B7C31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anchor="ctr"/>
          <a:lstStyle/>
          <a:p>
            <a:pPr marL="228600" indent="-228600" algn="ctr">
              <a:spcAft>
                <a:spcPts val="200"/>
              </a:spcAft>
              <a:buClr>
                <a:schemeClr val="bg2"/>
              </a:buClr>
              <a:defRPr/>
            </a:pPr>
            <a:r>
              <a:rPr lang="en-GB" sz="1500" b="1" err="1" smtClean="0">
                <a:solidFill>
                  <a:schemeClr val="tx2"/>
                </a:solidFill>
                <a:cs typeface="Arial" pitchFamily="34" charset="0"/>
              </a:rPr>
              <a:t>Medición</a:t>
            </a:r>
            <a:r>
              <a:rPr lang="en-GB" sz="1500" b="1" smtClean="0">
                <a:solidFill>
                  <a:schemeClr val="tx2"/>
                </a:solidFill>
                <a:cs typeface="Arial" pitchFamily="34" charset="0"/>
              </a:rPr>
              <a:t> de </a:t>
            </a:r>
            <a:r>
              <a:rPr lang="en-GB" sz="1500" b="1" err="1" smtClean="0">
                <a:solidFill>
                  <a:schemeClr val="tx2"/>
                </a:solidFill>
                <a:cs typeface="Arial" pitchFamily="34" charset="0"/>
              </a:rPr>
              <a:t>riesgos</a:t>
            </a:r>
            <a:endParaRPr lang="en-GB" sz="1500" b="1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ltGray">
          <a:xfrm>
            <a:off x="533400" y="4572000"/>
            <a:ext cx="2600325" cy="457200"/>
          </a:xfrm>
          <a:prstGeom prst="rect">
            <a:avLst/>
          </a:prstGeom>
          <a:solidFill>
            <a:srgbClr val="0070C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anchor="ctr"/>
          <a:lstStyle/>
          <a:p>
            <a:pPr marL="228600" indent="-228600">
              <a:spcAft>
                <a:spcPts val="200"/>
              </a:spcAft>
              <a:buClr>
                <a:schemeClr val="tx1"/>
              </a:buClr>
              <a:defRPr/>
            </a:pPr>
            <a:r>
              <a:rPr lang="en-GB" sz="1500" b="1" smtClean="0">
                <a:solidFill>
                  <a:schemeClr val="bg1"/>
                </a:solidFill>
                <a:cs typeface="Arial" pitchFamily="34" charset="0"/>
              </a:rPr>
              <a:t>Control de </a:t>
            </a:r>
            <a:r>
              <a:rPr lang="en-GB" sz="1500" b="1" err="1" smtClean="0">
                <a:solidFill>
                  <a:schemeClr val="bg1"/>
                </a:solidFill>
                <a:cs typeface="Arial" pitchFamily="34" charset="0"/>
              </a:rPr>
              <a:t>actividades</a:t>
            </a:r>
            <a:endParaRPr lang="en-GB" sz="15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ltGray">
          <a:xfrm>
            <a:off x="533400" y="5410200"/>
            <a:ext cx="25876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anchor="ctr"/>
          <a:lstStyle/>
          <a:p>
            <a:pPr algn="ctr">
              <a:spcAft>
                <a:spcPts val="200"/>
              </a:spcAft>
              <a:buClr>
                <a:schemeClr val="tx1"/>
              </a:buClr>
              <a:defRPr/>
            </a:pPr>
            <a:r>
              <a:rPr lang="en-GB" sz="1500" b="1" err="1" smtClean="0">
                <a:solidFill>
                  <a:schemeClr val="bg1"/>
                </a:solidFill>
                <a:cs typeface="Arial" pitchFamily="34" charset="0"/>
              </a:rPr>
              <a:t>Información</a:t>
            </a:r>
            <a:r>
              <a:rPr lang="en-GB" sz="1500" b="1" smtClean="0">
                <a:solidFill>
                  <a:schemeClr val="bg1"/>
                </a:solidFill>
                <a:cs typeface="Arial" pitchFamily="34" charset="0"/>
              </a:rPr>
              <a:t> y </a:t>
            </a:r>
            <a:r>
              <a:rPr lang="en-GB" sz="1500" b="1" err="1" smtClean="0">
                <a:solidFill>
                  <a:schemeClr val="bg1"/>
                </a:solidFill>
                <a:cs typeface="Arial" pitchFamily="34" charset="0"/>
              </a:rPr>
              <a:t>comunicación</a:t>
            </a:r>
            <a:endParaRPr lang="en-GB" sz="15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ltGray">
          <a:xfrm>
            <a:off x="533400" y="6248400"/>
            <a:ext cx="2600325" cy="457200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anchor="ctr"/>
          <a:lstStyle/>
          <a:p>
            <a:pPr marL="228600" indent="-228600" algn="ctr">
              <a:spcAft>
                <a:spcPts val="200"/>
              </a:spcAft>
              <a:buClr>
                <a:schemeClr val="tx1"/>
              </a:buClr>
              <a:defRPr/>
            </a:pPr>
            <a:r>
              <a:rPr lang="en-GB" sz="1500" b="1" err="1" smtClean="0">
                <a:solidFill>
                  <a:schemeClr val="bg1"/>
                </a:solidFill>
                <a:cs typeface="Arial" pitchFamily="34" charset="0"/>
              </a:rPr>
              <a:t>Monitoreando</a:t>
            </a:r>
            <a:r>
              <a:rPr lang="en-GB" sz="1500" b="1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GB" sz="1500" b="1" err="1" smtClean="0">
                <a:solidFill>
                  <a:schemeClr val="bg1"/>
                </a:solidFill>
                <a:cs typeface="Arial" pitchFamily="34" charset="0"/>
              </a:rPr>
              <a:t>actividades</a:t>
            </a:r>
            <a:endParaRPr lang="en-GB" sz="15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Rectangle 2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534400" cy="914400"/>
          </a:xfrm>
        </p:spPr>
        <p:txBody>
          <a:bodyPr/>
          <a:lstStyle/>
          <a:p>
            <a:pPr algn="ctr"/>
            <a:r>
              <a:rPr lang="en-US" sz="1800" dirty="0" err="1" smtClean="0"/>
              <a:t>Fuente</a:t>
            </a:r>
            <a:r>
              <a:rPr lang="en-US" sz="1800" dirty="0" smtClean="0"/>
              <a:t> COSO IC-IF-ED</a:t>
            </a:r>
            <a:br>
              <a:rPr lang="en-US" sz="1800" dirty="0" smtClean="0"/>
            </a:br>
            <a:r>
              <a:rPr lang="en-US" sz="1800" dirty="0" err="1" smtClean="0"/>
              <a:t>Traducción</a:t>
            </a:r>
            <a:r>
              <a:rPr lang="en-US" sz="1800" dirty="0" smtClean="0"/>
              <a:t> </a:t>
            </a:r>
            <a:r>
              <a:rPr lang="en-US" sz="1800" dirty="0" err="1" smtClean="0"/>
              <a:t>libre</a:t>
            </a:r>
            <a:r>
              <a:rPr lang="en-US" sz="1800" dirty="0" smtClean="0"/>
              <a:t> al </a:t>
            </a:r>
            <a:r>
              <a:rPr lang="en-US" sz="1800" dirty="0" err="1" smtClean="0"/>
              <a:t>español</a:t>
            </a:r>
            <a:r>
              <a:rPr lang="en-US" sz="1800" dirty="0" smtClean="0"/>
              <a:t> de Carlos Valdivieso Valenzuela </a:t>
            </a:r>
            <a:br>
              <a:rPr lang="en-US" sz="1800" dirty="0" smtClean="0"/>
            </a:br>
            <a:r>
              <a:rPr lang="en-US" sz="1800" dirty="0" err="1" smtClean="0"/>
              <a:t>Codificación</a:t>
            </a:r>
            <a:r>
              <a:rPr lang="en-US" sz="1800" dirty="0" smtClean="0"/>
              <a:t> de los 17 </a:t>
            </a:r>
            <a:r>
              <a:rPr lang="en-US" sz="1800" dirty="0" err="1" smtClean="0"/>
              <a:t>principios</a:t>
            </a:r>
            <a:r>
              <a:rPr lang="en-US" sz="1800" dirty="0" smtClean="0"/>
              <a:t> </a:t>
            </a:r>
            <a:r>
              <a:rPr lang="en-US" sz="1800" dirty="0" err="1" smtClean="0"/>
              <a:t>incluidos</a:t>
            </a:r>
            <a:r>
              <a:rPr lang="en-US" sz="1800" dirty="0" smtClean="0"/>
              <a:t> en el framework  COSO </a:t>
            </a:r>
            <a:endParaRPr lang="en-US" sz="1800" dirty="0" smtClean="0">
              <a:solidFill>
                <a:srgbClr val="2A597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2270126"/>
            <a:ext cx="4953000" cy="655637"/>
          </a:xfrm>
          <a:prstGeom prst="rect">
            <a:avLst/>
          </a:prstGeom>
          <a:solidFill>
            <a:srgbClr val="F8DD3A"/>
          </a:solidFill>
          <a:ln>
            <a:noFill/>
          </a:ln>
        </p:spPr>
        <p:txBody>
          <a:bodyPr lIns="0" tIns="0" rIns="0" bIns="0"/>
          <a:lstStyle/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Demuestra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compromiso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con  la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integridad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valores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éticos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Ejercita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la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responsabilidad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de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supervisión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Establece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estructura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,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autoridad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responsabilidad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Demuestra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compromiso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con la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competencia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Hace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</a:t>
            </a: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cumplir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 </a:t>
            </a: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las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</a:t>
            </a: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rendiciones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 ( accountability ) 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3517900"/>
            <a:ext cx="5068888" cy="55086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Especifica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los </a:t>
            </a: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objetivos</a:t>
            </a:r>
            <a:r>
              <a:rPr lang="en-US" sz="1400" kern="0" smtClean="0">
                <a:solidFill>
                  <a:schemeClr val="tx2"/>
                </a:solidFill>
                <a:latin typeface="Georgia"/>
                <a:cs typeface="Arial" pitchFamily="34" charset="0"/>
              </a:rPr>
              <a:t> </a:t>
            </a:r>
            <a:r>
              <a:rPr lang="en-US" sz="1400" kern="0" err="1" smtClean="0">
                <a:solidFill>
                  <a:schemeClr val="tx2"/>
                </a:solidFill>
                <a:latin typeface="Georgia"/>
                <a:cs typeface="Arial" pitchFamily="34" charset="0"/>
              </a:rPr>
              <a:t>relevantes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Identifica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analiza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los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riesgos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Aprecia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analiza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riesgos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de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fraude</a:t>
            </a: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en-US" sz="1400" b="0" i="0" u="none" strike="noStrike" kern="0" cap="none" spc="0" normalizeH="0" baseline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Identifica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analiza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los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cambios</a:t>
            </a:r>
            <a:r>
              <a:rPr kumimoji="0" lang="en-US" sz="14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noProof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significativos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57600" y="4572000"/>
            <a:ext cx="4876800" cy="412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11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. 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Selecciona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desarrolla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controles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generales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para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tecnol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12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Depliega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por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medio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 de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políticas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procedimientos</a:t>
            </a:r>
            <a:endParaRPr kumimoji="0" lang="en-US" sz="1400" b="0" i="0" u="none" strike="noStrike" kern="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cs typeface="Arial" pitchFamily="34" charset="0"/>
            </a:endParaRPr>
          </a:p>
          <a:p>
            <a:pPr marL="0" marR="0" lvl="0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10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Selecciona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y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desarrolla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 el control de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cs typeface="Arial" pitchFamily="34" charset="0"/>
              </a:rPr>
              <a:t>actividades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5427663"/>
            <a:ext cx="4648200" cy="6985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indent="-274320">
              <a:spcAft>
                <a:spcPts val="200"/>
              </a:spcAft>
              <a:buFont typeface="+mj-lt"/>
              <a:buAutoNum type="arabicPeriod" startAt="13"/>
              <a:defRPr/>
            </a:pP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Usa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información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relevante</a:t>
            </a:r>
            <a:endParaRPr lang="en-US" sz="14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-274320">
              <a:spcAft>
                <a:spcPts val="200"/>
              </a:spcAft>
              <a:buFont typeface="+mj-lt"/>
              <a:buAutoNum type="arabicPeriod" startAt="13"/>
              <a:defRPr/>
            </a:pP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Comunicaiones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internas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-274320">
              <a:spcAft>
                <a:spcPts val="200"/>
              </a:spcAft>
              <a:buFont typeface="+mj-lt"/>
              <a:buAutoNum type="arabicPeriod" startAt="13"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Comunicaciones 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externas</a:t>
            </a:r>
            <a:endParaRPr lang="en-US" sz="1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57600" y="6278563"/>
            <a:ext cx="5029200" cy="27463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-274320">
              <a:spcAft>
                <a:spcPts val="200"/>
              </a:spcAft>
              <a:buFont typeface="+mj-lt"/>
              <a:buAutoNum type="arabicPeriod" startAt="16"/>
              <a:defRPr/>
            </a:pP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Conduce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evaluaciones</a:t>
            </a: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 en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línea</a:t>
            </a: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  o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separadas</a:t>
            </a:r>
            <a:endParaRPr lang="en-US" sz="140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-274320">
              <a:spcAft>
                <a:spcPts val="200"/>
              </a:spcAft>
              <a:buFont typeface="+mj-lt"/>
              <a:buAutoNum type="arabicPeriod" startAt="16"/>
              <a:defRPr/>
            </a:pP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Evalua</a:t>
            </a: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 y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comunica</a:t>
            </a: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 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las</a:t>
            </a:r>
            <a:r>
              <a:rPr lang="en-US" sz="140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deficiencias</a:t>
            </a:r>
            <a:endParaRPr lang="en-US" sz="140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SO Triangle Graphic_00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2721332"/>
            <a:ext cx="4127412" cy="3466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3428010">
            <a:off x="6723391" y="396850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Agilidad</a:t>
            </a:r>
            <a:endParaRPr lang="en-US" sz="1800" b="1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en-US" sz="18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 rot="18128904">
            <a:off x="4526142" y="3770300"/>
            <a:ext cx="125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</a:t>
            </a:r>
            <a:r>
              <a:rPr lang="en-US" sz="16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Claridad</a:t>
            </a:r>
            <a:endParaRPr lang="en-US" sz="18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5751493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Confidencialida</a:t>
            </a:r>
            <a:r>
              <a:rPr lang="en-US" sz="1800" b="1" err="1">
                <a:solidFill>
                  <a:schemeClr val="tx2">
                    <a:lumMod val="75000"/>
                  </a:schemeClr>
                </a:solidFill>
                <a:latin typeface="+mn-lt"/>
              </a:rPr>
              <a:t>d</a:t>
            </a:r>
            <a:r>
              <a:rPr lang="en-US" sz="18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endParaRPr lang="en-US" sz="1800" b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046" y="1457980"/>
            <a:ext cx="7721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 smtClean="0">
                <a:solidFill>
                  <a:srgbClr val="200D67"/>
                </a:solidFill>
                <a:latin typeface="+mn-lt"/>
              </a:rPr>
              <a:t>Beneficios</a:t>
            </a:r>
            <a:r>
              <a:rPr lang="en-US" sz="1400" smtClean="0">
                <a:solidFill>
                  <a:srgbClr val="200D67"/>
                </a:solidFill>
                <a:latin typeface="+mn-lt"/>
              </a:rPr>
              <a:t> de la </a:t>
            </a:r>
            <a:r>
              <a:rPr lang="en-US" sz="1400" err="1" smtClean="0">
                <a:solidFill>
                  <a:srgbClr val="200D67"/>
                </a:solidFill>
                <a:latin typeface="+mn-lt"/>
              </a:rPr>
              <a:t>actualización</a:t>
            </a:r>
            <a:r>
              <a:rPr lang="en-US" sz="1400" smtClean="0">
                <a:solidFill>
                  <a:srgbClr val="200D67"/>
                </a:solidFill>
                <a:latin typeface="+mn-lt"/>
              </a:rPr>
              <a:t> </a:t>
            </a:r>
          </a:p>
          <a:p>
            <a:pPr algn="ctr"/>
            <a:r>
              <a:rPr lang="en-US" sz="1400" err="1">
                <a:solidFill>
                  <a:srgbClr val="200D67"/>
                </a:solidFill>
              </a:rPr>
              <a:t>Fuente</a:t>
            </a:r>
            <a:r>
              <a:rPr lang="en-US" sz="1400">
                <a:solidFill>
                  <a:srgbClr val="200D67"/>
                </a:solidFill>
              </a:rPr>
              <a:t> COSO IC-IF-ED</a:t>
            </a:r>
            <a:br>
              <a:rPr lang="en-US" sz="1400">
                <a:solidFill>
                  <a:srgbClr val="200D67"/>
                </a:solidFill>
              </a:rPr>
            </a:br>
            <a:r>
              <a:rPr lang="en-US" sz="1400" err="1">
                <a:solidFill>
                  <a:srgbClr val="200D67"/>
                </a:solidFill>
              </a:rPr>
              <a:t>Traducción</a:t>
            </a:r>
            <a:r>
              <a:rPr lang="en-US" sz="1400">
                <a:solidFill>
                  <a:srgbClr val="200D67"/>
                </a:solidFill>
              </a:rPr>
              <a:t> </a:t>
            </a:r>
            <a:r>
              <a:rPr lang="en-US" sz="1400" err="1">
                <a:solidFill>
                  <a:srgbClr val="200D67"/>
                </a:solidFill>
              </a:rPr>
              <a:t>libre</a:t>
            </a:r>
            <a:r>
              <a:rPr lang="en-US" sz="1400">
                <a:solidFill>
                  <a:srgbClr val="200D67"/>
                </a:solidFill>
              </a:rPr>
              <a:t> al </a:t>
            </a:r>
            <a:r>
              <a:rPr lang="en-US" sz="1400" err="1">
                <a:solidFill>
                  <a:srgbClr val="200D67"/>
                </a:solidFill>
              </a:rPr>
              <a:t>español</a:t>
            </a:r>
            <a:r>
              <a:rPr lang="en-US" sz="1400">
                <a:solidFill>
                  <a:srgbClr val="200D67"/>
                </a:solidFill>
              </a:rPr>
              <a:t> de Carlos Valdivieso Valenzuela</a:t>
            </a:r>
            <a:endParaRPr lang="en-US" sz="1400" i="1">
              <a:solidFill>
                <a:srgbClr val="200D67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20822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Administración</a:t>
            </a:r>
            <a:r>
              <a:rPr lang="en-US" sz="16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y </a:t>
            </a:r>
            <a:r>
              <a:rPr lang="en-US" sz="16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Directorio</a:t>
            </a:r>
            <a:endParaRPr lang="en-US" sz="1600" b="1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53400" y="5804527"/>
            <a:ext cx="99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Otros</a:t>
            </a:r>
            <a:r>
              <a:rPr lang="en-US" sz="14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4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usuarios</a:t>
            </a:r>
            <a:endParaRPr lang="en-US" sz="1400" b="1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ctr"/>
            <a:endParaRPr lang="en-US" sz="1600" b="1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1685" y="5719227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Entes</a:t>
            </a:r>
            <a:r>
              <a:rPr lang="en-US" sz="16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n-US" sz="1600" b="1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externos</a:t>
            </a:r>
            <a:endParaRPr lang="en-US" sz="1600" b="1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4725" y="4596865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Performance</a:t>
            </a:r>
            <a:endParaRPr lang="en-US" sz="1800" b="1" i="1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2294959"/>
            <a:ext cx="2819400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Mejora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la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gobernabilidad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 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Expande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su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uso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más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allá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de lo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financiero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Mejora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la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calidad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de la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medición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riesgos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Fortalece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los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esfuerzos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antifraude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Adapta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controles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a los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negocios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y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su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dinámica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176213" indent="-176213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Mayor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uso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distintos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modelos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negocios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.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</p:spPr>
        <p:txBody>
          <a:bodyPr/>
          <a:lstStyle/>
          <a:p>
            <a:pPr algn="ctr"/>
            <a:r>
              <a:rPr lang="es-ES" smtClean="0"/>
              <a:t>ALCANCE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73638"/>
          </a:xfrm>
        </p:spPr>
        <p:txBody>
          <a:bodyPr/>
          <a:lstStyle/>
          <a:p>
            <a:r>
              <a:rPr lang="es-ES" sz="1600" dirty="0" smtClean="0">
                <a:solidFill>
                  <a:srgbClr val="FF0000"/>
                </a:solidFill>
              </a:rPr>
              <a:t>Esta exposición se hace con el borrador de COSO entregado en diciembre del 2011; el texto final  para fines del 2012,pudiere tener cambios. </a:t>
            </a:r>
          </a:p>
          <a:p>
            <a:r>
              <a:rPr lang="es-ES" sz="1600" dirty="0" smtClean="0"/>
              <a:t>COSO contiene un planteamiento general, con los </a:t>
            </a:r>
            <a:r>
              <a:rPr lang="es-ES" sz="1600" b="1" dirty="0" smtClean="0">
                <a:solidFill>
                  <a:srgbClr val="FF0000"/>
                </a:solidFill>
              </a:rPr>
              <a:t>fundamentos</a:t>
            </a:r>
            <a:r>
              <a:rPr lang="es-ES" sz="1600" dirty="0" smtClean="0"/>
              <a:t> del control interno.</a:t>
            </a:r>
          </a:p>
          <a:p>
            <a:r>
              <a:rPr lang="es-ES" sz="1600" dirty="0" smtClean="0"/>
              <a:t>No hay por tanto, aspectos específicos del tipo </a:t>
            </a:r>
            <a:r>
              <a:rPr lang="es-ES" sz="1600" dirty="0" err="1" smtClean="0"/>
              <a:t>checklist</a:t>
            </a:r>
            <a:r>
              <a:rPr lang="es-ES" sz="1600" dirty="0"/>
              <a:t>,</a:t>
            </a:r>
            <a:r>
              <a:rPr lang="es-ES" sz="1600" dirty="0" smtClean="0"/>
              <a:t> los que siguen  siendo válidos y útiles, pero ubicados en una   </a:t>
            </a:r>
            <a:r>
              <a:rPr lang="es-ES" sz="1600" b="1" dirty="0" smtClean="0"/>
              <a:t>ESTRUCTURA  INTEGRADA </a:t>
            </a:r>
          </a:p>
          <a:p>
            <a:r>
              <a:rPr lang="es-ES" sz="1600" dirty="0" smtClean="0"/>
              <a:t>Cada empresa debe analizar cómo lo desarrolla a su realidad.</a:t>
            </a:r>
          </a:p>
          <a:p>
            <a:r>
              <a:rPr lang="es-ES" sz="1600" dirty="0" smtClean="0"/>
              <a:t>Es la experiencia de este relator, involucrado en el tema desde 1992 que aquí radica el principal problema y la gran oportunidad; hay algunos que se sienten  desorientados  cuando por tantos años la auditoría interna le ha dicho: vaya y haga esto en detalle; a su vez, hay otros, que ven en esto una posibilidad de desarrollo profesional; el desafío no es menor. </a:t>
            </a:r>
          </a:p>
          <a:p>
            <a:r>
              <a:rPr lang="es-ES" sz="1600" dirty="0" smtClean="0"/>
              <a:t>Es también mi experiencia, que hay pocos reparos a COSO mismo y el problema  es de implementación.</a:t>
            </a:r>
          </a:p>
          <a:p>
            <a:r>
              <a:rPr lang="es-ES" sz="1600" dirty="0" smtClean="0"/>
              <a:t>Vaya un ejemplo; el principio 7 dice « identifica y analiza los </a:t>
            </a:r>
          </a:p>
          <a:p>
            <a:pPr marL="109537" indent="0">
              <a:buNone/>
            </a:pPr>
            <a:r>
              <a:rPr lang="es-ES" sz="1600" dirty="0"/>
              <a:t> </a:t>
            </a:r>
            <a:r>
              <a:rPr lang="es-ES" sz="1600" dirty="0" smtClean="0"/>
              <a:t>   riesgos «, pues bien, </a:t>
            </a:r>
            <a:r>
              <a:rPr lang="es-ES" sz="1600" dirty="0" err="1" smtClean="0"/>
              <a:t>Uds</a:t>
            </a:r>
            <a:r>
              <a:rPr lang="es-ES" sz="1600" dirty="0" smtClean="0"/>
              <a:t> saben lo que esto significa en la práctica, riesgos primarios, eventos de riesgo y controles, nada de simple.</a:t>
            </a:r>
          </a:p>
          <a:p>
            <a:pPr marL="109537" indent="0">
              <a:buNone/>
            </a:pPr>
            <a:r>
              <a:rPr lang="es-ES" sz="1600" b="1" dirty="0" smtClean="0"/>
              <a:t>Este apunte excede con mucho la exposición de 45 minutos; he querido dejarlo por si  les sirviera como consulta.</a:t>
            </a:r>
          </a:p>
          <a:p>
            <a:endParaRPr lang="es-ES" sz="18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783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2990850"/>
          </a:xfrm>
        </p:spPr>
        <p:txBody>
          <a:bodyPr/>
          <a:lstStyle/>
          <a:p>
            <a:pPr algn="ctr"/>
            <a:r>
              <a:rPr lang="es-ES" smtClean="0"/>
              <a:t>PARTE II</a:t>
            </a:r>
            <a:br>
              <a:rPr lang="es-ES" smtClean="0"/>
            </a:br>
            <a:r>
              <a:rPr lang="es-ES" smtClean="0"/>
              <a:t>ANÁLISIS POR COMPONENTE DE COSO  </a:t>
            </a:r>
            <a:br>
              <a:rPr lang="es-ES" smtClean="0"/>
            </a:b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7315200" cy="4038600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s-ES" smtClean="0"/>
              <a:t>ENTORNO DE CONTROL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s-ES" smtClean="0"/>
              <a:t>EVALUACIÓN  DE RIESGOS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s-ES" smtClean="0"/>
              <a:t>CONTROL DE ACTIVIDADES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s-ES" smtClean="0"/>
              <a:t>INFORMACIÓN YCOMUNICACIONES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s-ES" smtClean="0"/>
              <a:t>MONITOREO DE ACTIVIDADES</a:t>
            </a:r>
            <a:endParaRPr lang="es-ES"/>
          </a:p>
        </p:txBody>
      </p:sp>
      <p:pic>
        <p:nvPicPr>
          <p:cNvPr id="4" name="Picture 3" descr="cube_framework_new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2819400"/>
            <a:ext cx="3505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0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algn="ctr"/>
            <a:r>
              <a:rPr lang="es-ES" smtClean="0"/>
              <a:t>ENTORNO DE CONTROL 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78438"/>
          </a:xfrm>
        </p:spPr>
        <p:txBody>
          <a:bodyPr/>
          <a:lstStyle/>
          <a:p>
            <a:r>
              <a:rPr lang="es-ES" dirty="0" smtClean="0"/>
              <a:t>PRINCIPIOS INVOLUCRADOS</a:t>
            </a:r>
          </a:p>
          <a:p>
            <a:endParaRPr lang="es-E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-27432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Demuestra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compromiso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integridad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valores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éticos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-27432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Ejercita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responsabilidad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supervisión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.El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Directorio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demuestra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independencia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administración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supervisa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desarrollo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performance del control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interno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-27432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Establece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estructura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autoridad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responsabilidad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Esto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hace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Gerente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General con el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Directorio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-27432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empresa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demuestra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compromiso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la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competencia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atraer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desarrollar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retener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al personal y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alinearlo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con los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objetivos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-27432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Hace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cumplir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rendiciones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2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accountability )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autoridad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responsabilidad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le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han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otorgado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el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logro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los </a:t>
            </a:r>
            <a:r>
              <a:rPr lang="en-US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objetivos</a:t>
            </a: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790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/>
          <a:lstStyle/>
          <a:p>
            <a:pPr algn="ctr"/>
            <a:r>
              <a:rPr lang="es-ES" dirty="0" smtClean="0"/>
              <a:t>PRINCIPALES CAMBIOS EN ENTORNO DE CONTROL RESPECTO A COSO </a:t>
            </a:r>
            <a:r>
              <a:rPr lang="es-ES" sz="3200" dirty="0" smtClean="0"/>
              <a:t>1992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3848"/>
            <a:ext cx="8229600" cy="4949990"/>
          </a:xfrm>
        </p:spPr>
        <p:txBody>
          <a:bodyPr/>
          <a:lstStyle/>
          <a:p>
            <a:endParaRPr lang="es-ES" dirty="0" smtClean="0"/>
          </a:p>
          <a:p>
            <a:r>
              <a:rPr lang="es-ES" dirty="0" smtClean="0"/>
              <a:t>Integra los 5 principios y los relaciona aplicándolos en el Directorio, Administración, personal, comités, especialmente de Auditoría , estructura de organización, políticas y prácticas, dejando definiciones por escrito y velando por su cumplimiento.</a:t>
            </a:r>
          </a:p>
          <a:p>
            <a:r>
              <a:rPr lang="es-ES" dirty="0" smtClean="0"/>
              <a:t>Explicita y define el Gobierno Corporativo, los roles y lo que debe hacer cada cual.</a:t>
            </a:r>
          </a:p>
          <a:p>
            <a:r>
              <a:rPr lang="es-ES" dirty="0" smtClean="0"/>
              <a:t>Define lo relativo a supervisión de riesgos, los recursos requeridos  y las relaciones existentes para el logro de los objetivos que deben estar explícitos.</a:t>
            </a:r>
          </a:p>
          <a:p>
            <a:r>
              <a:rPr lang="es-ES" dirty="0" smtClean="0"/>
              <a:t>Involucra al </a:t>
            </a:r>
            <a:r>
              <a:rPr lang="es-ES" dirty="0" err="1" smtClean="0"/>
              <a:t>outsourcing</a:t>
            </a:r>
            <a:r>
              <a:rPr lang="es-ES" dirty="0" smtClean="0"/>
              <a:t> como parte del entorno de control.</a:t>
            </a:r>
          </a:p>
          <a:p>
            <a:r>
              <a:rPr lang="es-ES" dirty="0" smtClean="0"/>
              <a:t>Los puntos anteriores deben constar por escrito y ( según este relator ) dejar pistas de auditoría y revisar su comportamiento.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45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219199"/>
          </a:xfrm>
        </p:spPr>
        <p:txBody>
          <a:bodyPr/>
          <a:lstStyle/>
          <a:p>
            <a:pPr algn="ctr"/>
            <a:r>
              <a:rPr lang="es-ES" smtClean="0"/>
              <a:t>EVALUACIÓN DE RIESGOS 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4953000"/>
          </a:xfrm>
        </p:spPr>
        <p:txBody>
          <a:bodyPr/>
          <a:lstStyle/>
          <a:p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PRINCIPIOS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INVOLUCRADOS</a:t>
            </a:r>
          </a:p>
          <a:p>
            <a:pPr algn="l"/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s-E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Especifica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relevantes</a:t>
            </a: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   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Identifica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lain" startAt="8"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Aprecia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fraude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14350" indent="-514350" algn="l">
              <a:buAutoNum type="arabicPlain" startAt="8"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Identifica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analiza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cambios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significativos</a:t>
            </a: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s-ES" sz="3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76276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algn="ctr"/>
            <a:r>
              <a:rPr lang="es-ES" sz="2400"/>
              <a:t>PRINCIPALES CAMBIOS </a:t>
            </a:r>
            <a:r>
              <a:rPr lang="es-ES" sz="2400" smtClean="0"/>
              <a:t>EN LA EVALUACIÓN DE RIESGOS  RESPECTO </a:t>
            </a:r>
            <a:r>
              <a:rPr lang="es-ES" sz="2400"/>
              <a:t>A COSO 1992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9263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identificación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relevantes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una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537" indent="0">
              <a:buNone/>
            </a:pP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precondición</a:t>
            </a: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evaluación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Establece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la 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relación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indent="0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operaciones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informes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cumplimiento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 compliance)</a:t>
            </a:r>
          </a:p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Especifica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deben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contemplarse</a:t>
            </a:r>
            <a:r>
              <a:rPr lang="en-US" sz="2400" b="1" dirty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b="1" dirty="0" err="1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identificación</a:t>
            </a:r>
            <a:r>
              <a:rPr lang="en-US" sz="2400" b="1" dirty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09537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400" b="1" dirty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los </a:t>
            </a:r>
            <a:r>
              <a:rPr lang="en-US" sz="2400" b="1" dirty="0" err="1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b="1" dirty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, el </a:t>
            </a:r>
            <a:r>
              <a:rPr lang="en-US" sz="2400" b="1" dirty="0" err="1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análisis</a:t>
            </a:r>
            <a:r>
              <a:rPr lang="en-US" sz="2400" b="1" dirty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y  </a:t>
            </a:r>
            <a:r>
              <a:rPr lang="en-US" sz="2400" b="1" dirty="0" err="1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en-US" sz="2400" b="1" dirty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respuestas</a:t>
            </a:r>
            <a:r>
              <a:rPr lang="en-US" sz="2400" b="1" dirty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Incluye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tolerancias</a:t>
            </a:r>
            <a:r>
              <a:rPr lang="en-US" sz="2400" b="1" dirty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sz="2400" b="1" dirty="0" err="1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riesgo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como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prerequisito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Contempla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deben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entenderse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los </a:t>
            </a:r>
            <a:r>
              <a:rPr lang="en-US" sz="2400" b="1" dirty="0" err="1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cambios</a:t>
            </a: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significativos</a:t>
            </a:r>
            <a:r>
              <a:rPr lang="en-US" sz="2400" b="1" dirty="0" smtClean="0">
                <a:solidFill>
                  <a:srgbClr val="200D67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tanto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origen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interno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como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externo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relaciones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con los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sistemas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de control </a:t>
            </a:r>
            <a:r>
              <a:rPr lang="en-US" sz="2400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interno</a:t>
            </a:r>
            <a:r>
              <a:rPr lang="en-US" sz="2400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Considera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400" b="1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riesgo</a:t>
            </a:r>
            <a:r>
              <a:rPr lang="en-US" sz="2400" b="1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fraude</a:t>
            </a:r>
            <a:r>
              <a:rPr lang="en-US" sz="2400" b="1" dirty="0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relaciones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parte de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administración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indent="0">
              <a:buNone/>
            </a:pP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6534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523999"/>
          </a:xfrm>
        </p:spPr>
        <p:txBody>
          <a:bodyPr/>
          <a:lstStyle/>
          <a:p>
            <a:pPr algn="ctr"/>
            <a:r>
              <a:rPr lang="es-ES" smtClean="0"/>
              <a:t>CONTROL DE ACTIVIDADES  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7467600" cy="6019800"/>
          </a:xfrm>
          <a:solidFill>
            <a:schemeClr val="bg1"/>
          </a:solidFill>
        </p:spPr>
        <p:txBody>
          <a:bodyPr/>
          <a:lstStyle/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CONTROL DE ACTIVIDADES </a:t>
            </a:r>
          </a:p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PRINCIPIOS INVOLUCRADOS</a:t>
            </a:r>
          </a:p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s-E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10 Selecciona y desarrolla </a:t>
            </a:r>
            <a:r>
              <a:rPr lang="es-ES" sz="3200" b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control de</a:t>
            </a:r>
          </a:p>
          <a:p>
            <a:pPr algn="l"/>
            <a:r>
              <a:rPr lang="es-ES" sz="3200" b="1" smtClean="0">
                <a:solidFill>
                  <a:srgbClr val="01396A"/>
                </a:solidFill>
                <a:latin typeface="Times New Roman" pitchFamily="18" charset="0"/>
                <a:cs typeface="Times New Roman" pitchFamily="18" charset="0"/>
              </a:rPr>
              <a:t>     actividades</a:t>
            </a:r>
          </a:p>
          <a:p>
            <a:pPr algn="l"/>
            <a:endParaRPr lang="en-US" sz="32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rabicPlain" startAt="11"/>
            </a:pP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Selecciona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desarrolla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controles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la </a:t>
            </a:r>
            <a:r>
              <a:rPr lang="en-US" sz="32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tecnología</a:t>
            </a:r>
            <a:endParaRPr lang="en-US" sz="32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  </a:t>
            </a:r>
            <a:r>
              <a:rPr lang="en-US" sz="28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Despliegue</a:t>
            </a:r>
            <a:r>
              <a:rPr lang="en-US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8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políticas</a:t>
            </a:r>
            <a:r>
              <a:rPr lang="en-US" sz="2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procedimientos</a:t>
            </a:r>
            <a:endParaRPr lang="es-ES" sz="2800" b="1"/>
          </a:p>
        </p:txBody>
      </p:sp>
    </p:spTree>
    <p:extLst>
      <p:ext uri="{BB962C8B-B14F-4D97-AF65-F5344CB8AC3E}">
        <p14:creationId xmlns:p14="http://schemas.microsoft.com/office/powerpoint/2010/main" val="11792550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62000"/>
          </a:xfrm>
        </p:spPr>
        <p:txBody>
          <a:bodyPr/>
          <a:lstStyle/>
          <a:p>
            <a:pPr algn="ctr"/>
            <a:r>
              <a:rPr lang="es-ES" dirty="0" smtClean="0"/>
              <a:t> PARTE I </a:t>
            </a:r>
            <a:br>
              <a:rPr lang="es-ES" dirty="0" smtClean="0"/>
            </a:br>
            <a:r>
              <a:rPr lang="es-ES" dirty="0" smtClean="0"/>
              <a:t>PRESENTACIÓN GENERAL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92638"/>
          </a:xfrm>
        </p:spPr>
        <p:txBody>
          <a:bodyPr/>
          <a:lstStyle/>
          <a:p>
            <a:pPr lvl="0"/>
            <a:r>
              <a:rPr lang="es-ES" dirty="0" smtClean="0"/>
              <a:t>Para mayor claridad, en esta parte I , este expositor ( Carlos Valdivieso Valenzuela )  ha usado documentación emitida</a:t>
            </a:r>
            <a:r>
              <a:rPr lang="en-US" dirty="0" smtClean="0">
                <a:solidFill>
                  <a:srgbClr val="01396A"/>
                </a:solidFill>
              </a:rPr>
              <a:t> por  </a:t>
            </a:r>
            <a:r>
              <a:rPr lang="en-US" dirty="0">
                <a:solidFill>
                  <a:srgbClr val="01396A"/>
                </a:solidFill>
              </a:rPr>
              <a:t>COSO </a:t>
            </a:r>
            <a:r>
              <a:rPr lang="en-US" dirty="0" smtClean="0">
                <a:solidFill>
                  <a:srgbClr val="01396A"/>
                </a:solidFill>
              </a:rPr>
              <a:t>IC-IF-ED la que está en ingles y ha hecho una </a:t>
            </a:r>
            <a:r>
              <a:rPr lang="en-US" dirty="0">
                <a:solidFill>
                  <a:srgbClr val="01396A"/>
                </a:solidFill>
              </a:rPr>
              <a:t/>
            </a:r>
            <a:br>
              <a:rPr lang="en-US" dirty="0">
                <a:solidFill>
                  <a:srgbClr val="01396A"/>
                </a:solidFill>
              </a:rPr>
            </a:br>
            <a:r>
              <a:rPr lang="en-US" dirty="0" smtClean="0">
                <a:solidFill>
                  <a:srgbClr val="01396A"/>
                </a:solidFill>
              </a:rPr>
              <a:t>traducción y adaptación libres   </a:t>
            </a:r>
            <a:r>
              <a:rPr lang="en-US" dirty="0">
                <a:solidFill>
                  <a:srgbClr val="01396A"/>
                </a:solidFill>
              </a:rPr>
              <a:t>al </a:t>
            </a:r>
            <a:r>
              <a:rPr lang="en-US" dirty="0" smtClean="0">
                <a:solidFill>
                  <a:srgbClr val="01396A"/>
                </a:solidFill>
              </a:rPr>
              <a:t>español.</a:t>
            </a:r>
          </a:p>
          <a:p>
            <a:r>
              <a:rPr lang="es-ES" dirty="0">
                <a:solidFill>
                  <a:srgbClr val="200D67"/>
                </a:solidFill>
              </a:rPr>
              <a:t>Esta exposición se hace con el borrador de COSO entregado en diciembre del 2011; el texto final  </a:t>
            </a:r>
            <a:r>
              <a:rPr lang="es-ES" dirty="0" smtClean="0">
                <a:solidFill>
                  <a:srgbClr val="200D67"/>
                </a:solidFill>
              </a:rPr>
              <a:t> que se espera para el segundo semestre  </a:t>
            </a:r>
            <a:r>
              <a:rPr lang="es-ES" dirty="0">
                <a:solidFill>
                  <a:srgbClr val="200D67"/>
                </a:solidFill>
              </a:rPr>
              <a:t>del 2012,pudiere tener </a:t>
            </a:r>
            <a:r>
              <a:rPr lang="es-ES" dirty="0" smtClean="0">
                <a:solidFill>
                  <a:srgbClr val="200D67"/>
                </a:solidFill>
              </a:rPr>
              <a:t>cambios. </a:t>
            </a:r>
          </a:p>
          <a:p>
            <a:r>
              <a:rPr lang="es-ES" dirty="0" smtClean="0">
                <a:solidFill>
                  <a:srgbClr val="200D67"/>
                </a:solidFill>
              </a:rPr>
              <a:t>Se acompaña el borrador existente para consultas; está sólo en inglés.</a:t>
            </a:r>
            <a:endParaRPr lang="es-ES" dirty="0">
              <a:solidFill>
                <a:srgbClr val="200D67"/>
              </a:solidFill>
            </a:endParaRPr>
          </a:p>
          <a:p>
            <a:pPr lvl="0"/>
            <a:endParaRPr lang="en-US" dirty="0">
              <a:solidFill>
                <a:srgbClr val="01396A"/>
              </a:solidFill>
            </a:endParaRPr>
          </a:p>
          <a:p>
            <a:pPr marL="109537" indent="0">
              <a:buNone/>
            </a:pPr>
            <a:endParaRPr lang="es-ES" dirty="0"/>
          </a:p>
          <a:p>
            <a:r>
              <a:rPr lang="es-ES" dirty="0" smtClean="0"/>
              <a:t>Favor no confundir con COSO ERM publicado el año 2004, mal llamado COSO DOS; esta presentación, en el punto III muestra las diferencias.</a:t>
            </a:r>
            <a:endParaRPr lang="es-ES" dirty="0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037892"/>
              </p:ext>
            </p:extLst>
          </p:nvPr>
        </p:nvGraphicFramePr>
        <p:xfrm>
          <a:off x="4114800" y="4800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Acrobat Document" showAsIcon="1" r:id="rId3" imgW="914400" imgH="771480" progId="AcroExch.Document.7">
                  <p:embed/>
                </p:oleObj>
              </mc:Choice>
              <mc:Fallback>
                <p:oleObj name="Acrobat Document" showAsIcon="1" r:id="rId3" imgW="914400" imgH="771480" progId="AcroExch.Document.7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48006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4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algn="ctr"/>
            <a:r>
              <a:rPr lang="es-ES" sz="2400"/>
              <a:t>PRINCIPALES CAMBIOS </a:t>
            </a:r>
            <a:r>
              <a:rPr lang="es-ES" sz="2400" smtClean="0"/>
              <a:t>EN EL CONTROL DE ACTIVIDADES   RESPECTO </a:t>
            </a:r>
            <a:r>
              <a:rPr lang="es-ES" sz="2400"/>
              <a:t>A COSO 1992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9263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tecnología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sentido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amplio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Foco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en la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tecnología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los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procesos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negocios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control de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actividades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relaciona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los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riesgos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Recomendación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usar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todas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técnicas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necesiten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Amplitud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controles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desde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controles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transacciones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hasta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superiores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deben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agruparse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sistematizarse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poor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niveles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Integración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políticas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procedimientos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controles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un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conjunto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integrado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86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523999"/>
          </a:xfrm>
        </p:spPr>
        <p:txBody>
          <a:bodyPr/>
          <a:lstStyle/>
          <a:p>
            <a:pPr algn="ctr"/>
            <a:r>
              <a:rPr lang="es-ES" smtClean="0"/>
              <a:t>CONTROL DE ACTIVIDADES  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7467600" cy="6019800"/>
          </a:xfrm>
          <a:solidFill>
            <a:schemeClr val="bg1"/>
          </a:solidFill>
        </p:spPr>
        <p:txBody>
          <a:bodyPr/>
          <a:lstStyle/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INFORMACIÓN Y CONTROL  </a:t>
            </a:r>
          </a:p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PRINCIPIOS INVOLUCRADOS</a:t>
            </a:r>
          </a:p>
          <a:p>
            <a:r>
              <a:rPr lang="es-ES" sz="32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s-E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13 Usa </a:t>
            </a:r>
            <a:r>
              <a:rPr lang="es-E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 relevante</a:t>
            </a:r>
          </a:p>
          <a:p>
            <a:pPr algn="l"/>
            <a:endParaRPr lang="en-US" sz="32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Tiene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un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conjunto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endParaRPr lang="en-US" sz="32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comunicaciones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internas</a:t>
            </a:r>
            <a:endParaRPr lang="en-US" sz="32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Tiene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otro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comunicaciones</a:t>
            </a:r>
            <a:endParaRPr lang="en-US" sz="3200" b="1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externas</a:t>
            </a:r>
            <a:endParaRPr lang="es-ES" sz="2400" b="1"/>
          </a:p>
          <a:p>
            <a:pPr algn="l"/>
            <a:endParaRPr lang="es-ES" sz="2800" b="1"/>
          </a:p>
        </p:txBody>
      </p:sp>
    </p:spTree>
    <p:extLst>
      <p:ext uri="{BB962C8B-B14F-4D97-AF65-F5344CB8AC3E}">
        <p14:creationId xmlns:p14="http://schemas.microsoft.com/office/powerpoint/2010/main" val="22488425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algn="ctr"/>
            <a:r>
              <a:rPr lang="es-ES" sz="2400"/>
              <a:t>PRINCIPALES CAMBIOS </a:t>
            </a:r>
            <a:r>
              <a:rPr lang="es-ES" sz="2400" smtClean="0"/>
              <a:t>EN INFORMACION Y CONTROL RESPECTO </a:t>
            </a:r>
            <a:r>
              <a:rPr lang="es-ES" sz="2400"/>
              <a:t>A COSO 1992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92638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Enfatiza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calidad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Pone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foco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en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verificar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fuentes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Incluye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confianza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privacidad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requerimientos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regulatorios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Llama 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poner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atención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en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complejidad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los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procesos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relación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entes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externos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usan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Destaca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impacto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tecnología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generación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difusión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comunicación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Abre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un gran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abanico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todo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Hoy 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parte del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negocio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gestión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09537" indent="0"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410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523999"/>
          </a:xfrm>
        </p:spPr>
        <p:txBody>
          <a:bodyPr/>
          <a:lstStyle/>
          <a:p>
            <a:pPr algn="ctr"/>
            <a:r>
              <a:rPr lang="es-ES" smtClean="0"/>
              <a:t>CONTROL DE ACTIVIDADES  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7467600" cy="6019800"/>
          </a:xfrm>
          <a:solidFill>
            <a:schemeClr val="bg1"/>
          </a:solidFill>
        </p:spPr>
        <p:txBody>
          <a:bodyPr/>
          <a:lstStyle/>
          <a:p>
            <a:r>
              <a:rPr lang="es-ES" sz="3200" dirty="0" smtClean="0">
                <a:latin typeface="Times New Roman" pitchFamily="18" charset="0"/>
                <a:cs typeface="Times New Roman" pitchFamily="18" charset="0"/>
              </a:rPr>
              <a:t>MONITOREO </a:t>
            </a:r>
          </a:p>
          <a:p>
            <a:r>
              <a:rPr lang="es-ES" sz="3200" b="1" dirty="0" smtClean="0">
                <a:latin typeface="Times New Roman" pitchFamily="18" charset="0"/>
                <a:cs typeface="Times New Roman" pitchFamily="18" charset="0"/>
              </a:rPr>
              <a:t>Principios involucrados  </a:t>
            </a:r>
          </a:p>
          <a:p>
            <a:pPr marL="514350" indent="-514350" algn="l">
              <a:buAutoNum type="arabicPlain" startAt="16"/>
            </a:pP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Conduce evaluaciones </a:t>
            </a:r>
            <a:r>
              <a:rPr lang="es-E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 línea o separadas</a:t>
            </a:r>
          </a:p>
          <a:p>
            <a:pPr marL="457200" indent="-457200" algn="l">
              <a:buAutoNum type="arabicPlain" startAt="17"/>
            </a:pP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Evalúa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comunica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las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deficiencias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1800" b="1" dirty="0"/>
              <a:t>PRINCIPALES CAMBIOS EN INFORMACION Y CONTROL RESPECTO A COSO </a:t>
            </a:r>
            <a:r>
              <a:rPr lang="es-ES" sz="1800" b="1" dirty="0" smtClean="0"/>
              <a:t>1992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separación entre monitoreo en línea y separado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Uso amplio de tecnología.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s-E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Ver documento de Introductorio COSO </a:t>
            </a:r>
          </a:p>
          <a:p>
            <a:pPr algn="l"/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es-E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COSOs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Guidance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Monitoring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Control </a:t>
            </a:r>
          </a:p>
          <a:p>
            <a:pPr algn="l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s-E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es-E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</a:p>
          <a:p>
            <a:pPr algn="l"/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publicación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completa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puede</a:t>
            </a: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comprarse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797790"/>
              </p:ext>
            </p:extLst>
          </p:nvPr>
        </p:nvGraphicFramePr>
        <p:xfrm>
          <a:off x="4038600" y="52578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Documento" showAsIcon="1" r:id="rId4" imgW="914400" imgH="771480" progId="Word.Document.12">
                  <p:embed/>
                </p:oleObj>
              </mc:Choice>
              <mc:Fallback>
                <p:oleObj name="Documento" showAsIcon="1" r:id="rId4" imgW="914400" imgH="771480" progId="Word.Document.12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1151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2283" y="533400"/>
            <a:ext cx="8229600" cy="914400"/>
          </a:xfrm>
        </p:spPr>
        <p:txBody>
          <a:bodyPr/>
          <a:lstStyle/>
          <a:p>
            <a:pPr algn="ctr"/>
            <a:r>
              <a:rPr lang="es-ES" smtClean="0"/>
              <a:t>					</a:t>
            </a:r>
            <a:r>
              <a:rPr lang="es-ES"/>
              <a:t/>
            </a:r>
            <a:br>
              <a:rPr lang="es-ES"/>
            </a:br>
            <a:r>
              <a:rPr lang="es-ES"/>
              <a:t/>
            </a:r>
            <a:br>
              <a:rPr lang="es-ES"/>
            </a:br>
            <a:r>
              <a:rPr lang="es-ES" smtClean="0"/>
              <a:t>PARTE III</a:t>
            </a:r>
            <a:br>
              <a:rPr lang="es-ES" smtClean="0"/>
            </a:br>
            <a:r>
              <a:rPr lang="es-ES" smtClean="0"/>
              <a:t>                  COSO ERM Y COSO												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038"/>
          </a:xfrm>
        </p:spPr>
        <p:txBody>
          <a:bodyPr/>
          <a:lstStyle/>
          <a:p>
            <a:r>
              <a:rPr lang="es-ES" smtClean="0"/>
              <a:t>  COSO ERM ( 2004 )                                  COSO ( 1992 y ahora 2012 )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3" descr="cube_framework_new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3276600"/>
            <a:ext cx="2743200" cy="29718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33337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abajo"/>
          <p:cNvSpPr/>
          <p:nvPr/>
        </p:nvSpPr>
        <p:spPr>
          <a:xfrm>
            <a:off x="3114675" y="239063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bajo"/>
          <p:cNvSpPr/>
          <p:nvPr/>
        </p:nvSpPr>
        <p:spPr>
          <a:xfrm>
            <a:off x="6934200" y="2362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3425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33400"/>
          </a:xfrm>
        </p:spPr>
        <p:txBody>
          <a:bodyPr/>
          <a:lstStyle/>
          <a:p>
            <a:pPr algn="ctr"/>
            <a:r>
              <a:rPr lang="es-ES" smtClean="0"/>
              <a:t>COSO ERM Y COSO-RELACIONES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21238"/>
          </a:xfrm>
        </p:spPr>
        <p:txBody>
          <a:bodyPr/>
          <a:lstStyle/>
          <a:p>
            <a:r>
              <a:rPr lang="es-ES" sz="1800" dirty="0" smtClean="0"/>
              <a:t>COSO ERM es fundamentalmente para Administración de riesgos, incluyendo a COSO en lo relativo a Control interno.</a:t>
            </a:r>
          </a:p>
          <a:p>
            <a:r>
              <a:rPr lang="es-ES" sz="1800" dirty="0" smtClean="0"/>
              <a:t>COSO ERM es más amplio que COSO incluye las estrategias ( parte superior del cubo ) como algo previo y a un nivel superior y su relación con los objetivos de la empresa  y tiene que ver con la misión y visión de la empresa. COSO no se involucra con las </a:t>
            </a:r>
            <a:r>
              <a:rPr lang="es-ES" sz="1800" b="1" dirty="0" smtClean="0"/>
              <a:t>estrategias.</a:t>
            </a:r>
          </a:p>
          <a:p>
            <a:r>
              <a:rPr lang="es-ES" sz="1800" b="1" dirty="0" smtClean="0"/>
              <a:t>En COSO </a:t>
            </a:r>
            <a:r>
              <a:rPr lang="es-ES" sz="1800" b="1" dirty="0" err="1" smtClean="0"/>
              <a:t>ERM,debe</a:t>
            </a:r>
            <a:r>
              <a:rPr lang="es-ES" sz="1800" b="1" dirty="0" smtClean="0"/>
              <a:t> determinarse los apetitos de riesgos y la </a:t>
            </a:r>
            <a:r>
              <a:rPr lang="es-ES" sz="1800" b="1" dirty="0" err="1" smtClean="0">
                <a:solidFill>
                  <a:srgbClr val="FF0000"/>
                </a:solidFill>
              </a:rPr>
              <a:t>tolerancia.Esto</a:t>
            </a:r>
            <a:r>
              <a:rPr lang="es-ES" sz="1800" b="1" dirty="0" smtClean="0">
                <a:solidFill>
                  <a:srgbClr val="FF0000"/>
                </a:solidFill>
              </a:rPr>
              <a:t> debe hacerse en forma precisa.</a:t>
            </a:r>
          </a:p>
          <a:p>
            <a:r>
              <a:rPr lang="es-ES" sz="1800" dirty="0" smtClean="0"/>
              <a:t>COSO ERM incluye una desagregación de los objetivos estratégicos para llegar a objetivos funcionales, pero relacionados con los estratégicos; COSO no lo hace. </a:t>
            </a:r>
          </a:p>
          <a:p>
            <a:r>
              <a:rPr lang="es-ES" sz="1800" dirty="0" smtClean="0"/>
              <a:t> En COSO ERM, en </a:t>
            </a:r>
            <a:r>
              <a:rPr lang="es-ES" sz="1800" dirty="0" err="1" smtClean="0"/>
              <a:t>event</a:t>
            </a:r>
            <a:r>
              <a:rPr lang="es-ES" sz="1800" dirty="0" smtClean="0"/>
              <a:t> </a:t>
            </a:r>
            <a:r>
              <a:rPr lang="es-ES" sz="1800" dirty="0" err="1" smtClean="0"/>
              <a:t>identification</a:t>
            </a:r>
            <a:r>
              <a:rPr lang="es-ES" sz="1800" dirty="0" smtClean="0"/>
              <a:t>, conviene hacer un análisis FODA para a visualizar aspectos positivos que pueden ayudar en los negocios como las amenazas y posibles cursos de acción.</a:t>
            </a:r>
          </a:p>
          <a:p>
            <a:r>
              <a:rPr lang="es-ES" sz="1800" dirty="0" smtClean="0"/>
              <a:t>En COSO ERM, </a:t>
            </a:r>
            <a:r>
              <a:rPr lang="es-ES" sz="1800" dirty="0" err="1" smtClean="0"/>
              <a:t>risk</a:t>
            </a:r>
            <a:r>
              <a:rPr lang="es-ES" sz="1800" dirty="0" smtClean="0"/>
              <a:t> response ( respuesta a riesgos ) se relaciona con separar riesgos en : evitar, transferir y administrar.</a:t>
            </a:r>
            <a:endParaRPr lang="es-ES" sz="18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0053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s-ES" smtClean="0"/>
              <a:t>          COSO </a:t>
            </a:r>
            <a:r>
              <a:rPr lang="es-ES"/>
              <a:t>ERM Y COSO-RELACIONES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26038"/>
          </a:xfrm>
        </p:spPr>
        <p:txBody>
          <a:bodyPr/>
          <a:lstStyle/>
          <a:p>
            <a:r>
              <a:rPr lang="es-ES" dirty="0" smtClean="0"/>
              <a:t>En </a:t>
            </a:r>
            <a:r>
              <a:rPr lang="es-ES" dirty="0" err="1" smtClean="0"/>
              <a:t>risk</a:t>
            </a:r>
            <a:r>
              <a:rPr lang="es-ES" dirty="0" smtClean="0"/>
              <a:t> response, debe tenerse con precisión como se atiende cada riesgo y esto tiene que ver con los controles; COSO es más general. </a:t>
            </a:r>
          </a:p>
          <a:p>
            <a:r>
              <a:rPr lang="es-ES" dirty="0" smtClean="0"/>
              <a:t>En </a:t>
            </a:r>
            <a:r>
              <a:rPr lang="es-ES" dirty="0" err="1" smtClean="0"/>
              <a:t>Risk</a:t>
            </a:r>
            <a:r>
              <a:rPr lang="es-ES" dirty="0" smtClean="0"/>
              <a:t> </a:t>
            </a:r>
            <a:r>
              <a:rPr lang="es-ES" dirty="0" err="1" smtClean="0"/>
              <a:t>assessment</a:t>
            </a:r>
            <a:r>
              <a:rPr lang="es-ES" dirty="0" smtClean="0"/>
              <a:t>, debe determinarse los riesgos y trabajar con metodologías  de riesgo inherente y riesgo residual .COSO no tiene este foco detallado.</a:t>
            </a:r>
          </a:p>
          <a:p>
            <a:r>
              <a:rPr lang="es-ES" dirty="0" smtClean="0"/>
              <a:t>En entorno de control COSO ERM menciona el rol de los Directores independientes.</a:t>
            </a:r>
          </a:p>
          <a:p>
            <a:r>
              <a:rPr lang="es-ES" dirty="0" smtClean="0"/>
              <a:t>COSO ERM trabaja con riesgos interrelacionados; COSO no lo menciona.</a:t>
            </a:r>
          </a:p>
          <a:p>
            <a:r>
              <a:rPr lang="es-ES" dirty="0" smtClean="0"/>
              <a:t>COSO es más amplio en control de actividades y las relaciones con tecnología.</a:t>
            </a:r>
          </a:p>
          <a:p>
            <a:r>
              <a:rPr lang="es-ES" dirty="0" smtClean="0"/>
              <a:t>En información y comunicaciones COSO ERM tiene un enfoque más amplio y de gestión, incluyendo proyecciones. COSO es más fuerte en la calidad y precisión de la información.</a:t>
            </a:r>
          </a:p>
          <a:p>
            <a:r>
              <a:rPr lang="es-ES" dirty="0" smtClean="0"/>
              <a:t>En monitoreo ,COSO ERM incluye más precisión e involucra a entes externos.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098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600200"/>
          </a:xfrm>
        </p:spPr>
        <p:txBody>
          <a:bodyPr/>
          <a:lstStyle/>
          <a:p>
            <a:pPr algn="ctr"/>
            <a:r>
              <a:rPr lang="es-ES" smtClean="0"/>
              <a:t>PARTE IV </a:t>
            </a:r>
            <a:br>
              <a:rPr lang="es-ES" smtClean="0"/>
            </a:br>
            <a:r>
              <a:rPr lang="es-ES" smtClean="0"/>
              <a:t>Compartiendo algunas experiencias para la implementación 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16438"/>
          </a:xfrm>
        </p:spPr>
        <p:txBody>
          <a:bodyPr/>
          <a:lstStyle/>
          <a:p>
            <a:r>
              <a:rPr lang="es-ES" dirty="0" smtClean="0"/>
              <a:t>Quiero compartir con Uds. hoy muy brevemente  unas  pocas reflexiones de lo que ha sido mi experiencia desde 1992 hasta hoy con COSO y COSO ERM, en lo que he estado ininterrumpidamente, principalmente en Chile, pero también en algunos otros países.</a:t>
            </a:r>
          </a:p>
          <a:p>
            <a:r>
              <a:rPr lang="es-ES" dirty="0" smtClean="0"/>
              <a:t>Para facilitar el uso del poco tiempo que tenemos, iré a lo general; quienes lean esto después y con calma, incluso quienes no hayan estado aquí, deberán tener esto en consideración .</a:t>
            </a:r>
          </a:p>
          <a:p>
            <a:r>
              <a:rPr lang="es-ES" dirty="0" smtClean="0"/>
              <a:t>El mundo de la Auditoría Interna, tuvo un hito de cambio con COSO en 1992 e incluso antes con CADBURY ( UK), lo siguió COCO en Canadá, el informe australiano nuevo zelandés y la ISO </a:t>
            </a:r>
            <a:r>
              <a:rPr lang="es-ES" sz="2400" dirty="0" smtClean="0"/>
              <a:t>31.000 </a:t>
            </a:r>
            <a:r>
              <a:rPr lang="es-ES" dirty="0" smtClean="0"/>
              <a:t>basada en el informe anterior.</a:t>
            </a:r>
          </a:p>
          <a:p>
            <a:r>
              <a:rPr lang="es-ES" dirty="0" smtClean="0"/>
              <a:t>Sin abandonar lo antes conocido, incluyendo las siempre útiles </a:t>
            </a:r>
            <a:r>
              <a:rPr lang="es-ES" dirty="0" err="1" smtClean="0"/>
              <a:t>checklist</a:t>
            </a:r>
            <a:r>
              <a:rPr lang="es-ES" dirty="0" smtClean="0"/>
              <a:t>, de pronto nos encontramos con </a:t>
            </a:r>
            <a:r>
              <a:rPr lang="es-ES" dirty="0" err="1" smtClean="0"/>
              <a:t>frameworks</a:t>
            </a:r>
            <a:r>
              <a:rPr lang="es-ES" dirty="0" smtClean="0"/>
              <a:t> o estructuras y he apreciado un cierto desconcierto e incluso amargura, algo así como bueno, y cómo lo hago ……el próximo lunes ?????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96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</p:spPr>
        <p:txBody>
          <a:bodyPr/>
          <a:lstStyle/>
          <a:p>
            <a:pPr algn="ctr"/>
            <a:r>
              <a:rPr lang="es-ES" dirty="0"/>
              <a:t>PARTE IV </a:t>
            </a:r>
            <a:br>
              <a:rPr lang="es-ES" dirty="0"/>
            </a:br>
            <a:r>
              <a:rPr lang="es-ES" sz="2400" dirty="0"/>
              <a:t>Compartiendo algunas experiencias para la implementación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52950"/>
          </a:xfrm>
        </p:spPr>
        <p:txBody>
          <a:bodyPr/>
          <a:lstStyle/>
          <a:p>
            <a:r>
              <a:rPr lang="es-ES" sz="1600" dirty="0" smtClean="0"/>
              <a:t>Empiezan a ser…..sospechosamente coincidentes las regulaciones en</a:t>
            </a:r>
          </a:p>
          <a:p>
            <a:pPr marL="109537" indent="0">
              <a:buNone/>
            </a:pPr>
            <a:r>
              <a:rPr lang="es-ES" sz="1600" dirty="0" smtClean="0"/>
              <a:t>     distintos países basadas en estos enfoques; o sea, </a:t>
            </a:r>
            <a:r>
              <a:rPr lang="es-ES" sz="1600" dirty="0" err="1" smtClean="0"/>
              <a:t>convensámonos</a:t>
            </a:r>
            <a:r>
              <a:rPr lang="es-ES" sz="1600" dirty="0" smtClean="0"/>
              <a:t> </a:t>
            </a:r>
          </a:p>
          <a:p>
            <a:pPr marL="109537" indent="0">
              <a:buNone/>
            </a:pPr>
            <a:r>
              <a:rPr lang="es-ES" sz="1600" dirty="0"/>
              <a:t> </a:t>
            </a:r>
            <a:r>
              <a:rPr lang="es-ES" sz="1600" dirty="0" smtClean="0"/>
              <a:t>    que ya son mejores prácticas. Si COSO lleva 19 años sin cambios </a:t>
            </a:r>
          </a:p>
          <a:p>
            <a:pPr marL="109537" indent="0">
              <a:buNone/>
            </a:pPr>
            <a:r>
              <a:rPr lang="es-ES" sz="1600" dirty="0"/>
              <a:t> </a:t>
            </a:r>
            <a:r>
              <a:rPr lang="es-ES" sz="1600" dirty="0" smtClean="0"/>
              <a:t>    sustantivos, por algo será.</a:t>
            </a:r>
          </a:p>
          <a:p>
            <a:r>
              <a:rPr lang="es-ES" sz="1600" dirty="0"/>
              <a:t> </a:t>
            </a:r>
            <a:r>
              <a:rPr lang="es-ES" sz="1600" dirty="0" smtClean="0"/>
              <a:t>Hay que estar atentos a los complementos que sigue produciendo el Comité COSO, como apetito de riesgo , monitoreo y otros. Sigan esto periódicamente en materias incluso poco comunes como el documento publicado en marzo 2012» Realzando la vigilancia del Directorio»( traducción libre del expositor ) y que pone foco en el buen juicio.</a:t>
            </a:r>
          </a:p>
          <a:p>
            <a:endParaRPr lang="es-ES" sz="1600" dirty="0"/>
          </a:p>
          <a:p>
            <a:endParaRPr lang="es-ES" sz="1600" dirty="0" smtClean="0"/>
          </a:p>
          <a:p>
            <a:r>
              <a:rPr lang="es-ES" sz="1600" b="1" dirty="0" smtClean="0"/>
              <a:t>El desafío es , bueno y cómo lo hago en la práctica????</a:t>
            </a:r>
          </a:p>
          <a:p>
            <a:r>
              <a:rPr lang="es-ES" sz="1600" dirty="0" smtClean="0"/>
              <a:t>La respuesta no es simple ni corta y depende de la cultura y recursos de cada organización y un plan para ir por etapas.</a:t>
            </a:r>
          </a:p>
          <a:p>
            <a:r>
              <a:rPr lang="es-ES" sz="1600" dirty="0" smtClean="0"/>
              <a:t>Aquí no tenemos un libro como el que recuerdo de niño» El libro gordo de Petete» donde estaba todo o casi todo.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215874"/>
              </p:ext>
            </p:extLst>
          </p:nvPr>
        </p:nvGraphicFramePr>
        <p:xfrm>
          <a:off x="3962400" y="4038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Documento" showAsIcon="1" r:id="rId4" imgW="914400" imgH="771480" progId="Word.Document.12">
                  <p:embed/>
                </p:oleObj>
              </mc:Choice>
              <mc:Fallback>
                <p:oleObj name="Documento" showAsIcon="1" r:id="rId4" imgW="914400" imgH="771480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0386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49943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/>
          <a:lstStyle/>
          <a:p>
            <a:pPr algn="ctr"/>
            <a:r>
              <a:rPr lang="es-ES"/>
              <a:t>PARTE IV </a:t>
            </a:r>
            <a:br>
              <a:rPr lang="es-ES"/>
            </a:br>
            <a:r>
              <a:rPr lang="es-ES"/>
              <a:t>Compartiendo algunas experiencias para la implementación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mtClean="0"/>
              <a:t>Esta NO ES una labor exclusiva de Auditoría Interna; </a:t>
            </a:r>
            <a:r>
              <a:rPr lang="es-ES" err="1" smtClean="0"/>
              <a:t>Uds</a:t>
            </a:r>
            <a:r>
              <a:rPr lang="es-ES" smtClean="0"/>
              <a:t> pueden ayudar como </a:t>
            </a:r>
            <a:r>
              <a:rPr lang="es-ES" err="1" smtClean="0"/>
              <a:t>Risk</a:t>
            </a:r>
            <a:r>
              <a:rPr lang="es-ES" smtClean="0"/>
              <a:t> </a:t>
            </a:r>
            <a:r>
              <a:rPr lang="es-ES" err="1" smtClean="0"/>
              <a:t>Consulting</a:t>
            </a:r>
            <a:r>
              <a:rPr lang="es-ES" smtClean="0"/>
              <a:t> ( definición de Auditoría Interna de IIA ) pero no deben ser los líderes.</a:t>
            </a:r>
          </a:p>
          <a:p>
            <a:r>
              <a:rPr lang="es-ES" smtClean="0"/>
              <a:t>Deben empezar por convencer al Directorio, Comité de Auditoría y al Gerente General y a otros Gerentes; no pueden remar contra la corriente. Para quienes estén afiliados a IIA consigan el documento</a:t>
            </a:r>
          </a:p>
          <a:p>
            <a:pPr marL="109537" indent="0">
              <a:buNone/>
            </a:pPr>
            <a:r>
              <a:rPr lang="es-ES"/>
              <a:t> </a:t>
            </a:r>
            <a:r>
              <a:rPr lang="es-ES" smtClean="0"/>
              <a:t>    relativo a riesgos y el Directorio </a:t>
            </a:r>
          </a:p>
          <a:p>
            <a:r>
              <a:rPr lang="es-ES" b="1"/>
              <a:t>http://www.ieee.org.ar/downloads/2006-hrabinsky-itil.pdf</a:t>
            </a:r>
            <a:endParaRPr lang="es-ES" b="1" smtClean="0"/>
          </a:p>
          <a:p>
            <a:r>
              <a:rPr lang="es-ES" smtClean="0"/>
              <a:t>Este es un trabajo en equipo </a:t>
            </a:r>
          </a:p>
          <a:p>
            <a:r>
              <a:rPr lang="es-ES" smtClean="0"/>
              <a:t>Tener claro y llevarlo a la práctica la definición de Auditoría Interna</a:t>
            </a:r>
          </a:p>
          <a:p>
            <a:endParaRPr lang="es-ES"/>
          </a:p>
          <a:p>
            <a:endParaRPr lang="es-ES" smtClean="0"/>
          </a:p>
          <a:p>
            <a:endParaRPr lang="es-ES"/>
          </a:p>
          <a:p>
            <a:r>
              <a:rPr lang="es-ES" smtClean="0"/>
              <a:t>La aceptación y uso PRACTICO de la ISO 31.000 les pueden ayudar, comparto con </a:t>
            </a:r>
            <a:r>
              <a:rPr lang="es-ES" err="1" smtClean="0"/>
              <a:t>Uds</a:t>
            </a:r>
            <a:r>
              <a:rPr lang="es-ES" smtClean="0"/>
              <a:t> parte de mi material.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5" name="4 Objeto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985423"/>
              </p:ext>
            </p:extLst>
          </p:nvPr>
        </p:nvGraphicFramePr>
        <p:xfrm>
          <a:off x="4572000" y="608647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Presentación" showAsIcon="1" r:id="rId4" imgW="914400" imgH="771480" progId="PowerPoint.Show.12">
                  <p:embed/>
                </p:oleObj>
              </mc:Choice>
              <mc:Fallback>
                <p:oleObj name="Presentación" showAsIcon="1" r:id="rId4" imgW="914400" imgH="771480" progId="PowerPoint.Show.12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086475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015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ACERCA DE COSO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16438"/>
          </a:xfrm>
        </p:spPr>
        <p:txBody>
          <a:bodyPr/>
          <a:lstStyle/>
          <a:p>
            <a:r>
              <a:rPr lang="es-ES" dirty="0" smtClean="0"/>
              <a:t>The Commitee of Sponsoring Organization  of the Treading Commission es una organización privada y voluntaria  formada el año 1985 ,integrada por las siguientes instituciones dedicadas a guiar a las administración ejecutiva y a los participantes del Gobierno de la empresa  para lograr el establecimiento  de operaciones de negocios  más efectivas, eficientes y éticas . Promueve y difunde estructuras ( frameworks )  y guías basados en profundas investigaciones, análisis y mejores prácticas</a:t>
            </a:r>
            <a:r>
              <a:rPr lang="es-ES" dirty="0"/>
              <a:t>:</a:t>
            </a:r>
            <a:endParaRPr lang="es-ES" dirty="0" smtClean="0"/>
          </a:p>
          <a:p>
            <a:r>
              <a:rPr lang="es-ES" dirty="0" smtClean="0"/>
              <a:t>American Accounting Associaton ( AAA) </a:t>
            </a:r>
          </a:p>
          <a:p>
            <a:r>
              <a:rPr lang="es-ES" dirty="0" smtClean="0"/>
              <a:t>American Institute of CPAs ( AICPA )</a:t>
            </a:r>
          </a:p>
          <a:p>
            <a:r>
              <a:rPr lang="es-ES" dirty="0" smtClean="0"/>
              <a:t>Financial Executives International (fei)</a:t>
            </a:r>
          </a:p>
          <a:p>
            <a:r>
              <a:rPr lang="es-ES" dirty="0" smtClean="0"/>
              <a:t>The </a:t>
            </a:r>
            <a:r>
              <a:rPr lang="es-ES" dirty="0"/>
              <a:t>A</a:t>
            </a:r>
            <a:r>
              <a:rPr lang="es-ES" dirty="0" smtClean="0"/>
              <a:t>ssociaton of Accountants and Financial Profesional in Bussiness ( ima )</a:t>
            </a:r>
          </a:p>
          <a:p>
            <a:r>
              <a:rPr lang="es-ES" dirty="0" smtClean="0"/>
              <a:t>The Institute of Internal Auditors</a:t>
            </a:r>
            <a:r>
              <a:rPr lang="es-ES" dirty="0"/>
              <a:t> </a:t>
            </a:r>
            <a:r>
              <a:rPr lang="es-ES" dirty="0" smtClean="0"/>
              <a:t>( IIA )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50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pPr algn="ctr"/>
            <a:r>
              <a:rPr lang="es-ES" smtClean="0"/>
              <a:t>IIA LA NORMA </a:t>
            </a:r>
            <a:r>
              <a:rPr lang="es-ES" sz="3600" smtClean="0"/>
              <a:t>2120 </a:t>
            </a:r>
            <a:endParaRPr lang="es-ES" sz="360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238"/>
          </a:xfrm>
        </p:spPr>
        <p:txBody>
          <a:bodyPr/>
          <a:lstStyle/>
          <a:p>
            <a:r>
              <a:rPr lang="es-ES" sz="1800" dirty="0" smtClean="0"/>
              <a:t>Se refiere al rol del Auditor Interno y la administración y control de riesgos. El desafío es claro e importante.</a:t>
            </a:r>
          </a:p>
          <a:p>
            <a:endParaRPr lang="es-ES" dirty="0"/>
          </a:p>
          <a:p>
            <a:pPr marL="109537" indent="0">
              <a:buNone/>
            </a:pPr>
            <a:endParaRPr lang="es-ES" dirty="0"/>
          </a:p>
          <a:p>
            <a:r>
              <a:rPr lang="en-US" dirty="0" smtClean="0"/>
              <a:t>“</a:t>
            </a:r>
            <a:r>
              <a:rPr lang="en-US" sz="1600" dirty="0" smtClean="0"/>
              <a:t>The </a:t>
            </a:r>
            <a:r>
              <a:rPr lang="en-US" sz="1600" dirty="0"/>
              <a:t>internal audit activity must evaluate the effectiveness and contribute to the improvement </a:t>
            </a:r>
            <a:r>
              <a:rPr lang="en-US" sz="1600" dirty="0" smtClean="0"/>
              <a:t>of </a:t>
            </a:r>
            <a:r>
              <a:rPr lang="es-ES" sz="1600" dirty="0" err="1" smtClean="0"/>
              <a:t>risk</a:t>
            </a:r>
            <a:r>
              <a:rPr lang="es-ES" sz="1600" dirty="0" smtClean="0"/>
              <a:t> </a:t>
            </a:r>
            <a:r>
              <a:rPr lang="es-ES" sz="1600" dirty="0" err="1"/>
              <a:t>management</a:t>
            </a:r>
            <a:r>
              <a:rPr lang="es-ES" sz="1600" dirty="0"/>
              <a:t> </a:t>
            </a:r>
            <a:r>
              <a:rPr lang="es-ES" sz="1600" dirty="0" err="1" smtClean="0"/>
              <a:t>processes</a:t>
            </a:r>
            <a:r>
              <a:rPr lang="es-ES" sz="1600" dirty="0" smtClean="0"/>
              <a:t>»</a:t>
            </a:r>
          </a:p>
          <a:p>
            <a:r>
              <a:rPr lang="es-ES" sz="1600" dirty="0" smtClean="0"/>
              <a:t> El título del XVI Congreso de CLAIN es “</a:t>
            </a:r>
            <a:r>
              <a:rPr lang="es-ES" sz="1600" b="1" dirty="0" smtClean="0"/>
              <a:t>El </a:t>
            </a:r>
            <a:r>
              <a:rPr lang="es-ES" sz="1600" b="1" dirty="0"/>
              <a:t>Auditor Interno en  tiempo de crisis. ¿Qué papel le depara el futuro</a:t>
            </a:r>
            <a:r>
              <a:rPr lang="es-ES" sz="1600" dirty="0"/>
              <a:t>”?</a:t>
            </a:r>
            <a:br>
              <a:rPr lang="es-ES" sz="1600" dirty="0"/>
            </a:br>
            <a:endParaRPr lang="es-ES" sz="1600" dirty="0" smtClean="0"/>
          </a:p>
          <a:p>
            <a:r>
              <a:rPr lang="es-ES" sz="1600" dirty="0" smtClean="0"/>
              <a:t>Es amplio y desafiante; como orientación , recomiendo, en </a:t>
            </a:r>
            <a:r>
              <a:rPr lang="es-ES" sz="1600" dirty="0" err="1" smtClean="0"/>
              <a:t>parte,llevar</a:t>
            </a:r>
            <a:r>
              <a:rPr lang="es-ES" sz="1600" dirty="0" smtClean="0"/>
              <a:t> a la </a:t>
            </a:r>
            <a:r>
              <a:rPr lang="es-ES" sz="1600" b="1" dirty="0" smtClean="0"/>
              <a:t>realidad</a:t>
            </a:r>
            <a:r>
              <a:rPr lang="es-ES" sz="1600" dirty="0" smtClean="0"/>
              <a:t> la definición de Auditoría Interna antes mostrada en el archivo, como también la Norma 2120 ,y la ISO 31.000, siendo parte del Gobierno Corporativo. COSO y COSO ERM le ayudarán y mucho.</a:t>
            </a:r>
          </a:p>
          <a:p>
            <a:r>
              <a:rPr lang="es-ES" sz="1600" dirty="0" smtClean="0">
                <a:solidFill>
                  <a:srgbClr val="FF0000"/>
                </a:solidFill>
              </a:rPr>
              <a:t>Pero, sin descuidar el día a día, </a:t>
            </a:r>
            <a:r>
              <a:rPr lang="es-ES" sz="1600" dirty="0" smtClean="0">
                <a:solidFill>
                  <a:srgbClr val="200D67"/>
                </a:solidFill>
              </a:rPr>
              <a:t>para un grupo de personas, lo más importante es tener controlado el fraude, pasar bien las revisiones de los Reguladores y los Auditores Externos; o sea…….hacerlo todo y bien, </a:t>
            </a:r>
            <a:r>
              <a:rPr lang="es-ES" sz="1600" dirty="0" err="1" smtClean="0">
                <a:solidFill>
                  <a:srgbClr val="200D67"/>
                </a:solidFill>
              </a:rPr>
              <a:t>dificil</a:t>
            </a:r>
            <a:r>
              <a:rPr lang="es-ES" sz="1600" dirty="0" smtClean="0">
                <a:solidFill>
                  <a:srgbClr val="200D67"/>
                </a:solidFill>
              </a:rPr>
              <a:t> cosa, pero hay que vivir en ese mundo. </a:t>
            </a:r>
          </a:p>
          <a:p>
            <a:r>
              <a:rPr lang="es-ES" sz="1600" dirty="0" smtClean="0">
                <a:solidFill>
                  <a:srgbClr val="200D67"/>
                </a:solidFill>
              </a:rPr>
              <a:t>Recuerden también la Norma 2110 </a:t>
            </a:r>
            <a:r>
              <a:rPr lang="es-ES" sz="1600" dirty="0">
                <a:solidFill>
                  <a:srgbClr val="200D67"/>
                </a:solidFill>
              </a:rPr>
              <a:t/>
            </a:r>
            <a:br>
              <a:rPr lang="es-ES" sz="1600" dirty="0">
                <a:solidFill>
                  <a:srgbClr val="200D67"/>
                </a:solidFill>
              </a:rPr>
            </a:br>
            <a:endParaRPr lang="es-ES" sz="1600" dirty="0" smtClean="0">
              <a:solidFill>
                <a:srgbClr val="200D67"/>
              </a:solidFill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76282"/>
              </p:ext>
            </p:extLst>
          </p:nvPr>
        </p:nvGraphicFramePr>
        <p:xfrm>
          <a:off x="4953000" y="1752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Acrobat Document" showAsIcon="1" r:id="rId3" imgW="914400" imgH="771480" progId="AcroExch.Document.7">
                  <p:embed/>
                </p:oleObj>
              </mc:Choice>
              <mc:Fallback>
                <p:oleObj name="Acrobat Document" showAsIcon="1" r:id="rId3" imgW="914400" imgH="771480" progId="AcroExch.Document.7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526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345472"/>
              </p:ext>
            </p:extLst>
          </p:nvPr>
        </p:nvGraphicFramePr>
        <p:xfrm>
          <a:off x="4953000" y="5867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Acrobat Document" showAsIcon="1" r:id="rId5" imgW="914400" imgH="771480" progId="AcroExch.Document.7">
                  <p:embed/>
                </p:oleObj>
              </mc:Choice>
              <mc:Fallback>
                <p:oleObj name="Acrobat Document" showAsIcon="1" r:id="rId5" imgW="914400" imgH="7714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3000" y="58674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110242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71A2F-B163-4870-8DE9-17311C05CDC7}" type="slidenum">
              <a:rPr lang="es-ES"/>
              <a:pPr>
                <a:defRPr/>
              </a:pPr>
              <a:t>31</a:t>
            </a:fld>
            <a:endParaRPr lang="es-ES"/>
          </a:p>
        </p:txBody>
      </p:sp>
      <p:pic>
        <p:nvPicPr>
          <p:cNvPr id="6146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91440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2 CuadroTexto"/>
          <p:cNvSpPr txBox="1">
            <a:spLocks noChangeArrowheads="1"/>
          </p:cNvSpPr>
          <p:nvPr/>
        </p:nvSpPr>
        <p:spPr bwMode="auto">
          <a:xfrm>
            <a:off x="179388" y="6310313"/>
            <a:ext cx="8640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Fuente: ISO 31000 – Traducción libre al español del señor Carlos Valdivieso Valenzuela</a:t>
            </a:r>
          </a:p>
        </p:txBody>
      </p:sp>
    </p:spTree>
    <p:extLst>
      <p:ext uri="{BB962C8B-B14F-4D97-AF65-F5344CB8AC3E}">
        <p14:creationId xmlns:p14="http://schemas.microsoft.com/office/powerpoint/2010/main" val="29472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E85D4-97E2-4A71-AEAF-BBA87BB7113F}" type="slidenum">
              <a:rPr lang="es-ES"/>
              <a:pPr>
                <a:defRPr/>
              </a:pPr>
              <a:t>32</a:t>
            </a:fld>
            <a:endParaRPr lang="es-ES"/>
          </a:p>
        </p:txBody>
      </p:sp>
      <p:pic>
        <p:nvPicPr>
          <p:cNvPr id="8194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414338"/>
            <a:ext cx="909637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2 CuadroTexto"/>
          <p:cNvSpPr txBox="1">
            <a:spLocks noChangeArrowheads="1"/>
          </p:cNvSpPr>
          <p:nvPr/>
        </p:nvSpPr>
        <p:spPr bwMode="auto">
          <a:xfrm>
            <a:off x="179388" y="6310313"/>
            <a:ext cx="8640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Fuente: ISO 31000 – Traducción libre al español del señor Carlos Valdivieso Valenzuela</a:t>
            </a:r>
          </a:p>
        </p:txBody>
      </p:sp>
    </p:spTree>
    <p:extLst>
      <p:ext uri="{BB962C8B-B14F-4D97-AF65-F5344CB8AC3E}">
        <p14:creationId xmlns:p14="http://schemas.microsoft.com/office/powerpoint/2010/main" val="8580885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9E9EB-C21F-40D4-947E-892DA481D2E9}" type="slidenum">
              <a:rPr lang="es-ES"/>
              <a:pPr>
                <a:defRPr/>
              </a:pPr>
              <a:t>33</a:t>
            </a:fld>
            <a:endParaRPr lang="es-ES"/>
          </a:p>
        </p:txBody>
      </p:sp>
      <p:pic>
        <p:nvPicPr>
          <p:cNvPr id="9218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23913"/>
            <a:ext cx="87852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2 CuadroTexto"/>
          <p:cNvSpPr txBox="1">
            <a:spLocks noChangeArrowheads="1"/>
          </p:cNvSpPr>
          <p:nvPr/>
        </p:nvSpPr>
        <p:spPr bwMode="auto">
          <a:xfrm>
            <a:off x="179388" y="6310313"/>
            <a:ext cx="8640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Fuente: ISO 31000 – Traducción libre al español del señor Carlos Valdivieso Valenzuela</a:t>
            </a:r>
          </a:p>
        </p:txBody>
      </p:sp>
    </p:spTree>
    <p:extLst>
      <p:ext uri="{BB962C8B-B14F-4D97-AF65-F5344CB8AC3E}">
        <p14:creationId xmlns:p14="http://schemas.microsoft.com/office/powerpoint/2010/main" val="31843170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334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17375E"/>
                </a:solidFill>
              </a:rPr>
              <a:t>ROLES </a:t>
            </a:r>
            <a:endParaRPr lang="es-ES" dirty="0">
              <a:solidFill>
                <a:srgbClr val="17375E"/>
              </a:solidFill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744334"/>
              </p:ext>
            </p:extLst>
          </p:nvPr>
        </p:nvGraphicFramePr>
        <p:xfrm>
          <a:off x="457200" y="1676400"/>
          <a:ext cx="8229600" cy="48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899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algn="ctr"/>
            <a:r>
              <a:rPr lang="es-ES" smtClean="0"/>
              <a:t> TENER UNA MATRIZ DE RIESGOS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78438"/>
          </a:xfrm>
        </p:spPr>
        <p:txBody>
          <a:bodyPr/>
          <a:lstStyle/>
          <a:p>
            <a:r>
              <a:rPr lang="es-ES" dirty="0" smtClean="0"/>
              <a:t>Aquí va una mía; adapten, modifiquen y hagan una propia; deben definir cada riesgo ; tener claro que estos son los riesgos primarios y se descomponen en eventos de riesgos y factores de riesgos de donde derivan las actividades de control. Los riesgos primarios deben ponderarse; hay distintas metodologías.</a:t>
            </a:r>
          </a:p>
          <a:p>
            <a:endParaRPr lang="es-ES" dirty="0"/>
          </a:p>
          <a:p>
            <a:pPr marL="109537" indent="0">
              <a:buNone/>
            </a:pPr>
            <a:endParaRPr lang="es-ES" dirty="0"/>
          </a:p>
          <a:p>
            <a:pPr marL="109537" indent="0">
              <a:buNone/>
            </a:pPr>
            <a:r>
              <a:rPr lang="es-ES" dirty="0" smtClean="0"/>
              <a:t>El apetito de riesgo y la tolerancia al riesgo deben precisarse; esto no es teoría, hay que hacerlo; </a:t>
            </a:r>
            <a:r>
              <a:rPr lang="es-ES" dirty="0" err="1" smtClean="0"/>
              <a:t>ej</a:t>
            </a:r>
            <a:r>
              <a:rPr lang="es-ES" dirty="0" smtClean="0"/>
              <a:t> una empresa puede decir que en sus inversiones, el apetito de riesgo en acciones no invierte y su tolerancia es cero y otra decir hasta un máximo de 20 % y mi tolerancia es 2 %.</a:t>
            </a:r>
          </a:p>
          <a:p>
            <a:pPr marL="109537" indent="0">
              <a:buNone/>
            </a:pPr>
            <a:r>
              <a:rPr lang="es-ES" dirty="0" smtClean="0"/>
              <a:t>Esto debe hacerse para todos los riesgos. Va documento guía de COSO.</a:t>
            </a:r>
          </a:p>
          <a:p>
            <a:pPr marL="109537" indent="0">
              <a:buNone/>
            </a:pPr>
            <a:endParaRPr lang="es-ES" dirty="0"/>
          </a:p>
          <a:p>
            <a:pPr marL="109537" indent="0">
              <a:buNone/>
            </a:pPr>
            <a:endParaRPr lang="es-ES" dirty="0" smtClean="0"/>
          </a:p>
          <a:p>
            <a:pPr marL="109537" indent="0">
              <a:buNone/>
            </a:pPr>
            <a:r>
              <a:rPr lang="es-ES" dirty="0" smtClean="0"/>
              <a:t>Recomiendo para quienes sean afiliados a IIA, obtener el documento emitido en marzo 2012 «</a:t>
            </a:r>
            <a:r>
              <a:rPr lang="es-ES" dirty="0" err="1" smtClean="0"/>
              <a:t>Coordinating</a:t>
            </a:r>
            <a:r>
              <a:rPr lang="es-ES" dirty="0" smtClean="0"/>
              <a:t> </a:t>
            </a:r>
            <a:r>
              <a:rPr lang="es-ES" dirty="0" err="1" smtClean="0"/>
              <a:t>Risk</a:t>
            </a:r>
            <a:r>
              <a:rPr lang="es-ES" dirty="0" smtClean="0"/>
              <a:t> Management And </a:t>
            </a:r>
            <a:r>
              <a:rPr lang="es-ES" dirty="0" err="1" smtClean="0"/>
              <a:t>Assurance</a:t>
            </a:r>
            <a:r>
              <a:rPr lang="es-ES" dirty="0" smtClean="0"/>
              <a:t> «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561454"/>
              </p:ext>
            </p:extLst>
          </p:nvPr>
        </p:nvGraphicFramePr>
        <p:xfrm>
          <a:off x="4572000" y="5181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8" name="Documento" showAsIcon="1" r:id="rId4" imgW="914400" imgH="771480" progId="Word.Document.12">
                  <p:embed/>
                </p:oleObj>
              </mc:Choice>
              <mc:Fallback>
                <p:oleObj name="Documento" showAsIcon="1" r:id="rId4" imgW="914400" imgH="771480" progId="Word.Document.12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1816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473693"/>
              </p:ext>
            </p:extLst>
          </p:nvPr>
        </p:nvGraphicFramePr>
        <p:xfrm>
          <a:off x="6400800" y="28956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" name="Hoja de cálculo" showAsIcon="1" r:id="rId7" imgW="914400" imgH="771480" progId="Excel.Sheet.8">
                  <p:embed/>
                </p:oleObj>
              </mc:Choice>
              <mc:Fallback>
                <p:oleObj name="Hoja de cálculo" showAsIcon="1" r:id="rId7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00800" y="28956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6019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371600"/>
          </a:xfrm>
        </p:spPr>
        <p:txBody>
          <a:bodyPr/>
          <a:lstStyle/>
          <a:p>
            <a:pPr algn="ctr"/>
            <a:r>
              <a:rPr lang="es-ES" smtClean="0"/>
              <a:t>LEVANTAMIENTO Y PUNTUACIÓN DE PROCESOS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Deben levantarse y </a:t>
            </a:r>
            <a:r>
              <a:rPr lang="es-ES" dirty="0"/>
              <a:t>p</a:t>
            </a:r>
            <a:r>
              <a:rPr lang="es-ES" dirty="0" smtClean="0"/>
              <a:t>esarse todos los procesos, monetarios                  (verificar con el Estado Financiero ) y no monetarios ; hay distintas metodologías.</a:t>
            </a:r>
          </a:p>
          <a:p>
            <a:r>
              <a:rPr lang="es-ES" dirty="0" smtClean="0"/>
              <a:t>Aquí comparto con </a:t>
            </a:r>
            <a:r>
              <a:rPr lang="es-ES" dirty="0" err="1" smtClean="0"/>
              <a:t>Uds</a:t>
            </a:r>
            <a:r>
              <a:rPr lang="es-ES" dirty="0" smtClean="0"/>
              <a:t>, la mía.</a:t>
            </a:r>
          </a:p>
          <a:p>
            <a:r>
              <a:rPr lang="es-ES" dirty="0" smtClean="0"/>
              <a:t>Los procesos deben cruzarse con los riesgos y los cruces tener pesos.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801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05F5F-EB3F-44A3-8D7D-4D3C601A202B}" type="slidenum">
              <a:rPr lang="es-ES"/>
              <a:pPr>
                <a:defRPr/>
              </a:pPr>
              <a:t>37</a:t>
            </a:fld>
            <a:endParaRPr lang="es-ES"/>
          </a:p>
        </p:txBody>
      </p:sp>
      <p:sp>
        <p:nvSpPr>
          <p:cNvPr id="20483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35825" y="2565400"/>
            <a:ext cx="1446213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200D67"/>
                </a:solidFill>
              </a:rPr>
              <a:t>      Ciclo de</a:t>
            </a:r>
          </a:p>
          <a:p>
            <a:pPr algn="ctr"/>
            <a:r>
              <a:rPr lang="es-CL" sz="1200">
                <a:solidFill>
                  <a:srgbClr val="200D67"/>
                </a:solidFill>
              </a:rPr>
              <a:t>       Revisión</a:t>
            </a:r>
            <a:endParaRPr lang="es-ES" sz="1200">
              <a:solidFill>
                <a:srgbClr val="200D67"/>
              </a:solidFill>
            </a:endParaRPr>
          </a:p>
        </p:txBody>
      </p:sp>
      <p:sp>
        <p:nvSpPr>
          <p:cNvPr id="20484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7400" y="2565400"/>
            <a:ext cx="1446213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200D67"/>
                </a:solidFill>
              </a:rPr>
              <a:t>   Actividades</a:t>
            </a:r>
          </a:p>
          <a:p>
            <a:pPr algn="ctr"/>
            <a:r>
              <a:rPr lang="es-CL" sz="1200">
                <a:solidFill>
                  <a:srgbClr val="200D67"/>
                </a:solidFill>
              </a:rPr>
              <a:t>    De Control</a:t>
            </a:r>
            <a:endParaRPr lang="es-ES" sz="1200">
              <a:solidFill>
                <a:srgbClr val="200D67"/>
              </a:solidFill>
            </a:endParaRPr>
          </a:p>
        </p:txBody>
      </p:sp>
      <p:sp>
        <p:nvSpPr>
          <p:cNvPr id="20485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94213" y="2565400"/>
            <a:ext cx="1446212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/>
              <a:t>      </a:t>
            </a:r>
            <a:r>
              <a:rPr lang="es-CL" sz="1200" err="1">
                <a:solidFill>
                  <a:srgbClr val="01396A"/>
                </a:solidFill>
              </a:rPr>
              <a:t>Scoring</a:t>
            </a:r>
            <a:r>
              <a:rPr lang="es-CL" sz="1200">
                <a:solidFill>
                  <a:srgbClr val="01396A"/>
                </a:solidFill>
              </a:rPr>
              <a:t> por</a:t>
            </a:r>
          </a:p>
          <a:p>
            <a:pPr algn="ctr"/>
            <a:r>
              <a:rPr lang="es-CL" sz="1200">
                <a:solidFill>
                  <a:srgbClr val="01396A"/>
                </a:solidFill>
              </a:rPr>
              <a:t>    Puntos de</a:t>
            </a:r>
          </a:p>
          <a:p>
            <a:pPr algn="ctr"/>
            <a:r>
              <a:rPr lang="es-CL" sz="1200">
                <a:solidFill>
                  <a:srgbClr val="01396A"/>
                </a:solidFill>
              </a:rPr>
              <a:t>Riesgos</a:t>
            </a:r>
            <a:endParaRPr lang="es-ES" sz="1200">
              <a:solidFill>
                <a:srgbClr val="01396A"/>
              </a:solidFill>
            </a:endParaRPr>
          </a:p>
        </p:txBody>
      </p:sp>
      <p:sp>
        <p:nvSpPr>
          <p:cNvPr id="20486" name="AutoShap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59113" y="2565400"/>
            <a:ext cx="1519237" cy="719138"/>
          </a:xfrm>
          <a:prstGeom prst="chevron">
            <a:avLst>
              <a:gd name="adj" fmla="val 528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200D67"/>
                </a:solidFill>
              </a:rPr>
              <a:t>      Cruce de</a:t>
            </a:r>
          </a:p>
          <a:p>
            <a:pPr algn="ctr"/>
            <a:r>
              <a:rPr lang="es-CL" sz="1200">
                <a:solidFill>
                  <a:srgbClr val="200D67"/>
                </a:solidFill>
              </a:rPr>
              <a:t>          Riesgos con</a:t>
            </a:r>
          </a:p>
          <a:p>
            <a:pPr algn="ctr"/>
            <a:r>
              <a:rPr lang="es-CL" sz="1200">
                <a:solidFill>
                  <a:srgbClr val="200D67"/>
                </a:solidFill>
              </a:rPr>
              <a:t>      Procesos</a:t>
            </a:r>
            <a:endParaRPr lang="es-ES" sz="1200">
              <a:solidFill>
                <a:srgbClr val="200D67"/>
              </a:solidFill>
            </a:endParaRPr>
          </a:p>
        </p:txBody>
      </p:sp>
      <p:sp>
        <p:nvSpPr>
          <p:cNvPr id="20487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5288" y="2565400"/>
            <a:ext cx="1446212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01396A"/>
                </a:solidFill>
              </a:rPr>
              <a:t>      Matriz de</a:t>
            </a:r>
          </a:p>
          <a:p>
            <a:pPr algn="ctr"/>
            <a:r>
              <a:rPr lang="es-CL" sz="1200">
                <a:solidFill>
                  <a:srgbClr val="01396A"/>
                </a:solidFill>
              </a:rPr>
              <a:t>  Riesgos</a:t>
            </a:r>
            <a:endParaRPr lang="es-ES" sz="1200">
              <a:solidFill>
                <a:srgbClr val="01396A"/>
              </a:solidFill>
            </a:endParaRPr>
          </a:p>
        </p:txBody>
      </p:sp>
      <p:sp>
        <p:nvSpPr>
          <p:cNvPr id="20488" name="AutoShape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5288" y="4149725"/>
            <a:ext cx="1446212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01396A"/>
                </a:solidFill>
              </a:rPr>
              <a:t>      Inventario</a:t>
            </a:r>
          </a:p>
          <a:p>
            <a:pPr algn="ctr"/>
            <a:r>
              <a:rPr lang="es-CL" sz="1200">
                <a:solidFill>
                  <a:srgbClr val="01396A"/>
                </a:solidFill>
              </a:rPr>
              <a:t>de</a:t>
            </a:r>
          </a:p>
          <a:p>
            <a:pPr algn="ctr"/>
            <a:r>
              <a:rPr lang="es-CL" sz="1200">
                <a:solidFill>
                  <a:srgbClr val="01396A"/>
                </a:solidFill>
              </a:rPr>
              <a:t>Procesos</a:t>
            </a:r>
            <a:endParaRPr lang="es-ES" sz="1200">
              <a:solidFill>
                <a:srgbClr val="01396A"/>
              </a:solidFill>
            </a:endParaRPr>
          </a:p>
        </p:txBody>
      </p:sp>
      <p:sp>
        <p:nvSpPr>
          <p:cNvPr id="20489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85925" y="4149725"/>
            <a:ext cx="1446213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/>
              <a:t>      </a:t>
            </a:r>
            <a:r>
              <a:rPr lang="es-CL" sz="1200">
                <a:solidFill>
                  <a:srgbClr val="200D67"/>
                </a:solidFill>
              </a:rPr>
              <a:t>Ponderación</a:t>
            </a:r>
          </a:p>
          <a:p>
            <a:pPr algn="ctr"/>
            <a:r>
              <a:rPr lang="es-CL" sz="1200">
                <a:solidFill>
                  <a:srgbClr val="200D67"/>
                </a:solidFill>
              </a:rPr>
              <a:t>      de Procesos</a:t>
            </a:r>
            <a:endParaRPr lang="es-ES" sz="1200">
              <a:solidFill>
                <a:srgbClr val="200D67"/>
              </a:solidFill>
            </a:endParaRPr>
          </a:p>
        </p:txBody>
      </p:sp>
      <p:sp>
        <p:nvSpPr>
          <p:cNvPr id="20490" name="AutoShape 9"/>
          <p:cNvSpPr>
            <a:spLocks noChangeArrowheads="1"/>
          </p:cNvSpPr>
          <p:nvPr/>
        </p:nvSpPr>
        <p:spPr bwMode="auto">
          <a:xfrm>
            <a:off x="1979613" y="2709863"/>
            <a:ext cx="1152525" cy="360362"/>
          </a:xfrm>
          <a:prstGeom prst="rightArrow">
            <a:avLst>
              <a:gd name="adj1" fmla="val 50000"/>
              <a:gd name="adj2" fmla="val 799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91" name="AutoShape 10"/>
          <p:cNvSpPr>
            <a:spLocks noChangeArrowheads="1"/>
          </p:cNvSpPr>
          <p:nvPr/>
        </p:nvSpPr>
        <p:spPr bwMode="auto">
          <a:xfrm>
            <a:off x="3276600" y="4005263"/>
            <a:ext cx="6477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92" name="Text Box 11"/>
          <p:cNvSpPr txBox="1">
            <a:spLocks noChangeArrowheads="1"/>
          </p:cNvSpPr>
          <p:nvPr/>
        </p:nvSpPr>
        <p:spPr bwMode="auto">
          <a:xfrm>
            <a:off x="789103" y="630238"/>
            <a:ext cx="60036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CL" sz="2800" b="1" dirty="0">
                <a:solidFill>
                  <a:srgbClr val="000099"/>
                </a:solidFill>
              </a:rPr>
              <a:t>Etapas de desarrollo en la Metodología</a:t>
            </a:r>
            <a:endParaRPr lang="es-ES" sz="2800" b="1" dirty="0">
              <a:solidFill>
                <a:srgbClr val="000099"/>
              </a:solidFill>
            </a:endParaRPr>
          </a:p>
        </p:txBody>
      </p:sp>
      <p:sp>
        <p:nvSpPr>
          <p:cNvPr id="20493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748713" y="6453188"/>
            <a:ext cx="395287" cy="40481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94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03913" y="4149725"/>
            <a:ext cx="1446212" cy="719138"/>
          </a:xfrm>
          <a:prstGeom prst="chevron">
            <a:avLst>
              <a:gd name="adj" fmla="val 502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200">
                <a:solidFill>
                  <a:srgbClr val="01396A"/>
                </a:solidFill>
              </a:rPr>
              <a:t>      Monitoreo</a:t>
            </a:r>
            <a:endParaRPr lang="es-ES" sz="1200">
              <a:solidFill>
                <a:srgbClr val="01396A"/>
              </a:solidFill>
            </a:endParaRPr>
          </a:p>
        </p:txBody>
      </p:sp>
      <p:sp>
        <p:nvSpPr>
          <p:cNvPr id="20495" name="AutoShape 14"/>
          <p:cNvSpPr>
            <a:spLocks noChangeArrowheads="1"/>
          </p:cNvSpPr>
          <p:nvPr/>
        </p:nvSpPr>
        <p:spPr bwMode="auto">
          <a:xfrm rot="-5400000">
            <a:off x="6066632" y="3518693"/>
            <a:ext cx="755650" cy="360363"/>
          </a:xfrm>
          <a:prstGeom prst="rightArrow">
            <a:avLst>
              <a:gd name="adj1" fmla="val 50000"/>
              <a:gd name="adj2" fmla="val 524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496" name="Text Box 15"/>
          <p:cNvSpPr txBox="1">
            <a:spLocks noChangeArrowheads="1"/>
          </p:cNvSpPr>
          <p:nvPr/>
        </p:nvSpPr>
        <p:spPr bwMode="auto">
          <a:xfrm>
            <a:off x="246063" y="6288088"/>
            <a:ext cx="3932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  <p:sp>
        <p:nvSpPr>
          <p:cNvPr id="20497" name="Line 16"/>
          <p:cNvSpPr>
            <a:spLocks noChangeShapeType="1"/>
          </p:cNvSpPr>
          <p:nvPr/>
        </p:nvSpPr>
        <p:spPr bwMode="auto">
          <a:xfrm>
            <a:off x="611188" y="1268413"/>
            <a:ext cx="7777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2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400" dirty="0" smtClean="0"/>
              <a:t>VEAMOS UN EJEMPLO </a:t>
            </a:r>
            <a:r>
              <a:rPr lang="es-ES" sz="2400" dirty="0" smtClean="0">
                <a:solidFill>
                  <a:srgbClr val="FF0000"/>
                </a:solidFill>
              </a:rPr>
              <a:t>INVENTADO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16438"/>
          </a:xfrm>
        </p:spPr>
        <p:txBody>
          <a:bodyPr/>
          <a:lstStyle/>
          <a:p>
            <a:r>
              <a:rPr lang="es-ES" dirty="0" smtClean="0"/>
              <a:t>En la realidad hay que hacerlo; no es difícil, lo he hecho varias veces, trabajando en equipo con personal de Auditoría Interna.</a:t>
            </a:r>
          </a:p>
          <a:p>
            <a:r>
              <a:rPr lang="es-ES" dirty="0" smtClean="0"/>
              <a:t>El resultado, ayuda a clarificar el uso de los recursos en el programa de Auditoría Interna.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641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26654-CDA8-4308-92E9-2C4FFF341E51}" type="slidenum">
              <a:rPr lang="es-ES"/>
              <a:pPr>
                <a:defRPr/>
              </a:pPr>
              <a:t>39</a:t>
            </a:fld>
            <a:endParaRPr lang="es-ES"/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987675" y="136525"/>
            <a:ext cx="324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MX" b="1"/>
              <a:t>Puntuación de los Procesos</a:t>
            </a:r>
            <a:endParaRPr lang="es-ES" b="1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46063" y="6288088"/>
            <a:ext cx="3932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  <p:pic>
        <p:nvPicPr>
          <p:cNvPr id="26628" name="Picture 5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795338"/>
            <a:ext cx="78200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2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COSO Vigente</a:t>
            </a:r>
            <a:br>
              <a:rPr lang="en-US" dirty="0" smtClean="0"/>
            </a:br>
            <a:r>
              <a:rPr lang="en-US" dirty="0" smtClean="0"/>
              <a:t>Diapositiva libre de Carlos Valdivieso Valenzuela</a:t>
            </a:r>
          </a:p>
        </p:txBody>
      </p:sp>
      <p:sp>
        <p:nvSpPr>
          <p:cNvPr id="13315" name="Rectangl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5125" lvl="2" indent="-255588">
              <a:spcAft>
                <a:spcPts val="600"/>
              </a:spcAft>
              <a:buFont typeface="Georgia" pitchFamily="18" charset="0"/>
              <a:buChar char="•"/>
            </a:pPr>
            <a:r>
              <a:rPr lang="en-GB" sz="2000" dirty="0" smtClean="0"/>
              <a:t>Publicado en  1992, después de un largo proceso con variadas consultas y 40.000 ejemplares de un borrador que estuvo un año en revisión en amplios sectores.</a:t>
            </a:r>
          </a:p>
          <a:p>
            <a:pPr marL="365125" lvl="2" indent="-255588">
              <a:spcAft>
                <a:spcPts val="600"/>
              </a:spcAft>
              <a:buFont typeface="Georgia" pitchFamily="18" charset="0"/>
              <a:buChar char="•"/>
            </a:pPr>
            <a:r>
              <a:rPr lang="en-GB" sz="2000" dirty="0" smtClean="0"/>
              <a:t>Muy usado en EEUU.</a:t>
            </a:r>
          </a:p>
          <a:p>
            <a:pPr marL="365125" lvl="2" indent="-255588">
              <a:spcAft>
                <a:spcPts val="600"/>
              </a:spcAft>
              <a:buFont typeface="Georgia" pitchFamily="18" charset="0"/>
              <a:buChar char="•"/>
            </a:pPr>
            <a:r>
              <a:rPr lang="en-GB" sz="2000" dirty="0" smtClean="0"/>
              <a:t>También muy usado fuera de EEUU.</a:t>
            </a:r>
            <a:endParaRPr lang="en-CA" sz="2000" dirty="0" smtClean="0"/>
          </a:p>
        </p:txBody>
      </p:sp>
      <p:pic>
        <p:nvPicPr>
          <p:cNvPr id="13316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133600"/>
            <a:ext cx="4214813" cy="3733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15000" y="6019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Original COSO Cube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DED7C-FF2C-45EE-8B79-AEE5A5AA46DD}" type="slidenum">
              <a:rPr lang="es-ES"/>
              <a:pPr>
                <a:defRPr/>
              </a:pPr>
              <a:t>40</a:t>
            </a:fld>
            <a:endParaRPr lang="es-ES"/>
          </a:p>
        </p:txBody>
      </p:sp>
      <p:sp>
        <p:nvSpPr>
          <p:cNvPr id="27650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813" y="6308725"/>
            <a:ext cx="431800" cy="360363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46063" y="6288088"/>
            <a:ext cx="404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Carlos Valdivieso Valenzuela</a:t>
            </a:r>
          </a:p>
        </p:txBody>
      </p:sp>
      <p:pic>
        <p:nvPicPr>
          <p:cNvPr id="27652" name="Picture 5" descr="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2863"/>
            <a:ext cx="896302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6381750"/>
            <a:ext cx="414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600"/>
              <a:t>Fuente : Sr. Carlos Valdivieso Valenzuela</a:t>
            </a:r>
          </a:p>
        </p:txBody>
      </p:sp>
    </p:spTree>
    <p:extLst>
      <p:ext uri="{BB962C8B-B14F-4D97-AF65-F5344CB8AC3E}">
        <p14:creationId xmlns:p14="http://schemas.microsoft.com/office/powerpoint/2010/main" val="28778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F1693-868C-40F4-BF1D-FBA453356370}" type="slidenum">
              <a:rPr lang="es-ES"/>
              <a:pPr>
                <a:defRPr/>
              </a:pPr>
              <a:t>41</a:t>
            </a:fld>
            <a:endParaRPr lang="es-ES"/>
          </a:p>
        </p:txBody>
      </p:sp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5099050" y="-47625"/>
            <a:ext cx="3932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  <p:pic>
        <p:nvPicPr>
          <p:cNvPr id="28675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8125"/>
            <a:ext cx="89916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6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B8E06-158A-4BC4-B7AC-8FFAB771AAC3}" type="slidenum">
              <a:rPr lang="es-ES"/>
              <a:pPr>
                <a:defRPr/>
              </a:pPr>
              <a:t>42</a:t>
            </a:fld>
            <a:endParaRPr lang="es-ES"/>
          </a:p>
        </p:txBody>
      </p:sp>
      <p:sp>
        <p:nvSpPr>
          <p:cNvPr id="2969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813" y="6308725"/>
            <a:ext cx="431800" cy="360363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5099050" y="0"/>
            <a:ext cx="3932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  <p:pic>
        <p:nvPicPr>
          <p:cNvPr id="29700" name="Picture 5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1938"/>
            <a:ext cx="89916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6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D5384-55D9-413A-8472-DC25D9933567}" type="slidenum">
              <a:rPr lang="es-ES"/>
              <a:pPr>
                <a:defRPr/>
              </a:pPr>
              <a:t>43</a:t>
            </a:fld>
            <a:endParaRPr lang="es-ES"/>
          </a:p>
        </p:txBody>
      </p:sp>
      <p:pic>
        <p:nvPicPr>
          <p:cNvPr id="30722" name="Picture 9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74104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676400"/>
            <a:ext cx="6734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25400" y="790575"/>
            <a:ext cx="901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CL" b="1">
                <a:solidFill>
                  <a:schemeClr val="accent2"/>
                </a:solidFill>
              </a:rPr>
              <a:t>Cruce de un Proceso con el Riesgo “Cumplimiento de normas y procedimientos”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30725" name="Oval 4"/>
          <p:cNvSpPr>
            <a:spLocks noChangeArrowheads="1"/>
          </p:cNvSpPr>
          <p:nvPr/>
        </p:nvSpPr>
        <p:spPr bwMode="auto">
          <a:xfrm>
            <a:off x="2771775" y="4508500"/>
            <a:ext cx="792163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26" name="Oval 5"/>
          <p:cNvSpPr>
            <a:spLocks noChangeArrowheads="1"/>
          </p:cNvSpPr>
          <p:nvPr/>
        </p:nvSpPr>
        <p:spPr bwMode="auto">
          <a:xfrm>
            <a:off x="7294563" y="2320925"/>
            <a:ext cx="792162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46063" y="6288088"/>
            <a:ext cx="3932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</p:spTree>
    <p:extLst>
      <p:ext uri="{BB962C8B-B14F-4D97-AF65-F5344CB8AC3E}">
        <p14:creationId xmlns:p14="http://schemas.microsoft.com/office/powerpoint/2010/main" val="38774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F095F-C9FD-4C47-AFF3-40D8630B337B}" type="slidenum">
              <a:rPr lang="es-ES"/>
              <a:pPr>
                <a:defRPr/>
              </a:pPr>
              <a:t>44</a:t>
            </a:fld>
            <a:endParaRPr lang="es-ES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830513" y="1104900"/>
            <a:ext cx="348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L" b="1">
                <a:solidFill>
                  <a:schemeClr val="accent2"/>
                </a:solidFill>
              </a:rPr>
              <a:t>Puntos de riesgos potenciales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906713" y="3906838"/>
            <a:ext cx="335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L" b="1">
                <a:solidFill>
                  <a:schemeClr val="accent2"/>
                </a:solidFill>
              </a:rPr>
              <a:t>Puntos de riesgos residuales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81363" y="476250"/>
            <a:ext cx="260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L" b="1">
                <a:solidFill>
                  <a:schemeClr val="accent2"/>
                </a:solidFill>
              </a:rPr>
              <a:t>EJEMPLO DIDACTICO</a:t>
            </a:r>
            <a:endParaRPr lang="es-ES" b="1">
              <a:solidFill>
                <a:schemeClr val="accent2"/>
              </a:solidFill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46063" y="6288088"/>
            <a:ext cx="3932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/>
              <a:t>Fuente : Sr. Carlos Valdivieso Valenzuela</a:t>
            </a:r>
          </a:p>
        </p:txBody>
      </p:sp>
      <p:pic>
        <p:nvPicPr>
          <p:cNvPr id="32774" name="Picture 9" descr="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7338"/>
            <a:ext cx="89249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0" descr="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362450"/>
            <a:ext cx="89249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0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pPr algn="ctr"/>
            <a:r>
              <a:rPr lang="es-ES" dirty="0" smtClean="0"/>
              <a:t>ACERCA DE IMPACTO Y PROBABILIDAD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4350"/>
          </a:xfrm>
        </p:spPr>
        <p:txBody>
          <a:bodyPr/>
          <a:lstStyle/>
          <a:p>
            <a:r>
              <a:rPr lang="es-ES" sz="1600" dirty="0" smtClean="0"/>
              <a:t>Hay algunos que trabajan  con impacto y probabilidad; en teoría parece bien; el tema es que hay que tener bases de datos históricas para impactos y probabilidades; si no la hubiere, el tema pasa a ser subjetivo y en ocasiones casi una adivinanza.</a:t>
            </a:r>
          </a:p>
          <a:p>
            <a:r>
              <a:rPr lang="es-ES" sz="1600" dirty="0" smtClean="0"/>
              <a:t>Tengan cuidado y no se mareen, hay quienes usan complejos modelos matemáticos, como Montecarlo; si tuvieren bases de datos históricas de varios años, bien  </a:t>
            </a:r>
          </a:p>
          <a:p>
            <a:r>
              <a:rPr lang="es-ES" sz="1600" dirty="0" smtClean="0"/>
              <a:t>Como mera referencia, va una tabla que puede ayudar inicialmente  con este enfoque.</a:t>
            </a:r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600" dirty="0"/>
          </a:p>
          <a:p>
            <a:pPr marL="109537" indent="0">
              <a:buNone/>
            </a:pPr>
            <a:endParaRPr lang="es-ES" sz="1600" dirty="0"/>
          </a:p>
          <a:p>
            <a:r>
              <a:rPr lang="es-ES" sz="1600" dirty="0" smtClean="0"/>
              <a:t>El impacto debe tener una base  de un valor monetario común; recomiendo fijar un % del patrimonio y dar los valores por tramos que no tienen porqué ser iguales;  el catastrófico debe ser algo realmente  inmenso; igualmente fijen los % para la escala de probabilidades; aquí no hay recetas.</a:t>
            </a:r>
          </a:p>
          <a:p>
            <a:r>
              <a:rPr lang="es-ES" sz="1600" dirty="0" smtClean="0"/>
              <a:t> Quienes usan este enfoque , representan cuadrantes en un eje de probabilidad  y ocurrencia, con colores rojo, amarillo y verde para orientar cuáles riesgos deben ser prioritarios</a:t>
            </a:r>
          </a:p>
          <a:p>
            <a:endParaRPr lang="es-ES" sz="1600" dirty="0"/>
          </a:p>
          <a:p>
            <a:endParaRPr lang="es-E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367276"/>
              </p:ext>
            </p:extLst>
          </p:nvPr>
        </p:nvGraphicFramePr>
        <p:xfrm>
          <a:off x="4114800" y="35052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Hoja de cálculo" showAsIcon="1" r:id="rId4" imgW="914400" imgH="771480" progId="Excel.Sheet.12">
                  <p:embed/>
                </p:oleObj>
              </mc:Choice>
              <mc:Fallback>
                <p:oleObj name="Hoja de cálculo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5052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31759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pPr algn="ctr"/>
            <a:r>
              <a:rPr lang="es-ES" dirty="0" smtClean="0"/>
              <a:t>COSO Y LA TECNOLOGÍA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4350"/>
          </a:xfrm>
        </p:spPr>
        <p:txBody>
          <a:bodyPr/>
          <a:lstStyle/>
          <a:p>
            <a:r>
              <a:rPr lang="es-ES" sz="1600" dirty="0" smtClean="0"/>
              <a:t>Este ha sido un gran cambio respecto a 1992; pero el documento no contiene guías precisas.</a:t>
            </a:r>
          </a:p>
          <a:p>
            <a:r>
              <a:rPr lang="es-ES" sz="1600" dirty="0" smtClean="0"/>
              <a:t>Entre las múltiples referencias que uno pude usar están COBIT 4.1 que si tiene orientaciones y el borrador de COBIT 5 que es muy </a:t>
            </a:r>
            <a:r>
              <a:rPr lang="es-ES" sz="1600" dirty="0" err="1" smtClean="0"/>
              <a:t>general.Para</a:t>
            </a:r>
            <a:r>
              <a:rPr lang="es-ES" sz="1600" dirty="0" smtClean="0"/>
              <a:t> vuestra consideración, comparto ambos documentos.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sz="1800" dirty="0" smtClean="0"/>
              <a:t>Recomiendo analizar la segunda edición del documento emitido por IIA el 29 de marzo del 2012 que se cita; quienes estén afiliados a IIA, pueden bajarlo sin costo; de lo contrario deben comprarlo.</a:t>
            </a:r>
          </a:p>
          <a:p>
            <a:pPr marL="109537" indent="0">
              <a:buNone/>
            </a:pPr>
            <a:r>
              <a:rPr lang="en-US" sz="1800" dirty="0" smtClean="0"/>
              <a:t>     “The </a:t>
            </a:r>
            <a:r>
              <a:rPr lang="en-US" sz="1800" dirty="0"/>
              <a:t>IIA releases an update of GTAG 1: Information Technology Risks and Controls, 2nd Edition to Empower Practitioners with Latest IT </a:t>
            </a:r>
            <a:r>
              <a:rPr lang="en-US" sz="1800" dirty="0" smtClean="0"/>
              <a:t>Developments”</a:t>
            </a:r>
            <a:endParaRPr lang="es-ES" sz="1800" dirty="0" smtClean="0"/>
          </a:p>
          <a:p>
            <a:r>
              <a:rPr lang="es-ES" sz="1800" dirty="0" smtClean="0"/>
              <a:t>En lo referente a privacidad, pueden usar la norma </a:t>
            </a:r>
            <a:r>
              <a:rPr lang="es-ES" sz="1800" dirty="0"/>
              <a:t>ISO/IEC 17799:2005</a:t>
            </a:r>
            <a:r>
              <a:rPr lang="es-ES" sz="1800" dirty="0" smtClean="0"/>
              <a:t>  y NORMA INTERNACIONAL ISO/IEC</a:t>
            </a:r>
            <a:r>
              <a:rPr lang="es-ES" sz="1800" dirty="0"/>
              <a:t> </a:t>
            </a:r>
            <a:r>
              <a:rPr lang="es-ES" sz="1800" dirty="0" smtClean="0"/>
              <a:t>FDIS</a:t>
            </a:r>
            <a:r>
              <a:rPr lang="es-ES" sz="1800" dirty="0"/>
              <a:t> </a:t>
            </a:r>
            <a:r>
              <a:rPr lang="es-ES" sz="1800" dirty="0" smtClean="0"/>
              <a:t>27001 y en lo de calidad la norma ITIL , documentos que deben comprarse </a:t>
            </a:r>
          </a:p>
          <a:p>
            <a:endParaRPr lang="es-E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41504"/>
              </p:ext>
            </p:extLst>
          </p:nvPr>
        </p:nvGraphicFramePr>
        <p:xfrm>
          <a:off x="1981200" y="3048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Acrobat Document" showAsIcon="1" r:id="rId3" imgW="914400" imgH="771480" progId="AcroExch.Document.7">
                  <p:embed/>
                </p:oleObj>
              </mc:Choice>
              <mc:Fallback>
                <p:oleObj name="Acrobat Document" showAsIcon="1" r:id="rId3" imgW="914400" imgH="771480" progId="AcroExch.Document.7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480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785107"/>
              </p:ext>
            </p:extLst>
          </p:nvPr>
        </p:nvGraphicFramePr>
        <p:xfrm>
          <a:off x="4343400" y="3048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Acrobat Document" showAsIcon="1" r:id="rId5" imgW="914400" imgH="771480" progId="AcroExch.Document.7">
                  <p:embed/>
                </p:oleObj>
              </mc:Choice>
              <mc:Fallback>
                <p:oleObj name="Acrobat Document" showAsIcon="1" r:id="rId5" imgW="914400" imgH="771480" progId="AcroExch.Document.7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30480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38199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09600"/>
          </a:xfrm>
        </p:spPr>
        <p:txBody>
          <a:bodyPr/>
          <a:lstStyle/>
          <a:p>
            <a:pPr algn="ctr"/>
            <a:r>
              <a:rPr lang="es-ES" dirty="0" smtClean="0"/>
              <a:t>Auditoría Interna y Auditoría Externa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21238"/>
          </a:xfrm>
        </p:spPr>
        <p:txBody>
          <a:bodyPr/>
          <a:lstStyle/>
          <a:p>
            <a:r>
              <a:rPr lang="es-ES" dirty="0" smtClean="0"/>
              <a:t>Debiera haber más  sinergias y coordinación </a:t>
            </a:r>
          </a:p>
          <a:p>
            <a:r>
              <a:rPr lang="es-ES" dirty="0" smtClean="0"/>
              <a:t>Es mi experiencia personal que la balanza está más cargada a los beneficios que obtienen los Auditores Externos de los Auditores Internos.</a:t>
            </a:r>
          </a:p>
          <a:p>
            <a:r>
              <a:rPr lang="es-ES" dirty="0" smtClean="0"/>
              <a:t>Favor vean documento actualizado el 27 de abril del  2012</a:t>
            </a:r>
          </a:p>
          <a:p>
            <a:r>
              <a:rPr lang="es-ES" dirty="0" smtClean="0"/>
              <a:t>“New International </a:t>
            </a:r>
            <a:r>
              <a:rPr lang="es-ES" dirty="0" err="1" smtClean="0"/>
              <a:t>Auditing</a:t>
            </a:r>
            <a:r>
              <a:rPr lang="es-ES" dirty="0" smtClean="0"/>
              <a:t> Standard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increase</a:t>
            </a:r>
            <a:r>
              <a:rPr lang="es-ES" dirty="0" smtClean="0"/>
              <a:t> </a:t>
            </a:r>
            <a:r>
              <a:rPr lang="es-ES" dirty="0" err="1" smtClean="0"/>
              <a:t>External</a:t>
            </a:r>
            <a:r>
              <a:rPr lang="es-ES" dirty="0" smtClean="0"/>
              <a:t> </a:t>
            </a:r>
            <a:r>
              <a:rPr lang="es-ES" dirty="0" err="1" smtClean="0"/>
              <a:t>Auditors</a:t>
            </a:r>
            <a:r>
              <a:rPr lang="es-ES" dirty="0" smtClean="0"/>
              <a:t> </a:t>
            </a:r>
            <a:r>
              <a:rPr lang="es-ES" dirty="0" err="1" smtClean="0"/>
              <a:t>Scrutin</a:t>
            </a:r>
            <a:r>
              <a:rPr lang="es-ES" dirty="0" smtClean="0"/>
              <a:t> of </a:t>
            </a:r>
            <a:r>
              <a:rPr lang="es-ES" dirty="0" err="1" smtClean="0"/>
              <a:t>Internal</a:t>
            </a:r>
            <a:r>
              <a:rPr lang="es-ES" dirty="0" smtClean="0"/>
              <a:t> </a:t>
            </a:r>
            <a:r>
              <a:rPr lang="es-ES" dirty="0" err="1" smtClean="0"/>
              <a:t>Audit</a:t>
            </a:r>
            <a:r>
              <a:rPr lang="es-ES" dirty="0" smtClean="0"/>
              <a:t> “</a:t>
            </a:r>
          </a:p>
          <a:p>
            <a:endParaRPr lang="es-ES" dirty="0" smtClean="0"/>
          </a:p>
          <a:p>
            <a:r>
              <a:rPr lang="es-ES" dirty="0" smtClean="0"/>
              <a:t>Aquí hay una tarea pendiente de Auditoría Interna, de cómo mejorar la sinergia aprovechando el trabajo de los Auditores Externos, a partir del propio programa de trabajo; se requiere de la disposición de la firma de Auditoría Externa que trabaje en la empresa auditada .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96730"/>
              </p:ext>
            </p:extLst>
          </p:nvPr>
        </p:nvGraphicFramePr>
        <p:xfrm>
          <a:off x="5029200" y="3810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Documento" showAsIcon="1" r:id="rId4" imgW="914400" imgH="771480" progId="Word.Document.12">
                  <p:embed/>
                </p:oleObj>
              </mc:Choice>
              <mc:Fallback>
                <p:oleObj name="Documento" showAsIcon="1" r:id="rId4" imgW="914400" imgH="7714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3810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55409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19200"/>
          </a:xfrm>
        </p:spPr>
        <p:txBody>
          <a:bodyPr/>
          <a:lstStyle/>
          <a:p>
            <a:pPr algn="ctr"/>
            <a:r>
              <a:rPr lang="es-ES" smtClean="0"/>
              <a:t>MONITOREO</a:t>
            </a:r>
            <a:br>
              <a:rPr lang="es-ES" smtClean="0"/>
            </a:br>
            <a:r>
              <a:rPr lang="es-ES" smtClean="0"/>
              <a:t>UN DESAFÍO INTERESANTE,MODERNO, POTENTE Y </a:t>
            </a:r>
            <a:r>
              <a:rPr lang="es-ES" b="1" smtClean="0">
                <a:solidFill>
                  <a:srgbClr val="FF0000"/>
                </a:solidFill>
              </a:rPr>
              <a:t>NECESARIO  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3" descr="cube_framework_new2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3048000"/>
            <a:ext cx="2743200" cy="2735263"/>
          </a:xfrm>
          <a:prstGeom prst="rect">
            <a:avLst/>
          </a:prstGeom>
        </p:spPr>
      </p:pic>
      <p:sp>
        <p:nvSpPr>
          <p:cNvPr id="6" name="5 Flecha derecha"/>
          <p:cNvSpPr/>
          <p:nvPr/>
        </p:nvSpPr>
        <p:spPr>
          <a:xfrm>
            <a:off x="1981200" y="5105400"/>
            <a:ext cx="978408" cy="484632"/>
          </a:xfrm>
          <a:prstGeom prst="rightArrow">
            <a:avLst>
              <a:gd name="adj1" fmla="val 2397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0219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s-ES" smtClean="0"/>
              <a:t>DESAFIOS DEL MONITOREO 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238"/>
          </a:xfrm>
        </p:spPr>
        <p:txBody>
          <a:bodyPr/>
          <a:lstStyle/>
          <a:p>
            <a:r>
              <a:rPr lang="es-ES" sz="1600" dirty="0" smtClean="0"/>
              <a:t>Ser una herramienta útil en la realidad del entorno del Banco y sus operaciones</a:t>
            </a:r>
            <a:r>
              <a:rPr lang="es-ES" sz="1600" b="1" dirty="0" smtClean="0"/>
              <a:t>, con oportunidad</a:t>
            </a:r>
            <a:r>
              <a:rPr lang="es-ES" sz="1600" dirty="0" smtClean="0"/>
              <a:t>, viendo los aspectos más importantes y usando la tecnología de información y los sistemas.</a:t>
            </a:r>
          </a:p>
          <a:p>
            <a:r>
              <a:rPr lang="es-ES" sz="1600" dirty="0" smtClean="0"/>
              <a:t>Favor piensen cómo se puede monitorear cuando se tienen algunos millones de transacciones computacionales diarias ( busquen su dato ).</a:t>
            </a:r>
          </a:p>
          <a:p>
            <a:r>
              <a:rPr lang="es-ES" sz="1600" dirty="0" smtClean="0"/>
              <a:t>Es complemento de la Auditoría Interna de procesos; si </a:t>
            </a:r>
            <a:r>
              <a:rPr lang="es-ES" sz="1600" dirty="0" err="1" smtClean="0"/>
              <a:t>Uds</a:t>
            </a:r>
            <a:r>
              <a:rPr lang="es-ES" sz="1600" dirty="0" smtClean="0"/>
              <a:t> han revisado un proceso, puede que no lo vean de nuevo hasta mucho tiempo más, incluso años, y mientras les puede haber pasado la escuadra entera de buques frente a su cabeza y no haberse dado cuenta.</a:t>
            </a:r>
          </a:p>
          <a:p>
            <a:r>
              <a:rPr lang="es-ES" sz="1600" dirty="0" smtClean="0"/>
              <a:t>Ha sido mi experiencia que esto es muy interesante y los auditores que se les asigna, lo consideran una distinción y no quieren dejar ese trabajo.</a:t>
            </a:r>
            <a:endParaRPr lang="es-E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724400"/>
            <a:ext cx="2466975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8289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/>
          <a:lstStyle/>
          <a:p>
            <a:pPr algn="ctr"/>
            <a:r>
              <a:rPr lang="es-ES" dirty="0" smtClean="0"/>
              <a:t>COSO ES UNA ESTRUCTURA( Framework ) 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11838"/>
          </a:xfrm>
        </p:spPr>
        <p:txBody>
          <a:bodyPr/>
          <a:lstStyle/>
          <a:p>
            <a:pPr marL="109537" indent="0">
              <a:buNone/>
            </a:pPr>
            <a:endParaRPr lang="es-ES" sz="1800" b="1" dirty="0"/>
          </a:p>
          <a:p>
            <a:pPr marL="109537" indent="0">
              <a:buNone/>
            </a:pPr>
            <a:r>
              <a:rPr lang="es-ES" sz="1800" b="1" dirty="0" smtClean="0"/>
              <a:t>                              </a:t>
            </a:r>
          </a:p>
          <a:p>
            <a:pPr marL="109537" indent="0">
              <a:buNone/>
            </a:pPr>
            <a:r>
              <a:rPr lang="es-ES" sz="1800" b="1" dirty="0"/>
              <a:t> </a:t>
            </a:r>
            <a:r>
              <a:rPr lang="es-ES" sz="1800" b="1" dirty="0" smtClean="0"/>
              <a:t>                               TODO UNIDO E INTEGRADO </a:t>
            </a:r>
            <a:endParaRPr lang="es-ES" sz="1800" b="1" dirty="0"/>
          </a:p>
          <a:p>
            <a:pPr marL="109537" indent="0">
              <a:buNone/>
            </a:pPr>
            <a:endParaRPr lang="es-ES" sz="1800" b="1" dirty="0"/>
          </a:p>
          <a:p>
            <a:pPr marL="109537" indent="0">
              <a:buNone/>
            </a:pPr>
            <a:endParaRPr lang="es-ES" sz="1800" b="1" dirty="0"/>
          </a:p>
          <a:p>
            <a:pPr marL="109537" indent="0">
              <a:buNone/>
            </a:pPr>
            <a:endParaRPr lang="es-ES" sz="1800" b="1" dirty="0"/>
          </a:p>
          <a:p>
            <a:pPr marL="109537" indent="0">
              <a:buNone/>
            </a:pPr>
            <a:endParaRPr lang="es-ES" sz="1800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752600"/>
            <a:ext cx="610552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4136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s-ES" smtClean="0"/>
              <a:t>DESAFIOS DEL MONITOREO 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02238"/>
          </a:xfrm>
        </p:spPr>
        <p:txBody>
          <a:bodyPr/>
          <a:lstStyle/>
          <a:p>
            <a:r>
              <a:rPr lang="es-ES" sz="1600" dirty="0" smtClean="0"/>
              <a:t>El monitoreo según COSO puede ser en tiempo real ( daré ejemplos ) o posterior</a:t>
            </a:r>
          </a:p>
          <a:p>
            <a:r>
              <a:rPr lang="es-ES" sz="1600" dirty="0" smtClean="0"/>
              <a:t>Los </a:t>
            </a:r>
            <a:r>
              <a:rPr lang="es-ES" sz="1600" dirty="0" err="1" smtClean="0"/>
              <a:t>KRIs</a:t>
            </a:r>
            <a:r>
              <a:rPr lang="es-ES" sz="1600" dirty="0" smtClean="0"/>
              <a:t> ( </a:t>
            </a:r>
            <a:r>
              <a:rPr lang="es-ES" sz="1600" dirty="0" err="1" smtClean="0"/>
              <a:t>key</a:t>
            </a:r>
            <a:r>
              <a:rPr lang="es-ES" sz="1600" dirty="0" smtClean="0"/>
              <a:t> </a:t>
            </a:r>
            <a:r>
              <a:rPr lang="es-ES" sz="1600" dirty="0" err="1" smtClean="0"/>
              <a:t>risk</a:t>
            </a:r>
            <a:r>
              <a:rPr lang="es-ES" sz="1600" dirty="0" smtClean="0"/>
              <a:t> </a:t>
            </a:r>
            <a:r>
              <a:rPr lang="es-ES" sz="1600" dirty="0" err="1" smtClean="0"/>
              <a:t>indicator</a:t>
            </a:r>
            <a:r>
              <a:rPr lang="es-ES" sz="1600" dirty="0" smtClean="0"/>
              <a:t> ) son parte del sistema de </a:t>
            </a:r>
            <a:r>
              <a:rPr lang="es-ES" sz="1600" dirty="0" err="1" smtClean="0"/>
              <a:t>monitoreo.COSO</a:t>
            </a:r>
            <a:r>
              <a:rPr lang="es-ES" sz="1600" dirty="0" smtClean="0"/>
              <a:t> tiene un documento; los primeros </a:t>
            </a:r>
            <a:r>
              <a:rPr lang="es-ES" sz="1600" dirty="0" err="1" smtClean="0"/>
              <a:t>KRIs</a:t>
            </a:r>
            <a:r>
              <a:rPr lang="es-ES" sz="1600" dirty="0" smtClean="0"/>
              <a:t> parten con los objetivos</a:t>
            </a:r>
            <a:r>
              <a:rPr lang="es-ES" sz="1600" dirty="0"/>
              <a:t>.</a:t>
            </a:r>
            <a:endParaRPr lang="es-ES" sz="1600" dirty="0" smtClean="0"/>
          </a:p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SI </a:t>
            </a:r>
            <a:r>
              <a:rPr lang="es-ES" sz="1600" dirty="0" err="1" smtClean="0"/>
              <a:t>Uds</a:t>
            </a:r>
            <a:r>
              <a:rPr lang="es-ES" sz="1600" dirty="0" smtClean="0"/>
              <a:t> tienen operando un sistema de monitoreo, en mi experiencia, se validan de otra forma con la organización .</a:t>
            </a:r>
          </a:p>
          <a:p>
            <a:r>
              <a:rPr lang="es-ES" sz="1600" dirty="0" smtClean="0"/>
              <a:t>La </a:t>
            </a:r>
            <a:r>
              <a:rPr lang="es-ES" sz="1600" b="1" dirty="0" smtClean="0"/>
              <a:t>aspiración</a:t>
            </a:r>
            <a:r>
              <a:rPr lang="es-ES" sz="1600" dirty="0" smtClean="0"/>
              <a:t> es tener controles, ex-ante, automáticos y totales, pero esto se logra en pocas ocasiones.</a:t>
            </a:r>
          </a:p>
          <a:p>
            <a:r>
              <a:rPr lang="es-ES" sz="1600" dirty="0" smtClean="0"/>
              <a:t>COSO emitió una guía para monitoreo; aquí va el link de la introducción. </a:t>
            </a:r>
          </a:p>
          <a:p>
            <a:r>
              <a:rPr lang="es-ES" sz="1600" dirty="0" smtClean="0"/>
              <a:t>Recomiendo formular un programa de monitoreo y poner los mejores recursos humanos de Contraloría.</a:t>
            </a:r>
            <a:endParaRPr lang="es-ES" sz="1400" dirty="0" smtClean="0"/>
          </a:p>
          <a:p>
            <a:endParaRPr lang="es-ES" sz="16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724400"/>
            <a:ext cx="2466975" cy="167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874954"/>
              </p:ext>
            </p:extLst>
          </p:nvPr>
        </p:nvGraphicFramePr>
        <p:xfrm>
          <a:off x="7543800" y="3581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3" name="Documento" showAsIcon="1" r:id="rId5" imgW="914400" imgH="771480" progId="Word.Document.12">
                  <p:embed/>
                </p:oleObj>
              </mc:Choice>
              <mc:Fallback>
                <p:oleObj name="Documento" showAsIcon="1" r:id="rId5" imgW="914400" imgH="771480" progId="Word.Document.12">
                  <p:embed/>
                  <p:pic>
                    <p:nvPicPr>
                      <p:cNvPr id="0" name="Picture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35814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457108"/>
              </p:ext>
            </p:extLst>
          </p:nvPr>
        </p:nvGraphicFramePr>
        <p:xfrm>
          <a:off x="7467600" y="2057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Documento" showAsIcon="1" r:id="rId8" imgW="914400" imgH="771480" progId="Word.Document.12">
                  <p:embed/>
                </p:oleObj>
              </mc:Choice>
              <mc:Fallback>
                <p:oleObj name="Documento" showAsIcon="1" r:id="rId8" imgW="914400" imgH="771480" progId="Word.Document.12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0574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67894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400" smtClean="0"/>
              <a:t>PALABRAS AL CIERRE-VISIÓN DE CONTEXTO PARA LA AUDITORÍA INTERNA </a:t>
            </a:r>
            <a:endParaRPr lang="es-ES" sz="240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mtClean="0"/>
              <a:t>En la diapositiva siguiente, van los distintos ámbitos de lo que yo recomiendo.</a:t>
            </a:r>
          </a:p>
          <a:p>
            <a:r>
              <a:rPr lang="es-ES" smtClean="0"/>
              <a:t>Esto lo he implementado por años y en varios lugares.</a:t>
            </a:r>
          </a:p>
          <a:p>
            <a:r>
              <a:rPr lang="es-ES" smtClean="0"/>
              <a:t>Lo explicaré brevemente.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388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108325" y="2332038"/>
            <a:ext cx="2744788" cy="1393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699250" y="2401888"/>
            <a:ext cx="2101850" cy="9588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>
                <a:solidFill>
                  <a:srgbClr val="000099"/>
                </a:solidFill>
              </a:rPr>
              <a:t>Visión </a:t>
            </a:r>
          </a:p>
          <a:p>
            <a:pPr algn="ctr"/>
            <a:r>
              <a:rPr lang="es-CL">
                <a:solidFill>
                  <a:srgbClr val="000099"/>
                </a:solidFill>
              </a:rPr>
              <a:t>de Procesos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00438" y="5026025"/>
            <a:ext cx="2079625" cy="1098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>
                <a:solidFill>
                  <a:srgbClr val="000099"/>
                </a:solidFill>
              </a:rPr>
              <a:t>Visión de</a:t>
            </a:r>
          </a:p>
          <a:p>
            <a:pPr algn="ctr"/>
            <a:r>
              <a:rPr lang="es-CL">
                <a:solidFill>
                  <a:srgbClr val="000099"/>
                </a:solidFill>
              </a:rPr>
              <a:t>Entorno de Control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74638" y="2492375"/>
            <a:ext cx="2103437" cy="914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>
                <a:solidFill>
                  <a:srgbClr val="000099"/>
                </a:solidFill>
              </a:rPr>
              <a:t>Visión Contable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307138" y="4459288"/>
            <a:ext cx="2286000" cy="9826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>
                <a:solidFill>
                  <a:srgbClr val="000099"/>
                </a:solidFill>
              </a:rPr>
              <a:t>Visión de</a:t>
            </a:r>
          </a:p>
          <a:p>
            <a:pPr algn="ctr"/>
            <a:r>
              <a:rPr lang="es-CL">
                <a:solidFill>
                  <a:srgbClr val="000099"/>
                </a:solidFill>
              </a:rPr>
              <a:t>Clientes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063875" y="2881313"/>
            <a:ext cx="3019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CL" b="1">
                <a:solidFill>
                  <a:srgbClr val="000099"/>
                </a:solidFill>
              </a:rPr>
              <a:t>ENFOQUE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14350" y="4560888"/>
            <a:ext cx="2286000" cy="9826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>
              <a:solidFill>
                <a:schemeClr val="accent2"/>
              </a:solidFill>
            </a:endParaRPr>
          </a:p>
          <a:p>
            <a:pPr algn="ctr"/>
            <a:r>
              <a:rPr lang="es-CL">
                <a:solidFill>
                  <a:srgbClr val="000099"/>
                </a:solidFill>
              </a:rPr>
              <a:t>Visión de</a:t>
            </a:r>
          </a:p>
          <a:p>
            <a:pPr algn="ctr"/>
            <a:r>
              <a:rPr lang="es-CL">
                <a:solidFill>
                  <a:srgbClr val="000099"/>
                </a:solidFill>
              </a:rPr>
              <a:t>RRHH</a:t>
            </a:r>
          </a:p>
          <a:p>
            <a:pPr algn="ctr"/>
            <a:endParaRPr lang="es-CL">
              <a:solidFill>
                <a:schemeClr val="accent2"/>
              </a:solidFill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3563938" y="0"/>
            <a:ext cx="2082800" cy="70961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>
                <a:solidFill>
                  <a:srgbClr val="FFFF00"/>
                </a:solidFill>
              </a:rPr>
              <a:t>DONDE</a:t>
            </a: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296863" y="1327150"/>
            <a:ext cx="1371600" cy="320675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400">
                <a:solidFill>
                  <a:srgbClr val="FFFF00"/>
                </a:solidFill>
              </a:rPr>
              <a:t>EN TERRENO</a:t>
            </a: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1827213" y="1279525"/>
            <a:ext cx="1577975" cy="36671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400">
                <a:solidFill>
                  <a:srgbClr val="FFFF00"/>
                </a:solidFill>
              </a:rPr>
              <a:t>MONITOREO</a:t>
            </a: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3587750" y="1282700"/>
            <a:ext cx="1509713" cy="34131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400">
                <a:solidFill>
                  <a:srgbClr val="FFFF00"/>
                </a:solidFill>
              </a:rPr>
              <a:t>AUTOCONTROL</a:t>
            </a: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5283200" y="1233488"/>
            <a:ext cx="1279525" cy="4572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400">
                <a:solidFill>
                  <a:srgbClr val="FFFF00"/>
                </a:solidFill>
              </a:rPr>
              <a:t>INCIDENTES</a:t>
            </a: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6675438" y="1279525"/>
            <a:ext cx="914400" cy="388938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sz="1600">
              <a:solidFill>
                <a:schemeClr val="accent2"/>
              </a:solidFill>
            </a:endParaRPr>
          </a:p>
          <a:p>
            <a:pPr algn="ctr"/>
            <a:r>
              <a:rPr lang="es-CL" sz="1400">
                <a:solidFill>
                  <a:srgbClr val="FFFF00"/>
                </a:solidFill>
              </a:rPr>
              <a:t>AUDIRE</a:t>
            </a:r>
          </a:p>
          <a:p>
            <a:pPr algn="ctr"/>
            <a:endParaRPr lang="es-CL" sz="1400">
              <a:solidFill>
                <a:srgbClr val="FFFF00"/>
              </a:solidFill>
            </a:endParaRPr>
          </a:p>
        </p:txBody>
      </p:sp>
      <p:sp>
        <p:nvSpPr>
          <p:cNvPr id="2063" name="AutoShape 15"/>
          <p:cNvSpPr>
            <a:spLocks/>
          </p:cNvSpPr>
          <p:nvPr/>
        </p:nvSpPr>
        <p:spPr bwMode="auto">
          <a:xfrm rot="5384232" flipV="1">
            <a:off x="4259262" y="-3309937"/>
            <a:ext cx="557213" cy="8364538"/>
          </a:xfrm>
          <a:prstGeom prst="rightBrace">
            <a:avLst>
              <a:gd name="adj1" fmla="val 125095"/>
              <a:gd name="adj2" fmla="val 50000"/>
            </a:avLst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flipV="1">
            <a:off x="2378075" y="2994025"/>
            <a:ext cx="685800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 flipH="1">
            <a:off x="5897563" y="2949575"/>
            <a:ext cx="777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V="1">
            <a:off x="4411663" y="3705225"/>
            <a:ext cx="0" cy="1209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V="1">
            <a:off x="1600200" y="3749675"/>
            <a:ext cx="2193925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H="1" flipV="1">
            <a:off x="5121275" y="3725863"/>
            <a:ext cx="228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69" name="AutoShape 21"/>
          <p:cNvSpPr>
            <a:spLocks/>
          </p:cNvSpPr>
          <p:nvPr/>
        </p:nvSpPr>
        <p:spPr bwMode="auto">
          <a:xfrm rot="5400000">
            <a:off x="4302919" y="-2124868"/>
            <a:ext cx="638175" cy="8358187"/>
          </a:xfrm>
          <a:prstGeom prst="leftBrace">
            <a:avLst>
              <a:gd name="adj1" fmla="val 109142"/>
              <a:gd name="adj2" fmla="val 50000"/>
            </a:avLst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7704138" y="1281113"/>
            <a:ext cx="1439862" cy="458787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CL" sz="1400">
                <a:solidFill>
                  <a:srgbClr val="FFFF00"/>
                </a:solidFill>
              </a:rPr>
              <a:t>EXTENSIÓN</a:t>
            </a:r>
          </a:p>
        </p:txBody>
      </p:sp>
    </p:spTree>
    <p:extLst>
      <p:ext uri="{BB962C8B-B14F-4D97-AF65-F5344CB8AC3E}">
        <p14:creationId xmlns:p14="http://schemas.microsoft.com/office/powerpoint/2010/main" val="29459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es-ES" sz="2000" dirty="0" smtClean="0">
                <a:solidFill>
                  <a:srgbClr val="002060"/>
                </a:solidFill>
              </a:rPr>
              <a:t/>
            </a:r>
            <a:br>
              <a:rPr lang="es-ES" sz="2000" dirty="0" smtClean="0">
                <a:solidFill>
                  <a:srgbClr val="002060"/>
                </a:solidFill>
              </a:rPr>
            </a:br>
            <a:r>
              <a:rPr lang="es-ES" sz="2000" dirty="0" smtClean="0">
                <a:solidFill>
                  <a:srgbClr val="002060"/>
                </a:solidFill>
              </a:rPr>
              <a:t/>
            </a:r>
            <a:br>
              <a:rPr lang="es-ES" sz="2000" dirty="0" smtClean="0">
                <a:solidFill>
                  <a:srgbClr val="002060"/>
                </a:solidFill>
              </a:rPr>
            </a:br>
            <a:r>
              <a:rPr lang="es-ES" sz="2000" dirty="0" smtClean="0">
                <a:solidFill>
                  <a:srgbClr val="002060"/>
                </a:solidFill>
              </a:rPr>
              <a:t>            SE</a:t>
            </a:r>
            <a:r>
              <a:rPr lang="es-ES" sz="2700" dirty="0" smtClean="0">
                <a:solidFill>
                  <a:srgbClr val="002060"/>
                </a:solidFill>
              </a:rPr>
              <a:t> </a:t>
            </a:r>
            <a:r>
              <a:rPr lang="es-ES" sz="2000" dirty="0" smtClean="0">
                <a:solidFill>
                  <a:srgbClr val="002060"/>
                </a:solidFill>
              </a:rPr>
              <a:t>RECOMIENDA TENER UN SISTEMA INFORMÁTICO</a:t>
            </a:r>
            <a:r>
              <a:rPr lang="es-ES" dirty="0" smtClean="0"/>
              <a:t>								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620688"/>
            <a:ext cx="6400800" cy="5760640"/>
          </a:xfrm>
        </p:spPr>
        <p:txBody>
          <a:bodyPr>
            <a:normAutofit/>
          </a:bodyPr>
          <a:lstStyle/>
          <a:p>
            <a:pPr algn="l"/>
            <a:endParaRPr lang="es-ES" dirty="0">
              <a:solidFill>
                <a:srgbClr val="00206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Es la suma de :</a:t>
            </a:r>
            <a:r>
              <a:rPr lang="es-ES" dirty="0" err="1" smtClean="0">
                <a:solidFill>
                  <a:srgbClr val="002060"/>
                </a:solidFill>
              </a:rPr>
              <a:t>hardware+software</a:t>
            </a:r>
            <a:r>
              <a:rPr lang="es-ES" dirty="0" smtClean="0">
                <a:solidFill>
                  <a:srgbClr val="002060"/>
                </a:solidFill>
              </a:rPr>
              <a:t> +información +personas con conocimientos 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Los software de auditoría están hechos usualmente para administrar auditorías, programas, papeles de trabajo y otros.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s-ES" dirty="0" smtClean="0">
                <a:solidFill>
                  <a:srgbClr val="002060"/>
                </a:solidFill>
              </a:rPr>
              <a:t>Los extractores de datos son complementos.</a:t>
            </a:r>
          </a:p>
          <a:p>
            <a:pPr algn="l"/>
            <a:r>
              <a:rPr lang="es-ES" dirty="0" smtClean="0">
                <a:solidFill>
                  <a:srgbClr val="002060"/>
                </a:solidFill>
              </a:rPr>
              <a:t>        Para este enfoque, hay que hacer un sistema.</a:t>
            </a:r>
            <a:endParaRPr lang="es-E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657600"/>
            <a:ext cx="2457450" cy="283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389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RECOMENDACIONES FINALES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68838"/>
          </a:xfrm>
        </p:spPr>
        <p:txBody>
          <a:bodyPr/>
          <a:lstStyle/>
          <a:p>
            <a:r>
              <a:rPr lang="es-ES" sz="1800" dirty="0" smtClean="0"/>
              <a:t>Esta exposición ha sido sobre  </a:t>
            </a:r>
            <a:r>
              <a:rPr lang="es-ES" sz="1800" dirty="0" smtClean="0">
                <a:solidFill>
                  <a:srgbClr val="FF0000"/>
                </a:solidFill>
              </a:rPr>
              <a:t>el proyecto </a:t>
            </a:r>
            <a:r>
              <a:rPr lang="es-ES" sz="1800" dirty="0" smtClean="0"/>
              <a:t>COSO 2012.</a:t>
            </a:r>
          </a:p>
          <a:p>
            <a:r>
              <a:rPr lang="es-ES" sz="1800" dirty="0" smtClean="0"/>
              <a:t>Recomiendo trabajar con ambos </a:t>
            </a:r>
            <a:r>
              <a:rPr lang="es-ES" sz="1800" dirty="0" err="1" smtClean="0"/>
              <a:t>Frameworks</a:t>
            </a:r>
            <a:r>
              <a:rPr lang="es-ES" sz="1800" dirty="0" smtClean="0"/>
              <a:t> integrados COSO y COSO ERM; el mundo de la Auditoría interna de hoy tiene que trabajar fuerte con Administración y control de riesgos (COSO ERM ),y fortaleciendo el control interno ( COSO ).Recomiendo analizar el documento que se acompaña</a:t>
            </a:r>
          </a:p>
          <a:p>
            <a:endParaRPr lang="es-ES" sz="1800" dirty="0" smtClean="0"/>
          </a:p>
          <a:p>
            <a:r>
              <a:rPr lang="es-ES" sz="1800" dirty="0" smtClean="0"/>
              <a:t>Empiecen por analizar ISO 31.000 ya explicada brevemente, determinen los </a:t>
            </a:r>
            <a:r>
              <a:rPr lang="es-ES" sz="1800" dirty="0" err="1" smtClean="0"/>
              <a:t>GAPs</a:t>
            </a:r>
            <a:r>
              <a:rPr lang="es-ES" sz="1800" dirty="0" smtClean="0"/>
              <a:t> y soluciónenlos y después hagan un programa de implementación de COSO ERM y COSO en aquello que no tuvieren.</a:t>
            </a:r>
          </a:p>
          <a:p>
            <a:r>
              <a:rPr lang="es-ES" sz="1800" dirty="0" smtClean="0"/>
              <a:t>Usen el documento que se acompaña</a:t>
            </a:r>
          </a:p>
          <a:p>
            <a:r>
              <a:rPr lang="es-ES" sz="1800" dirty="0" smtClean="0"/>
              <a:t>Deberán convivir con lo que ha sido Auditoría, incluyendo fraudes, sumarios y tantos otros.</a:t>
            </a:r>
          </a:p>
          <a:p>
            <a:r>
              <a:rPr lang="es-ES" sz="1800" dirty="0" smtClean="0"/>
              <a:t>Dense un tiempo, analicen este documento , y hagan su propio plan.</a:t>
            </a:r>
          </a:p>
          <a:p>
            <a:r>
              <a:rPr lang="es-ES" sz="1800" dirty="0" smtClean="0"/>
              <a:t>Motiven a su personal y escuchen , Auditoría viene de AUDIRE ( escuchar ), Verán las gratas sorpresas que encontrarán.</a:t>
            </a:r>
          </a:p>
          <a:p>
            <a:r>
              <a:rPr lang="es-ES" sz="1800" dirty="0" smtClean="0"/>
              <a:t>Este es un trabajo en equipo.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4130"/>
              </p:ext>
            </p:extLst>
          </p:nvPr>
        </p:nvGraphicFramePr>
        <p:xfrm>
          <a:off x="7772400" y="4343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Acrobat Document" showAsIcon="1" r:id="rId3" imgW="914400" imgH="771480" progId="AcroExch.Document.7">
                  <p:embed/>
                </p:oleObj>
              </mc:Choice>
              <mc:Fallback>
                <p:oleObj name="Acrobat Document" showAsIcon="1" r:id="rId3" imgW="914400" imgH="771480" progId="AcroExch.Document.7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343400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876185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TRABAJAR EN EQUIPO 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Esta es una tarea de todos; he leído que cerca del 80 % del conocimiento, se construye actualmente en forma dinámica.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109537" indent="0">
              <a:buNone/>
            </a:pPr>
            <a:endParaRPr lang="es-ES" dirty="0"/>
          </a:p>
          <a:p>
            <a:pPr marL="109537" indent="0">
              <a:buNone/>
            </a:pPr>
            <a:r>
              <a:rPr lang="es-ES" dirty="0" smtClean="0"/>
              <a:t>Muchas gracias</a:t>
            </a:r>
          </a:p>
          <a:p>
            <a:pPr marL="109537" indent="0">
              <a:buNone/>
            </a:pPr>
            <a:r>
              <a:rPr lang="es-ES" dirty="0" smtClean="0"/>
              <a:t>Carlos Valdivieso Valenzuela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330E-0781-4FDE-B617-1267910F157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971800"/>
            <a:ext cx="2857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169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n Arrow 5"/>
          <p:cNvSpPr/>
          <p:nvPr/>
        </p:nvSpPr>
        <p:spPr bwMode="ltGray">
          <a:xfrm>
            <a:off x="1625234" y="2133600"/>
            <a:ext cx="432166" cy="4032964"/>
          </a:xfrm>
          <a:prstGeom prst="downArrow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5" name="TextBox 5"/>
          <p:cNvSpPr txBox="1"/>
          <p:nvPr/>
        </p:nvSpPr>
        <p:spPr>
          <a:xfrm>
            <a:off x="381000" y="2178939"/>
            <a:ext cx="1295400" cy="5235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Es de 1992</a:t>
            </a:r>
          </a:p>
        </p:txBody>
      </p:sp>
      <p:sp>
        <p:nvSpPr>
          <p:cNvPr id="26" name="Rectangle 6"/>
          <p:cNvSpPr/>
          <p:nvPr/>
        </p:nvSpPr>
        <p:spPr bwMode="ltGray">
          <a:xfrm>
            <a:off x="2286000" y="2134932"/>
            <a:ext cx="6477000" cy="4280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rtlCol="0" anchor="ctr" anchorCtr="1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cs typeface="Arial" pitchFamily="34" charset="0"/>
              </a:rPr>
              <a:t>COSO’s Internal Control – Integrated Framework (1992 Edition)</a:t>
            </a:r>
          </a:p>
        </p:txBody>
      </p:sp>
      <p:sp>
        <p:nvSpPr>
          <p:cNvPr id="22" name="TextBox 7"/>
          <p:cNvSpPr txBox="1"/>
          <p:nvPr/>
        </p:nvSpPr>
        <p:spPr>
          <a:xfrm>
            <a:off x="381000" y="3202411"/>
            <a:ext cx="1219200" cy="4655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Refrescar los </a:t>
            </a:r>
            <a:r>
              <a:rPr lang="en-US" sz="1400" i="1" dirty="0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objetivos</a:t>
            </a:r>
            <a:endParaRPr lang="en-US" sz="1400" i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4572000"/>
            <a:ext cx="1255642" cy="213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Mejoras</a:t>
            </a:r>
            <a:r>
              <a:rPr lang="en-US" sz="1400" i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5273937"/>
            <a:ext cx="1219200" cy="898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Irabajará</a:t>
            </a:r>
            <a:r>
              <a:rPr lang="en-US" sz="1400" i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 </a:t>
            </a:r>
            <a:r>
              <a:rPr lang="en-US" sz="1400" i="1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mejor</a:t>
            </a:r>
            <a:r>
              <a:rPr lang="en-US" sz="1400" i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 a </a:t>
            </a:r>
            <a:r>
              <a:rPr lang="en-US" sz="1400" i="1" err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futuro</a:t>
            </a:r>
            <a:r>
              <a:rPr lang="en-US" sz="1400" i="1" smtClean="0">
                <a:solidFill>
                  <a:schemeClr val="tx2"/>
                </a:solidFill>
                <a:latin typeface="+mn-lt"/>
                <a:cs typeface="Arial" pitchFamily="34" charset="0"/>
              </a:rPr>
              <a:t>  </a:t>
            </a:r>
            <a:br>
              <a:rPr lang="en-US" sz="1400" i="1" smtClean="0">
                <a:solidFill>
                  <a:schemeClr val="tx2"/>
                </a:solidFill>
                <a:latin typeface="+mn-lt"/>
                <a:cs typeface="Arial" pitchFamily="34" charset="0"/>
              </a:rPr>
            </a:br>
            <a:endParaRPr lang="en-US" sz="1400" i="1" smtClean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ltGray">
          <a:xfrm>
            <a:off x="2286000" y="5730757"/>
            <a:ext cx="6477000" cy="3228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7432" rIns="45720" bIns="27432" rtlCol="0" anchor="ctr" anchorCtr="1">
            <a:noAutofit/>
          </a:bodyPr>
          <a:lstStyle/>
          <a:p>
            <a:r>
              <a:rPr lang="en-US" sz="1400" smtClean="0">
                <a:solidFill>
                  <a:schemeClr val="tx2"/>
                </a:solidFill>
                <a:cs typeface="Arial" pitchFamily="34" charset="0"/>
              </a:rPr>
              <a:t>COSO’s</a:t>
            </a:r>
            <a:r>
              <a:rPr lang="en-US" sz="1400" i="1" smtClean="0">
                <a:solidFill>
                  <a:schemeClr val="tx2"/>
                </a:solidFill>
                <a:cs typeface="Arial" pitchFamily="34" charset="0"/>
              </a:rPr>
              <a:t> Internal Control – Integrated Framework </a:t>
            </a:r>
            <a:r>
              <a:rPr lang="en-US" sz="1400" smtClean="0">
                <a:solidFill>
                  <a:schemeClr val="tx2"/>
                </a:solidFill>
                <a:cs typeface="Arial" pitchFamily="34" charset="0"/>
              </a:rPr>
              <a:t>(Draft, 2012 Edition)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93730" y="2895600"/>
            <a:ext cx="2073943" cy="2644852"/>
            <a:chOff x="2293730" y="2895600"/>
            <a:chExt cx="2073943" cy="2644852"/>
          </a:xfrm>
        </p:grpSpPr>
        <p:grpSp>
          <p:nvGrpSpPr>
            <p:cNvPr id="36" name="Group 35"/>
            <p:cNvGrpSpPr/>
            <p:nvPr/>
          </p:nvGrpSpPr>
          <p:grpSpPr>
            <a:xfrm>
              <a:off x="2293730" y="2895600"/>
              <a:ext cx="2073943" cy="900705"/>
              <a:chOff x="2286000" y="2895600"/>
              <a:chExt cx="2073943" cy="900705"/>
            </a:xfrm>
          </p:grpSpPr>
          <p:sp>
            <p:nvSpPr>
              <p:cNvPr id="29" name="Rectangle 28"/>
              <p:cNvSpPr/>
              <p:nvPr/>
            </p:nvSpPr>
            <p:spPr bwMode="ltGray">
              <a:xfrm>
                <a:off x="2286000" y="2895600"/>
                <a:ext cx="2073943" cy="90070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7432" rIns="45720" bIns="27432" rtlCol="0" anchor="ctr">
                <a:noAutofit/>
              </a:bodyPr>
              <a:lstStyle/>
              <a:p>
                <a:endParaRPr lang="en-US" sz="1000" smtClean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33419" y="2997949"/>
                <a:ext cx="1779104" cy="696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Cambios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significativos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 en los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negocios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, el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entorno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y los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riesgos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asociados</a:t>
                </a:r>
                <a:endParaRPr lang="en-US" sz="1200" smtClean="0">
                  <a:solidFill>
                    <a:srgbClr val="01396A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ltGray">
            <a:xfrm>
              <a:off x="2302001" y="4190305"/>
              <a:ext cx="2057400" cy="9150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7432" rIns="45720" bIns="27432" rtlCol="0" anchor="ctr" anchorCtr="1">
              <a:noAutofit/>
            </a:bodyPr>
            <a:lstStyle/>
            <a:p>
              <a:pPr algn="ctr"/>
              <a:r>
                <a:rPr lang="en-US" sz="1400" err="1" smtClean="0">
                  <a:solidFill>
                    <a:schemeClr val="tx2"/>
                  </a:solidFill>
                  <a:cs typeface="Arial" pitchFamily="34" charset="0"/>
                </a:rPr>
                <a:t>Actualiza,mejora</a:t>
              </a:r>
              <a:r>
                <a:rPr lang="en-US" sz="1400" smtClean="0">
                  <a:solidFill>
                    <a:schemeClr val="tx2"/>
                  </a:solidFill>
                  <a:cs typeface="Arial" pitchFamily="34" charset="0"/>
                </a:rPr>
                <a:t> y </a:t>
              </a:r>
              <a:r>
                <a:rPr lang="en-US" sz="1400" err="1" smtClean="0">
                  <a:solidFill>
                    <a:schemeClr val="tx2"/>
                  </a:solidFill>
                  <a:cs typeface="Arial" pitchFamily="34" charset="0"/>
                </a:rPr>
                <a:t>clarifica</a:t>
              </a:r>
              <a:r>
                <a:rPr lang="en-US" sz="1400" smtClean="0">
                  <a:solidFill>
                    <a:schemeClr val="tx2"/>
                  </a:solidFill>
                  <a:cs typeface="Arial" pitchFamily="34" charset="0"/>
                </a:rPr>
                <a:t>  el  </a:t>
              </a:r>
              <a:r>
                <a:rPr lang="en-US" sz="1400" i="1" smtClean="0">
                  <a:solidFill>
                    <a:schemeClr val="tx2"/>
                  </a:solidFill>
                  <a:cs typeface="Arial" pitchFamily="34" charset="0"/>
                </a:rPr>
                <a:t>Framework</a:t>
              </a:r>
              <a:endParaRPr lang="en-US" sz="140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 bwMode="ltGray">
            <a:xfrm flipV="1">
              <a:off x="2759429" y="5306243"/>
              <a:ext cx="1142544" cy="234209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  <p:sp>
          <p:nvSpPr>
            <p:cNvPr id="27" name="Isosceles Triangle 26"/>
            <p:cNvSpPr/>
            <p:nvPr/>
          </p:nvSpPr>
          <p:spPr bwMode="ltGray">
            <a:xfrm flipV="1">
              <a:off x="2792139" y="3885313"/>
              <a:ext cx="1077124" cy="216345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89057" y="2895600"/>
            <a:ext cx="2073943" cy="2667383"/>
            <a:chOff x="6689057" y="2895600"/>
            <a:chExt cx="2073943" cy="2667383"/>
          </a:xfrm>
        </p:grpSpPr>
        <p:sp>
          <p:nvSpPr>
            <p:cNvPr id="20" name="Isosceles Triangle 19"/>
            <p:cNvSpPr/>
            <p:nvPr/>
          </p:nvSpPr>
          <p:spPr bwMode="ltGray">
            <a:xfrm flipV="1">
              <a:off x="7154756" y="5328774"/>
              <a:ext cx="1142544" cy="234209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  <p:sp>
          <p:nvSpPr>
            <p:cNvPr id="28" name="Isosceles Triangle 27"/>
            <p:cNvSpPr/>
            <p:nvPr/>
          </p:nvSpPr>
          <p:spPr bwMode="ltGray">
            <a:xfrm flipV="1">
              <a:off x="7187466" y="3886200"/>
              <a:ext cx="1077124" cy="216345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689057" y="2895600"/>
              <a:ext cx="2073943" cy="900705"/>
              <a:chOff x="6689057" y="2895600"/>
              <a:chExt cx="2073943" cy="900705"/>
            </a:xfrm>
          </p:grpSpPr>
          <p:sp>
            <p:nvSpPr>
              <p:cNvPr id="30" name="Rectangle 29"/>
              <p:cNvSpPr/>
              <p:nvPr/>
            </p:nvSpPr>
            <p:spPr bwMode="ltGray">
              <a:xfrm>
                <a:off x="6689057" y="2895600"/>
                <a:ext cx="2073943" cy="90070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7432" rIns="45720" bIns="27432" rtlCol="0" anchor="ctr">
                <a:noAutofit/>
              </a:bodyPr>
              <a:lstStyle/>
              <a:p>
                <a:endParaRPr lang="en-US" sz="1000" smtClean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78046" y="2981050"/>
                <a:ext cx="1895965" cy="729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228600" indent="-228600" algn="ctr">
                  <a:buClr>
                    <a:schemeClr val="tx1"/>
                  </a:buClr>
                </a:pP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Aumenta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el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foco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en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las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operaciones,cumplimiento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y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objetivos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de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informes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no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financieros</a:t>
                </a:r>
                <a:endParaRPr lang="en-US" sz="1200" smtClean="0">
                  <a:solidFill>
                    <a:srgbClr val="01396A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 bwMode="ltGray">
            <a:xfrm>
              <a:off x="6697328" y="4191000"/>
              <a:ext cx="2057400" cy="914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7432" rIns="45720" bIns="27432" rtlCol="0" anchor="ctr" anchorCtr="1">
              <a:noAutofit/>
            </a:bodyPr>
            <a:lstStyle/>
            <a:p>
              <a:pPr algn="ctr"/>
              <a:r>
                <a:rPr lang="en-US" sz="1400" err="1" smtClean="0">
                  <a:solidFill>
                    <a:schemeClr val="tx2"/>
                  </a:solidFill>
                </a:rPr>
                <a:t>Expande</a:t>
              </a:r>
              <a:r>
                <a:rPr lang="en-US" sz="1400" smtClean="0">
                  <a:solidFill>
                    <a:schemeClr val="tx2"/>
                  </a:solidFill>
                </a:rPr>
                <a:t> </a:t>
              </a:r>
              <a:r>
                <a:rPr lang="en-US" sz="1400" err="1" smtClean="0">
                  <a:solidFill>
                    <a:schemeClr val="tx2"/>
                  </a:solidFill>
                </a:rPr>
                <a:t>información</a:t>
              </a:r>
              <a:r>
                <a:rPr lang="en-US" sz="1400" smtClean="0">
                  <a:solidFill>
                    <a:schemeClr val="tx2"/>
                  </a:solidFill>
                </a:rPr>
                <a:t> </a:t>
              </a:r>
              <a:r>
                <a:rPr lang="en-US" sz="1400" err="1" smtClean="0">
                  <a:solidFill>
                    <a:schemeClr val="tx2"/>
                  </a:solidFill>
                </a:rPr>
                <a:t>interna</a:t>
              </a:r>
              <a:r>
                <a:rPr lang="en-US" sz="1400" smtClean="0">
                  <a:solidFill>
                    <a:schemeClr val="tx2"/>
                  </a:solidFill>
                </a:rPr>
                <a:t> y la no  </a:t>
              </a:r>
              <a:r>
                <a:rPr lang="en-US" sz="1400" err="1" smtClean="0">
                  <a:solidFill>
                    <a:schemeClr val="tx2"/>
                  </a:solidFill>
                </a:rPr>
                <a:t>financiera</a:t>
              </a:r>
              <a:endParaRPr lang="en-US" sz="1400" smtClean="0">
                <a:solidFill>
                  <a:schemeClr val="tx2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95800" y="2895600"/>
            <a:ext cx="2073943" cy="2672609"/>
            <a:chOff x="4495800" y="2895600"/>
            <a:chExt cx="2073943" cy="2672609"/>
          </a:xfrm>
        </p:grpSpPr>
        <p:grpSp>
          <p:nvGrpSpPr>
            <p:cNvPr id="37" name="Group 36"/>
            <p:cNvGrpSpPr/>
            <p:nvPr/>
          </p:nvGrpSpPr>
          <p:grpSpPr>
            <a:xfrm>
              <a:off x="4495800" y="2895600"/>
              <a:ext cx="2073943" cy="900705"/>
              <a:chOff x="4495800" y="2895600"/>
              <a:chExt cx="2073943" cy="900705"/>
            </a:xfrm>
          </p:grpSpPr>
          <p:sp>
            <p:nvSpPr>
              <p:cNvPr id="5" name="Rectangle 4"/>
              <p:cNvSpPr/>
              <p:nvPr/>
            </p:nvSpPr>
            <p:spPr bwMode="ltGray">
              <a:xfrm>
                <a:off x="4495800" y="2895600"/>
                <a:ext cx="2073943" cy="90070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7432" rIns="45720" bIns="27432" rtlCol="0" anchor="ctr">
                <a:noAutofit/>
              </a:bodyPr>
              <a:lstStyle/>
              <a:p>
                <a:endParaRPr lang="en-US" sz="1000" smtClean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584789" y="2981050"/>
                <a:ext cx="1895965" cy="7298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228600" indent="-228600" algn="ctr">
                  <a:buClr>
                    <a:schemeClr val="tx1"/>
                  </a:buClr>
                </a:pP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Codifica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el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criterio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en el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desarrollo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 y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estructura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del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sistema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 de control </a:t>
                </a:r>
                <a:r>
                  <a:rPr lang="en-US" sz="1200" err="1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interno</a:t>
                </a:r>
                <a:r>
                  <a:rPr lang="en-US" sz="1200" smtClean="0">
                    <a:solidFill>
                      <a:srgbClr val="01396A"/>
                    </a:solidFill>
                    <a:latin typeface="+mn-lt"/>
                    <a:cs typeface="Arial" pitchFamily="34" charset="0"/>
                  </a:rPr>
                  <a:t>.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504071" y="4191000"/>
              <a:ext cx="2057400" cy="914400"/>
              <a:chOff x="4495800" y="4191000"/>
              <a:chExt cx="2057400" cy="762000"/>
            </a:xfrm>
          </p:grpSpPr>
          <p:sp>
            <p:nvSpPr>
              <p:cNvPr id="17" name="Rectangle 16"/>
              <p:cNvSpPr/>
              <p:nvPr/>
            </p:nvSpPr>
            <p:spPr bwMode="ltGray">
              <a:xfrm>
                <a:off x="4495800" y="4191000"/>
                <a:ext cx="2057400" cy="7620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45720" rIns="45720" bIns="27432" rtlCol="0" anchor="t" anchorCtr="1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err="1" smtClean="0">
                    <a:solidFill>
                      <a:schemeClr val="tx2"/>
                    </a:solidFill>
                    <a:cs typeface="Arial" pitchFamily="34" charset="0"/>
                  </a:rPr>
                  <a:t>Principios</a:t>
                </a:r>
                <a:endParaRPr lang="en-US" sz="1400" smtClean="0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ltGray">
              <a:xfrm>
                <a:off x="4998829" y="4508500"/>
                <a:ext cx="1051343" cy="30480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7432" rIns="45720" bIns="27432" rtlCol="0" anchor="ctr" anchorCtr="1">
                <a:noAutofit/>
              </a:bodyPr>
              <a:lstStyle/>
              <a:p>
                <a:r>
                  <a:rPr lang="en-US" sz="1400" err="1" smtClean="0">
                    <a:solidFill>
                      <a:schemeClr val="bg2"/>
                    </a:solidFill>
                    <a:cs typeface="Arial" pitchFamily="34" charset="0"/>
                  </a:rPr>
                  <a:t>Atributos</a:t>
                </a:r>
                <a:r>
                  <a:rPr lang="en-US" sz="1400" smtClean="0">
                    <a:solidFill>
                      <a:schemeClr val="bg2"/>
                    </a:solidFill>
                    <a:cs typeface="Arial" pitchFamily="34" charset="0"/>
                  </a:rPr>
                  <a:t> </a:t>
                </a:r>
              </a:p>
            </p:txBody>
          </p:sp>
        </p:grpSp>
        <p:sp>
          <p:nvSpPr>
            <p:cNvPr id="32" name="Isosceles Triangle 31"/>
            <p:cNvSpPr/>
            <p:nvPr/>
          </p:nvSpPr>
          <p:spPr bwMode="ltGray">
            <a:xfrm flipV="1">
              <a:off x="4994209" y="3886200"/>
              <a:ext cx="1077124" cy="216345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  <p:sp>
          <p:nvSpPr>
            <p:cNvPr id="35" name="Isosceles Triangle 34"/>
            <p:cNvSpPr/>
            <p:nvPr/>
          </p:nvSpPr>
          <p:spPr bwMode="ltGray">
            <a:xfrm flipV="1">
              <a:off x="4961499" y="5334000"/>
              <a:ext cx="1142544" cy="234209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00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2"/>
          <p:cNvSpPr txBox="1">
            <a:spLocks/>
          </p:cNvSpPr>
          <p:nvPr/>
        </p:nvSpPr>
        <p:spPr>
          <a:xfrm>
            <a:off x="381000" y="990599"/>
            <a:ext cx="8229600" cy="1188339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endParaRPr lang="en-US" sz="1800" smtClean="0">
              <a:solidFill>
                <a:srgbClr val="01396A"/>
              </a:solidFill>
            </a:endParaRPr>
          </a:p>
          <a:p>
            <a:pPr lvl="0" algn="ctr" eaLnBrk="0" hangingPunct="0">
              <a:defRPr/>
            </a:pPr>
            <a:r>
              <a:rPr lang="en-US" sz="1800" err="1" smtClean="0">
                <a:solidFill>
                  <a:srgbClr val="01396A"/>
                </a:solidFill>
              </a:rPr>
              <a:t>Tomado</a:t>
            </a:r>
            <a:r>
              <a:rPr lang="en-US" sz="1800" smtClean="0">
                <a:solidFill>
                  <a:srgbClr val="01396A"/>
                </a:solidFill>
              </a:rPr>
              <a:t> </a:t>
            </a:r>
            <a:r>
              <a:rPr lang="en-US" sz="1800">
                <a:solidFill>
                  <a:srgbClr val="01396A"/>
                </a:solidFill>
              </a:rPr>
              <a:t>de COSO IC-IF-ED</a:t>
            </a:r>
            <a:br>
              <a:rPr lang="en-US" sz="1800">
                <a:solidFill>
                  <a:srgbClr val="01396A"/>
                </a:solidFill>
              </a:rPr>
            </a:br>
            <a:r>
              <a:rPr lang="en-US" sz="1800" err="1">
                <a:solidFill>
                  <a:srgbClr val="01396A"/>
                </a:solidFill>
              </a:rPr>
              <a:t>Traducción</a:t>
            </a:r>
            <a:r>
              <a:rPr lang="en-US" sz="1800">
                <a:solidFill>
                  <a:srgbClr val="01396A"/>
                </a:solidFill>
              </a:rPr>
              <a:t> </a:t>
            </a:r>
            <a:r>
              <a:rPr lang="en-US" sz="1800" err="1">
                <a:solidFill>
                  <a:srgbClr val="01396A"/>
                </a:solidFill>
              </a:rPr>
              <a:t>libre</a:t>
            </a:r>
            <a:r>
              <a:rPr lang="en-US" sz="1800">
                <a:solidFill>
                  <a:srgbClr val="01396A"/>
                </a:solidFill>
              </a:rPr>
              <a:t> al </a:t>
            </a:r>
            <a:r>
              <a:rPr lang="en-US" sz="1800" err="1">
                <a:solidFill>
                  <a:srgbClr val="01396A"/>
                </a:solidFill>
              </a:rPr>
              <a:t>español</a:t>
            </a:r>
            <a:r>
              <a:rPr lang="en-US" sz="1800">
                <a:solidFill>
                  <a:srgbClr val="01396A"/>
                </a:solidFill>
              </a:rPr>
              <a:t>  de Carlos Valdivieso Valenzuela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1396A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err="1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Porqué</a:t>
            </a:r>
            <a:r>
              <a:rPr lang="en-US" sz="1800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800" err="1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fué</a:t>
            </a:r>
            <a:r>
              <a:rPr lang="en-US" sz="1800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800" err="1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necesario</a:t>
            </a:r>
            <a:r>
              <a:rPr lang="en-US" sz="1800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800" err="1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actualizar</a:t>
            </a:r>
            <a:r>
              <a:rPr lang="en-US" sz="1800" smtClean="0">
                <a:solidFill>
                  <a:srgbClr val="01396A"/>
                </a:solidFill>
                <a:latin typeface="+mn-lt"/>
                <a:ea typeface="+mj-ea"/>
                <a:cs typeface="+mj-cs"/>
              </a:rPr>
              <a:t> COSO ?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1396A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371600"/>
          </a:xfrm>
        </p:spPr>
        <p:txBody>
          <a:bodyPr/>
          <a:lstStyle/>
          <a:p>
            <a:pPr algn="ctr"/>
            <a:r>
              <a:rPr lang="en-US" sz="2000" err="1" smtClean="0"/>
              <a:t>Tomado</a:t>
            </a:r>
            <a:r>
              <a:rPr lang="en-US" sz="2000" smtClean="0"/>
              <a:t> de COSO IC-IF-ED</a:t>
            </a:r>
            <a:br>
              <a:rPr lang="en-US" sz="2000" smtClean="0"/>
            </a:br>
            <a:r>
              <a:rPr lang="en-US" sz="2000" err="1" smtClean="0"/>
              <a:t>Traducción</a:t>
            </a:r>
            <a:r>
              <a:rPr lang="en-US" sz="2000" smtClean="0"/>
              <a:t> </a:t>
            </a:r>
            <a:r>
              <a:rPr lang="en-US" sz="2000" err="1" smtClean="0"/>
              <a:t>libre</a:t>
            </a:r>
            <a:r>
              <a:rPr lang="en-US" sz="2000" smtClean="0"/>
              <a:t> al </a:t>
            </a:r>
            <a:r>
              <a:rPr lang="en-US" sz="2000" err="1" smtClean="0"/>
              <a:t>español</a:t>
            </a:r>
            <a:r>
              <a:rPr lang="en-US" sz="2000" smtClean="0"/>
              <a:t>  de Carlos Valdivieso Valenzuela </a:t>
            </a:r>
            <a:br>
              <a:rPr lang="en-US" sz="2000" smtClean="0"/>
            </a:br>
            <a:r>
              <a:rPr lang="en-US" sz="2000" smtClean="0"/>
              <a:t>FECHAS</a:t>
            </a:r>
          </a:p>
        </p:txBody>
      </p:sp>
      <p:graphicFrame>
        <p:nvGraphicFramePr>
          <p:cNvPr id="26" name="Group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584040"/>
              </p:ext>
            </p:extLst>
          </p:nvPr>
        </p:nvGraphicFramePr>
        <p:xfrm>
          <a:off x="457200" y="3276600"/>
          <a:ext cx="8229600" cy="53340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533400">
                <a:tc>
                  <a:txBody>
                    <a:bodyPr/>
                    <a:lstStyle/>
                    <a:p>
                      <a:pPr marL="111125" marR="0" lvl="0" indent="-1111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Sept  -</a:t>
                      </a:r>
                      <a:r>
                        <a:rPr kumimoji="0" lang="en-US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Enero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115888" marR="0" lvl="0" indent="-1158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Feb  -  </a:t>
                      </a:r>
                      <a:r>
                        <a:rPr kumimoji="0" lang="en-CA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Octubre</a:t>
                      </a:r>
                      <a:endParaRPr kumimoji="0" lang="en-C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Dic</a:t>
                      </a:r>
                      <a:r>
                        <a:rPr kumimoji="0" lang="en-C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  -  </a:t>
                      </a:r>
                      <a:r>
                        <a:rPr kumimoji="0" lang="en-CA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Marzo</a:t>
                      </a:r>
                      <a:endParaRPr kumimoji="0" lang="en-C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CA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Abril</a:t>
                      </a:r>
                      <a:r>
                        <a:rPr kumimoji="0" lang="en-C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   -  </a:t>
                      </a:r>
                      <a:r>
                        <a:rPr kumimoji="0" lang="en-CA" sz="16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</a:rPr>
                        <a:t>Dic</a:t>
                      </a:r>
                      <a:endParaRPr kumimoji="0" lang="en-CA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sp>
        <p:nvSpPr>
          <p:cNvPr id="27" name="Pentagon 26"/>
          <p:cNvSpPr/>
          <p:nvPr/>
        </p:nvSpPr>
        <p:spPr bwMode="ltGray">
          <a:xfrm>
            <a:off x="457200" y="4038600"/>
            <a:ext cx="2057400" cy="685800"/>
          </a:xfrm>
          <a:prstGeom prst="homePlate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600" err="1" smtClean="0">
                <a:solidFill>
                  <a:schemeClr val="bg1"/>
                </a:solidFill>
              </a:rPr>
              <a:t>Estudio</a:t>
            </a:r>
            <a:r>
              <a:rPr lang="en-CA" sz="1600" smtClean="0">
                <a:solidFill>
                  <a:schemeClr val="bg1"/>
                </a:solidFill>
              </a:rPr>
              <a:t> y </a:t>
            </a:r>
            <a:r>
              <a:rPr lang="en-CA" sz="1600" err="1" smtClean="0">
                <a:solidFill>
                  <a:schemeClr val="bg1"/>
                </a:solidFill>
              </a:rPr>
              <a:t>análisis</a:t>
            </a:r>
            <a:r>
              <a:rPr lang="en-CA" sz="1600" smtClean="0">
                <a:solidFill>
                  <a:schemeClr val="bg1"/>
                </a:solidFill>
              </a:rPr>
              <a:t> </a:t>
            </a:r>
            <a:r>
              <a:rPr lang="en-CA" sz="1600" err="1" smtClean="0">
                <a:solidFill>
                  <a:schemeClr val="bg1"/>
                </a:solidFill>
              </a:rPr>
              <a:t>por</a:t>
            </a:r>
            <a:r>
              <a:rPr lang="en-CA" sz="1600" smtClean="0">
                <a:solidFill>
                  <a:schemeClr val="bg1"/>
                </a:solidFill>
              </a:rPr>
              <a:t> los </a:t>
            </a:r>
            <a:r>
              <a:rPr lang="en-CA" sz="1600" err="1" smtClean="0">
                <a:solidFill>
                  <a:schemeClr val="bg1"/>
                </a:solidFill>
              </a:rPr>
              <a:t>interesados</a:t>
            </a:r>
            <a:endParaRPr lang="en-CA" sz="1600">
              <a:solidFill>
                <a:schemeClr val="bg1"/>
              </a:solidFill>
            </a:endParaRPr>
          </a:p>
        </p:txBody>
      </p:sp>
      <p:sp>
        <p:nvSpPr>
          <p:cNvPr id="28" name="Chevron 27"/>
          <p:cNvSpPr/>
          <p:nvPr/>
        </p:nvSpPr>
        <p:spPr bwMode="ltGray">
          <a:xfrm>
            <a:off x="2514600" y="4038600"/>
            <a:ext cx="2057400" cy="685800"/>
          </a:xfrm>
          <a:prstGeom prst="chevron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600" err="1" smtClean="0">
                <a:solidFill>
                  <a:schemeClr val="bg1"/>
                </a:solidFill>
              </a:rPr>
              <a:t>Diseño</a:t>
            </a:r>
            <a:r>
              <a:rPr lang="en-CA" sz="1600" smtClean="0">
                <a:solidFill>
                  <a:schemeClr val="bg1"/>
                </a:solidFill>
              </a:rPr>
              <a:t> y </a:t>
            </a:r>
            <a:r>
              <a:rPr lang="en-CA" sz="1600" err="1" smtClean="0">
                <a:solidFill>
                  <a:schemeClr val="bg1"/>
                </a:solidFill>
              </a:rPr>
              <a:t>construcción</a:t>
            </a:r>
            <a:r>
              <a:rPr lang="en-CA" sz="1600" smtClean="0">
                <a:solidFill>
                  <a:schemeClr val="bg1"/>
                </a:solidFill>
              </a:rPr>
              <a:t> </a:t>
            </a:r>
            <a:endParaRPr lang="en-CA" sz="1600">
              <a:solidFill>
                <a:schemeClr val="bg1"/>
              </a:solidFill>
            </a:endParaRPr>
          </a:p>
        </p:txBody>
      </p:sp>
      <p:sp>
        <p:nvSpPr>
          <p:cNvPr id="29" name="Chevron 28"/>
          <p:cNvSpPr/>
          <p:nvPr/>
        </p:nvSpPr>
        <p:spPr bwMode="ltGray">
          <a:xfrm>
            <a:off x="4648200" y="4038600"/>
            <a:ext cx="2057400" cy="685800"/>
          </a:xfrm>
          <a:prstGeom prst="chevron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600" err="1" smtClean="0">
                <a:solidFill>
                  <a:schemeClr val="bg1"/>
                </a:solidFill>
              </a:rPr>
              <a:t>Exposición</a:t>
            </a:r>
            <a:r>
              <a:rPr lang="en-CA" sz="1600" smtClean="0">
                <a:solidFill>
                  <a:schemeClr val="bg1"/>
                </a:solidFill>
              </a:rPr>
              <a:t> </a:t>
            </a:r>
            <a:r>
              <a:rPr lang="en-CA" sz="1600" err="1" smtClean="0">
                <a:solidFill>
                  <a:schemeClr val="bg1"/>
                </a:solidFill>
              </a:rPr>
              <a:t>Pública</a:t>
            </a:r>
            <a:endParaRPr lang="en-CA" sz="1600">
              <a:solidFill>
                <a:schemeClr val="bg1"/>
              </a:solidFill>
            </a:endParaRPr>
          </a:p>
        </p:txBody>
      </p:sp>
      <p:sp>
        <p:nvSpPr>
          <p:cNvPr id="30" name="Chevron 29"/>
          <p:cNvSpPr/>
          <p:nvPr/>
        </p:nvSpPr>
        <p:spPr bwMode="ltGray">
          <a:xfrm>
            <a:off x="6781800" y="4038600"/>
            <a:ext cx="1905000" cy="685800"/>
          </a:xfrm>
          <a:prstGeom prst="chevron">
            <a:avLst/>
          </a:prstGeom>
          <a:solidFill>
            <a:schemeClr val="tx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1400" err="1" smtClean="0">
                <a:solidFill>
                  <a:schemeClr val="bg1"/>
                </a:solidFill>
              </a:rPr>
              <a:t>Finalización</a:t>
            </a:r>
            <a:r>
              <a:rPr lang="en-CA" sz="1600" smtClean="0">
                <a:solidFill>
                  <a:schemeClr val="bg1"/>
                </a:solidFill>
              </a:rPr>
              <a:t> </a:t>
            </a:r>
            <a:endParaRPr lang="en-CA" sz="1600">
              <a:solidFill>
                <a:schemeClr val="bg1"/>
              </a:solidFill>
            </a:endParaRPr>
          </a:p>
        </p:txBody>
      </p:sp>
      <p:sp>
        <p:nvSpPr>
          <p:cNvPr id="31" name="Pentagon 30"/>
          <p:cNvSpPr/>
          <p:nvPr/>
        </p:nvSpPr>
        <p:spPr bwMode="ltGray">
          <a:xfrm>
            <a:off x="457200" y="2514600"/>
            <a:ext cx="1371600" cy="533400"/>
          </a:xfrm>
          <a:prstGeom prst="homePlate">
            <a:avLst/>
          </a:prstGeom>
          <a:solidFill>
            <a:srgbClr val="17375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40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32" name="Chevron 31"/>
          <p:cNvSpPr/>
          <p:nvPr/>
        </p:nvSpPr>
        <p:spPr bwMode="ltGray">
          <a:xfrm>
            <a:off x="1828800" y="2514600"/>
            <a:ext cx="3657600" cy="533400"/>
          </a:xfrm>
          <a:prstGeom prst="chevron">
            <a:avLst/>
          </a:prstGeom>
          <a:solidFill>
            <a:srgbClr val="17375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40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33" name="Chevron 32"/>
          <p:cNvSpPr/>
          <p:nvPr/>
        </p:nvSpPr>
        <p:spPr bwMode="ltGray">
          <a:xfrm>
            <a:off x="5562600" y="2514600"/>
            <a:ext cx="3124200" cy="533400"/>
          </a:xfrm>
          <a:prstGeom prst="chevron">
            <a:avLst/>
          </a:prstGeom>
          <a:solidFill>
            <a:srgbClr val="17375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CA" sz="2400">
                <a:solidFill>
                  <a:schemeClr val="bg1"/>
                </a:solidFill>
              </a:rPr>
              <a:t>2012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1038"/>
          <p:cNvSpPr>
            <a:spLocks noChangeShapeType="1"/>
          </p:cNvSpPr>
          <p:nvPr/>
        </p:nvSpPr>
        <p:spPr bwMode="ltGray">
          <a:xfrm>
            <a:off x="6629400" y="4021137"/>
            <a:ext cx="3175" cy="1385888"/>
          </a:xfrm>
          <a:prstGeom prst="line">
            <a:avLst/>
          </a:prstGeom>
          <a:solidFill>
            <a:schemeClr val="accent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4" name="Line 1038"/>
          <p:cNvSpPr>
            <a:spLocks noChangeShapeType="1"/>
          </p:cNvSpPr>
          <p:nvPr/>
        </p:nvSpPr>
        <p:spPr bwMode="ltGray">
          <a:xfrm>
            <a:off x="2514600" y="4006850"/>
            <a:ext cx="3175" cy="1385887"/>
          </a:xfrm>
          <a:prstGeom prst="line">
            <a:avLst/>
          </a:prstGeom>
          <a:solidFill>
            <a:schemeClr val="accent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243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</a:t>
            </a:r>
            <a:r>
              <a:rPr lang="en-US" smtClean="0"/>
              <a:t/>
            </a:r>
            <a:br>
              <a:rPr lang="en-US" smtClean="0"/>
            </a:br>
            <a:r>
              <a:rPr lang="en-US" err="1" smtClean="0"/>
              <a:t>Participantes</a:t>
            </a:r>
            <a:r>
              <a:rPr lang="en-US" smtClean="0"/>
              <a:t> en el </a:t>
            </a:r>
            <a:r>
              <a:rPr lang="en-US" err="1" smtClean="0"/>
              <a:t>proyecto</a:t>
            </a:r>
            <a:r>
              <a:rPr lang="en-US" smtClean="0"/>
              <a:t/>
            </a:r>
            <a:br>
              <a:rPr lang="en-US" smtClean="0"/>
            </a:br>
            <a:r>
              <a:rPr lang="en-US" sz="1600" err="1">
                <a:solidFill>
                  <a:srgbClr val="200D67"/>
                </a:solidFill>
              </a:rPr>
              <a:t>Fuente</a:t>
            </a:r>
            <a:r>
              <a:rPr lang="en-US" sz="1600">
                <a:solidFill>
                  <a:srgbClr val="200D67"/>
                </a:solidFill>
              </a:rPr>
              <a:t> COSO IC-IF-ED</a:t>
            </a:r>
            <a:br>
              <a:rPr lang="en-US" sz="1600">
                <a:solidFill>
                  <a:srgbClr val="200D67"/>
                </a:solidFill>
              </a:rPr>
            </a:br>
            <a:r>
              <a:rPr lang="en-US" sz="1600" err="1">
                <a:solidFill>
                  <a:srgbClr val="200D67"/>
                </a:solidFill>
              </a:rPr>
              <a:t>Traducción</a:t>
            </a:r>
            <a:r>
              <a:rPr lang="en-US" sz="1600">
                <a:solidFill>
                  <a:srgbClr val="200D67"/>
                </a:solidFill>
              </a:rPr>
              <a:t> y </a:t>
            </a:r>
            <a:r>
              <a:rPr lang="en-US" sz="1600" err="1">
                <a:solidFill>
                  <a:srgbClr val="200D67"/>
                </a:solidFill>
              </a:rPr>
              <a:t>adaptación</a:t>
            </a:r>
            <a:r>
              <a:rPr lang="en-US" sz="1600">
                <a:solidFill>
                  <a:srgbClr val="200D67"/>
                </a:solidFill>
              </a:rPr>
              <a:t> </a:t>
            </a:r>
            <a:r>
              <a:rPr lang="en-US" sz="1600" err="1">
                <a:solidFill>
                  <a:srgbClr val="200D67"/>
                </a:solidFill>
              </a:rPr>
              <a:t>libre</a:t>
            </a:r>
            <a:r>
              <a:rPr lang="en-US" sz="1600">
                <a:solidFill>
                  <a:srgbClr val="200D67"/>
                </a:solidFill>
              </a:rPr>
              <a:t>  al </a:t>
            </a:r>
            <a:r>
              <a:rPr lang="en-US" sz="1600" err="1">
                <a:solidFill>
                  <a:srgbClr val="200D67"/>
                </a:solidFill>
              </a:rPr>
              <a:t>español</a:t>
            </a:r>
            <a:r>
              <a:rPr lang="en-US" sz="1600">
                <a:solidFill>
                  <a:srgbClr val="200D67"/>
                </a:solidFill>
              </a:rPr>
              <a:t> de Carlos Valdivieso Valenzuela</a:t>
            </a:r>
            <a:br>
              <a:rPr lang="en-US" sz="1600">
                <a:solidFill>
                  <a:srgbClr val="200D67"/>
                </a:solidFill>
              </a:rPr>
            </a:br>
            <a:r>
              <a:rPr lang="en-US" sz="1600">
                <a:solidFill>
                  <a:srgbClr val="200D67"/>
                </a:solidFill>
              </a:rPr>
              <a:t/>
            </a:r>
            <a:br>
              <a:rPr lang="en-US" sz="1600">
                <a:solidFill>
                  <a:srgbClr val="200D67"/>
                </a:solidFill>
              </a:rPr>
            </a:br>
            <a:r>
              <a:rPr lang="en-US" smtClean="0"/>
              <a:t> </a:t>
            </a: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ltGray">
          <a:xfrm>
            <a:off x="3240088" y="2222499"/>
            <a:ext cx="2551112" cy="579438"/>
          </a:xfrm>
          <a:prstGeom prst="rect">
            <a:avLst/>
          </a:prstGeom>
          <a:solidFill>
            <a:srgbClr val="2A5970"/>
          </a:solidFill>
          <a:ln>
            <a:solidFill>
              <a:srgbClr val="2A597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COSO 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Board of Directors</a:t>
            </a:r>
            <a:endParaRPr lang="en-US" sz="1400" b="1" i="1">
              <a:solidFill>
                <a:schemeClr val="bg1"/>
              </a:solidFill>
            </a:endParaRPr>
          </a:p>
        </p:txBody>
      </p:sp>
      <p:sp>
        <p:nvSpPr>
          <p:cNvPr id="5" name="Rectangle 1031"/>
          <p:cNvSpPr>
            <a:spLocks noChangeArrowheads="1"/>
          </p:cNvSpPr>
          <p:nvPr/>
        </p:nvSpPr>
        <p:spPr bwMode="ltGray">
          <a:xfrm>
            <a:off x="1000125" y="4271962"/>
            <a:ext cx="3365500" cy="2205038"/>
          </a:xfrm>
          <a:prstGeom prst="rect">
            <a:avLst/>
          </a:prstGeom>
          <a:solidFill>
            <a:srgbClr val="2A5970"/>
          </a:solidFill>
          <a:ln>
            <a:solidFill>
              <a:srgbClr val="2A597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91440" rIns="137160" bIns="137160"/>
          <a:lstStyle/>
          <a:p>
            <a:pPr marL="112713" indent="-112713" algn="ctr"/>
            <a:r>
              <a:rPr lang="en-US" sz="1400" b="1">
                <a:solidFill>
                  <a:schemeClr val="bg1"/>
                </a:solidFill>
              </a:rPr>
              <a:t>COSO Advisory Council</a:t>
            </a:r>
          </a:p>
          <a:p>
            <a:pPr marL="112713" indent="-112713"/>
            <a:endParaRPr lang="en-US" sz="1400">
              <a:solidFill>
                <a:schemeClr val="bg1"/>
              </a:solidFill>
            </a:endParaRP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AICPA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AAA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IIA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FEI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IMA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Regulatory Observers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Public Accounting Firms</a:t>
            </a:r>
          </a:p>
          <a:p>
            <a:pPr marL="112713" indent="-112713">
              <a:buFont typeface="Arial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Others (IFAC, GAVI Alliance, ISACA)</a:t>
            </a:r>
          </a:p>
          <a:p>
            <a:pPr marL="112713" indent="-112713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Line 1038"/>
          <p:cNvSpPr>
            <a:spLocks noChangeShapeType="1"/>
          </p:cNvSpPr>
          <p:nvPr/>
        </p:nvSpPr>
        <p:spPr bwMode="ltGray">
          <a:xfrm>
            <a:off x="4495800" y="2801937"/>
            <a:ext cx="0" cy="1219200"/>
          </a:xfrm>
          <a:prstGeom prst="line">
            <a:avLst/>
          </a:prstGeom>
          <a:solidFill>
            <a:schemeClr val="accent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7" name="Rectangle 1032"/>
          <p:cNvSpPr>
            <a:spLocks noChangeArrowheads="1"/>
          </p:cNvSpPr>
          <p:nvPr/>
        </p:nvSpPr>
        <p:spPr bwMode="ltGray">
          <a:xfrm>
            <a:off x="3216275" y="3095625"/>
            <a:ext cx="2551113" cy="652462"/>
          </a:xfrm>
          <a:prstGeom prst="rect">
            <a:avLst/>
          </a:prstGeom>
          <a:solidFill>
            <a:srgbClr val="2A5970"/>
          </a:solidFill>
          <a:ln>
            <a:solidFill>
              <a:srgbClr val="2A597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400" b="1" smtClean="0">
                <a:solidFill>
                  <a:schemeClr val="bg1"/>
                </a:solidFill>
              </a:rPr>
              <a:t>PwC</a:t>
            </a:r>
            <a:endParaRPr lang="en-US" sz="1400" b="1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1400" b="1" smtClean="0">
                <a:solidFill>
                  <a:schemeClr val="bg1"/>
                </a:solidFill>
              </a:rPr>
              <a:t>Author and Project Leader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8" name="Rectangle 1046"/>
          <p:cNvSpPr>
            <a:spLocks noChangeAspect="1" noChangeArrowheads="1"/>
          </p:cNvSpPr>
          <p:nvPr/>
        </p:nvSpPr>
        <p:spPr bwMode="ltGray">
          <a:xfrm>
            <a:off x="4822825" y="4271962"/>
            <a:ext cx="3522663" cy="2205038"/>
          </a:xfrm>
          <a:prstGeom prst="rect">
            <a:avLst/>
          </a:prstGeom>
          <a:solidFill>
            <a:srgbClr val="2A5970"/>
          </a:solidFill>
          <a:ln>
            <a:solidFill>
              <a:srgbClr val="2A597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60" tIns="91440" rIns="137160" bIns="137160"/>
          <a:lstStyle/>
          <a:p>
            <a:pPr algn="ctr"/>
            <a:r>
              <a:rPr lang="en-US" sz="1400" b="1" smtClean="0">
                <a:solidFill>
                  <a:schemeClr val="bg1"/>
                </a:solidFill>
              </a:rPr>
              <a:t>Stakeholder Input</a:t>
            </a:r>
            <a:endParaRPr lang="en-US" sz="1400" b="1">
              <a:solidFill>
                <a:schemeClr val="bg1"/>
              </a:solidFill>
            </a:endParaRPr>
          </a:p>
          <a:p>
            <a:endParaRPr lang="en-US" sz="1200" b="1">
              <a:solidFill>
                <a:schemeClr val="bg1"/>
              </a:solidFill>
            </a:endParaRPr>
          </a:p>
          <a:p>
            <a:endParaRPr lang="en-US" sz="1200" b="1" smtClean="0">
              <a:solidFill>
                <a:schemeClr val="bg1"/>
              </a:solidFill>
            </a:endParaRPr>
          </a:p>
          <a:p>
            <a:endParaRPr lang="en-US" sz="1200" b="1" smtClean="0">
              <a:solidFill>
                <a:schemeClr val="bg1"/>
              </a:solidFill>
            </a:endParaRPr>
          </a:p>
          <a:p>
            <a:r>
              <a:rPr lang="en-US" sz="1200" b="1" smtClean="0">
                <a:solidFill>
                  <a:schemeClr val="bg1"/>
                </a:solidFill>
              </a:rPr>
              <a:t>Survey of over 700 stakeholders and users of the 1992 </a:t>
            </a:r>
            <a:r>
              <a:rPr lang="en-US" sz="1200" b="1" i="1" smtClean="0">
                <a:solidFill>
                  <a:schemeClr val="bg1"/>
                </a:solidFill>
              </a:rPr>
              <a:t>Internal Control – Integrated Framework</a:t>
            </a:r>
          </a:p>
          <a:p>
            <a:r>
              <a:rPr lang="en-US" sz="1200" b="1" i="1" smtClean="0">
                <a:solidFill>
                  <a:schemeClr val="bg1"/>
                </a:solidFill>
              </a:rPr>
              <a:t>De </a:t>
            </a:r>
            <a:r>
              <a:rPr lang="en-US" sz="1200" b="1" i="1" err="1" smtClean="0">
                <a:solidFill>
                  <a:schemeClr val="bg1"/>
                </a:solidFill>
              </a:rPr>
              <a:t>quienes</a:t>
            </a:r>
            <a:r>
              <a:rPr lang="en-US" sz="1200" b="1" i="1" smtClean="0">
                <a:solidFill>
                  <a:schemeClr val="bg1"/>
                </a:solidFill>
              </a:rPr>
              <a:t>  </a:t>
            </a:r>
            <a:r>
              <a:rPr lang="en-US" sz="1200" b="1" i="1" err="1" smtClean="0">
                <a:solidFill>
                  <a:schemeClr val="bg1"/>
                </a:solidFill>
              </a:rPr>
              <a:t>respondieron</a:t>
            </a:r>
            <a:r>
              <a:rPr lang="en-US" sz="1200" b="1" i="1" smtClean="0">
                <a:solidFill>
                  <a:schemeClr val="bg1"/>
                </a:solidFill>
              </a:rPr>
              <a:t>, el 27 % </a:t>
            </a:r>
            <a:r>
              <a:rPr lang="en-US" sz="1200" b="1" i="1" err="1" smtClean="0">
                <a:solidFill>
                  <a:schemeClr val="bg1"/>
                </a:solidFill>
              </a:rPr>
              <a:t>fueron</a:t>
            </a:r>
            <a:r>
              <a:rPr lang="en-US" sz="1200" b="1" i="1" smtClean="0">
                <a:solidFill>
                  <a:schemeClr val="bg1"/>
                </a:solidFill>
              </a:rPr>
              <a:t>  de </a:t>
            </a:r>
            <a:r>
              <a:rPr lang="en-US" sz="1200" b="1" i="1" err="1" smtClean="0">
                <a:solidFill>
                  <a:schemeClr val="bg1"/>
                </a:solidFill>
              </a:rPr>
              <a:t>fuera</a:t>
            </a:r>
            <a:r>
              <a:rPr lang="en-US" sz="1200" b="1" i="1" smtClean="0">
                <a:solidFill>
                  <a:schemeClr val="bg1"/>
                </a:solidFill>
              </a:rPr>
              <a:t> de EEUU</a:t>
            </a:r>
          </a:p>
          <a:p>
            <a:r>
              <a:rPr lang="en-US" sz="1200" b="1" i="1" smtClean="0">
                <a:solidFill>
                  <a:schemeClr val="bg1"/>
                </a:solidFill>
              </a:rPr>
              <a:t>La </a:t>
            </a:r>
            <a:r>
              <a:rPr lang="en-US" sz="1200" b="1" i="1" err="1" smtClean="0">
                <a:solidFill>
                  <a:schemeClr val="bg1"/>
                </a:solidFill>
              </a:rPr>
              <a:t>mayoría</a:t>
            </a:r>
            <a:r>
              <a:rPr lang="en-US" sz="1200" b="1" i="1" smtClean="0">
                <a:solidFill>
                  <a:schemeClr val="bg1"/>
                </a:solidFill>
              </a:rPr>
              <a:t> </a:t>
            </a:r>
            <a:r>
              <a:rPr lang="en-US" sz="1200" b="1" i="1" err="1" smtClean="0">
                <a:solidFill>
                  <a:schemeClr val="bg1"/>
                </a:solidFill>
              </a:rPr>
              <a:t>llevaba</a:t>
            </a:r>
            <a:r>
              <a:rPr lang="en-US" sz="1200" b="1" i="1" smtClean="0">
                <a:solidFill>
                  <a:schemeClr val="bg1"/>
                </a:solidFill>
              </a:rPr>
              <a:t> </a:t>
            </a:r>
            <a:r>
              <a:rPr lang="en-US" sz="1200" b="1" i="1" err="1" smtClean="0">
                <a:solidFill>
                  <a:schemeClr val="bg1"/>
                </a:solidFill>
              </a:rPr>
              <a:t>usando</a:t>
            </a:r>
            <a:r>
              <a:rPr lang="en-US" sz="1200" b="1" i="1" smtClean="0">
                <a:solidFill>
                  <a:schemeClr val="bg1"/>
                </a:solidFill>
              </a:rPr>
              <a:t> COSO </a:t>
            </a:r>
            <a:r>
              <a:rPr lang="en-US" sz="1200" b="1" i="1" err="1" smtClean="0">
                <a:solidFill>
                  <a:schemeClr val="bg1"/>
                </a:solidFill>
              </a:rPr>
              <a:t>por</a:t>
            </a:r>
            <a:r>
              <a:rPr lang="en-US" sz="1200" b="1" i="1" smtClean="0">
                <a:solidFill>
                  <a:schemeClr val="bg1"/>
                </a:solidFill>
              </a:rPr>
              <a:t> </a:t>
            </a:r>
            <a:r>
              <a:rPr lang="en-US" sz="1200" b="1" i="1" err="1" smtClean="0">
                <a:solidFill>
                  <a:schemeClr val="bg1"/>
                </a:solidFill>
              </a:rPr>
              <a:t>varios</a:t>
            </a:r>
            <a:r>
              <a:rPr lang="en-US" sz="1200" b="1" i="1" smtClean="0">
                <a:solidFill>
                  <a:schemeClr val="bg1"/>
                </a:solidFill>
              </a:rPr>
              <a:t> </a:t>
            </a:r>
            <a:r>
              <a:rPr lang="en-US" sz="1200" b="1" i="1" err="1" smtClean="0">
                <a:solidFill>
                  <a:schemeClr val="bg1"/>
                </a:solidFill>
              </a:rPr>
              <a:t>años</a:t>
            </a:r>
            <a:endParaRPr lang="en-US" sz="1200" b="1" i="1" smtClean="0">
              <a:solidFill>
                <a:schemeClr val="bg1"/>
              </a:solidFill>
            </a:endParaRPr>
          </a:p>
          <a:p>
            <a:endParaRPr lang="en-US" sz="1200" b="1" i="1">
              <a:solidFill>
                <a:schemeClr val="bg1"/>
              </a:solidFill>
            </a:endParaRPr>
          </a:p>
        </p:txBody>
      </p:sp>
      <p:sp>
        <p:nvSpPr>
          <p:cNvPr id="9" name="Line 1050"/>
          <p:cNvSpPr>
            <a:spLocks noChangeShapeType="1"/>
          </p:cNvSpPr>
          <p:nvPr/>
        </p:nvSpPr>
        <p:spPr bwMode="ltGray">
          <a:xfrm>
            <a:off x="4822825" y="4630737"/>
            <a:ext cx="3573463" cy="11113"/>
          </a:xfrm>
          <a:prstGeom prst="line">
            <a:avLst/>
          </a:prstGeom>
          <a:solidFill>
            <a:schemeClr val="accent3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" name="Line 1049"/>
          <p:cNvSpPr>
            <a:spLocks noChangeShapeType="1"/>
          </p:cNvSpPr>
          <p:nvPr/>
        </p:nvSpPr>
        <p:spPr bwMode="ltGray">
          <a:xfrm flipV="1">
            <a:off x="990600" y="4635500"/>
            <a:ext cx="3375025" cy="11112"/>
          </a:xfrm>
          <a:prstGeom prst="line">
            <a:avLst/>
          </a:prstGeom>
          <a:solidFill>
            <a:schemeClr val="accent3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1" name="Line 1038"/>
          <p:cNvSpPr>
            <a:spLocks noChangeShapeType="1"/>
          </p:cNvSpPr>
          <p:nvPr/>
        </p:nvSpPr>
        <p:spPr bwMode="ltGray">
          <a:xfrm flipH="1">
            <a:off x="2514600" y="4021137"/>
            <a:ext cx="4121150" cy="0"/>
          </a:xfrm>
          <a:prstGeom prst="line">
            <a:avLst/>
          </a:prstGeom>
          <a:solidFill>
            <a:schemeClr val="accent3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CA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534400" cy="1066800"/>
          </a:xfrm>
        </p:spPr>
        <p:txBody>
          <a:bodyPr/>
          <a:lstStyle/>
          <a:p>
            <a:pPr algn="ctr"/>
            <a:r>
              <a:rPr lang="en-US" sz="1600" b="1" smtClean="0"/>
              <a:t/>
            </a:r>
            <a:br>
              <a:rPr lang="en-US" sz="1600" b="1" smtClean="0"/>
            </a:br>
            <a:r>
              <a:rPr lang="en-US" sz="1600" b="1"/>
              <a:t/>
            </a:r>
            <a:br>
              <a:rPr lang="en-US" sz="1600" b="1"/>
            </a:br>
            <a:r>
              <a:rPr lang="en-US" sz="1400" b="1" smtClean="0"/>
              <a:t>EN LO GENERAL, LO QUE NO CAMBIA Y LO QUE CAMBIA RESPECTO A COSO 1992</a:t>
            </a:r>
            <a:br>
              <a:rPr lang="en-US" sz="1400" b="1" smtClean="0"/>
            </a:br>
            <a:r>
              <a:rPr lang="en-US" sz="1600" err="1">
                <a:solidFill>
                  <a:srgbClr val="200D67"/>
                </a:solidFill>
              </a:rPr>
              <a:t>Fuente</a:t>
            </a:r>
            <a:r>
              <a:rPr lang="en-US" sz="1600">
                <a:solidFill>
                  <a:srgbClr val="200D67"/>
                </a:solidFill>
              </a:rPr>
              <a:t> COSO IC-IF-ED</a:t>
            </a:r>
            <a:br>
              <a:rPr lang="en-US" sz="1600">
                <a:solidFill>
                  <a:srgbClr val="200D67"/>
                </a:solidFill>
              </a:rPr>
            </a:br>
            <a:r>
              <a:rPr lang="en-US" sz="1600" err="1" smtClean="0">
                <a:solidFill>
                  <a:srgbClr val="200D67"/>
                </a:solidFill>
              </a:rPr>
              <a:t>Traducción</a:t>
            </a:r>
            <a:r>
              <a:rPr lang="en-US" sz="1600" smtClean="0">
                <a:solidFill>
                  <a:srgbClr val="200D67"/>
                </a:solidFill>
              </a:rPr>
              <a:t> y </a:t>
            </a:r>
            <a:r>
              <a:rPr lang="en-US" sz="1600" err="1" smtClean="0">
                <a:solidFill>
                  <a:srgbClr val="200D67"/>
                </a:solidFill>
              </a:rPr>
              <a:t>adaptación</a:t>
            </a:r>
            <a:r>
              <a:rPr lang="en-US" sz="1600" smtClean="0">
                <a:solidFill>
                  <a:srgbClr val="200D67"/>
                </a:solidFill>
              </a:rPr>
              <a:t> </a:t>
            </a:r>
            <a:r>
              <a:rPr lang="en-US" sz="1600" err="1" smtClean="0">
                <a:solidFill>
                  <a:srgbClr val="200D67"/>
                </a:solidFill>
              </a:rPr>
              <a:t>libre</a:t>
            </a:r>
            <a:r>
              <a:rPr lang="en-US" sz="1600" smtClean="0">
                <a:solidFill>
                  <a:srgbClr val="200D67"/>
                </a:solidFill>
              </a:rPr>
              <a:t>  al </a:t>
            </a:r>
            <a:r>
              <a:rPr lang="en-US" sz="1600" err="1">
                <a:solidFill>
                  <a:srgbClr val="200D67"/>
                </a:solidFill>
              </a:rPr>
              <a:t>español</a:t>
            </a:r>
            <a:r>
              <a:rPr lang="en-US" sz="1600">
                <a:solidFill>
                  <a:srgbClr val="200D67"/>
                </a:solidFill>
              </a:rPr>
              <a:t> de Carlos Valdivieso </a:t>
            </a:r>
            <a:r>
              <a:rPr lang="en-US" sz="1600" smtClean="0">
                <a:solidFill>
                  <a:srgbClr val="200D67"/>
                </a:solidFill>
              </a:rPr>
              <a:t>Valenzuela</a:t>
            </a:r>
            <a:br>
              <a:rPr lang="en-US" sz="1600" smtClean="0">
                <a:solidFill>
                  <a:srgbClr val="200D67"/>
                </a:solidFill>
              </a:rPr>
            </a:br>
            <a:r>
              <a:rPr lang="en-US" sz="1600" smtClean="0">
                <a:solidFill>
                  <a:srgbClr val="200D67"/>
                </a:solidFill>
              </a:rPr>
              <a:t/>
            </a:r>
            <a:br>
              <a:rPr lang="en-US" sz="1600" smtClean="0">
                <a:solidFill>
                  <a:srgbClr val="200D67"/>
                </a:solidFill>
              </a:rPr>
            </a:br>
            <a:r>
              <a:rPr lang="en-US" sz="1600">
                <a:solidFill>
                  <a:srgbClr val="200D67"/>
                </a:solidFill>
              </a:rPr>
              <a:t> </a:t>
            </a:r>
            <a:r>
              <a:rPr lang="en-US" sz="2000" b="1" smtClean="0"/>
              <a:t/>
            </a:r>
            <a:br>
              <a:rPr lang="en-US" sz="2000" b="1" smtClean="0"/>
            </a:br>
            <a:endParaRPr lang="en-US" sz="2000" smtClean="0">
              <a:solidFill>
                <a:srgbClr val="2A597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359021"/>
              </p:ext>
            </p:extLst>
          </p:nvPr>
        </p:nvGraphicFramePr>
        <p:xfrm>
          <a:off x="533400" y="3124200"/>
          <a:ext cx="8077200" cy="3578999"/>
        </p:xfrm>
        <a:graphic>
          <a:graphicData uri="http://schemas.openxmlformats.org/drawingml/2006/table">
            <a:tbl>
              <a:tblPr/>
              <a:tblGrid>
                <a:gridCol w="3530600"/>
                <a:gridCol w="952500"/>
                <a:gridCol w="3594100"/>
              </a:tblGrid>
              <a:tr h="3542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Qué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 no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está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cambiando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 ...</a:t>
                      </a:r>
                    </a:p>
                  </a:txBody>
                  <a:tcPr marL="45720" marR="45720" marT="27432" marB="274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2A5970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45720" marR="45720" marT="27432" marB="2743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Qué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está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cambiando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A5970"/>
                          </a:solidFill>
                          <a:effectLst/>
                          <a:latin typeface="Georgia" pitchFamily="18" charset="0"/>
                        </a:rPr>
                        <a:t>...</a:t>
                      </a:r>
                    </a:p>
                  </a:txBody>
                  <a:tcPr marL="45720" marR="45720" marT="27432" marB="274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3785">
                <a:tc>
                  <a:txBody>
                    <a:bodyPr/>
                    <a:lstStyle/>
                    <a:p>
                      <a:pPr marL="228600" marR="0" lvl="1" indent="-228600" algn="l" defTabSz="1017588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Definición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 de control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interno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  <a:p>
                      <a:pPr marL="228600" marR="0" lvl="1" indent="-228600" algn="l" defTabSz="1017588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Cinco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componentes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control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interno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228600" marR="0" lvl="1" indent="-228600" algn="l" defTabSz="1017588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El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criterio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fundamental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para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determinar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efectividad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de los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sistemas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 de control </a:t>
                      </a:r>
                      <a:r>
                        <a:rPr kumimoji="0" lang="en-US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interno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28600" marR="0" lvl="1" indent="-228600" algn="l" defTabSz="1017588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Uso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juicio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en la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evaluación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de la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eficacia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 de l0s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sistemas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 de control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interno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orgia" pitchFamily="18" charset="0"/>
                        </a:rPr>
                        <a:t>.</a:t>
                      </a:r>
                    </a:p>
                  </a:txBody>
                  <a:tcPr marL="45720" marR="45720" marT="27432" marB="274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1" indent="-228600" algn="l" defTabSz="10188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400" b="0" i="0" u="none" strike="noStrike" kern="120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Codificación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principios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 con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aplicación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universal 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para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usarse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en el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desarrollo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evaluación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de la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eficacia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de los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sistemas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de control </a:t>
                      </a:r>
                      <a:r>
                        <a:rPr kumimoji="0"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interno</a:t>
                      </a:r>
                      <a:r>
                        <a:rPr kumimoji="0"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400" b="0" i="0" u="none" strike="noStrike" kern="1200" smtClean="0">
                        <a:solidFill>
                          <a:schemeClr val="tx2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marL="228600" marR="0" lvl="1" indent="-228600" algn="l" defTabSz="10188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i="0" u="none" strike="noStrike" kern="120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Expande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objetivo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reportes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financieros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para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ir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también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a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informes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internos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externos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en un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sentido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amplio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incluyendo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objetivos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financieros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1400" b="0" i="0" u="none" strike="noStrike" kern="1200" smtClean="0">
                        <a:solidFill>
                          <a:schemeClr val="tx2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marL="228600" marR="0" lvl="1" indent="-228600" algn="l" defTabSz="10188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i="0" u="none" strike="noStrike" kern="120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Incrementa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foco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 en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las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operaciones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cumplimiento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( compliance ) y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reportes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no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financieros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objetivos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basados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en lo 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determinado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alimentado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como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input 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por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los </a:t>
                      </a:r>
                      <a:r>
                        <a:rPr lang="en-US" sz="1400" b="0" i="0" u="none" strike="noStrike" kern="1200" baseline="0" err="1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usuarios</a:t>
                      </a:r>
                      <a:r>
                        <a:rPr lang="en-US" sz="1400" b="0" i="0" u="none" strike="noStrike" kern="1200" baseline="0" smtClean="0">
                          <a:solidFill>
                            <a:schemeClr val="tx2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1400" b="0" i="0" u="none" strike="noStrike" kern="1200" smtClean="0">
                        <a:solidFill>
                          <a:schemeClr val="tx2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marL="0" marR="0" lvl="1" indent="0" algn="l" defTabSz="101882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tx2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1" i="0" u="none" strike="noStrike" kern="120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600" b="1" i="0" u="none" strike="noStrike" kern="1200" baseline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1600" b="1" i="0" u="none" strike="noStrike" kern="1200" baseline="0" err="1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Otros</a:t>
                      </a:r>
                      <a:r>
                        <a:rPr lang="en-US" sz="1600" b="1" i="0" u="none" strike="noStrike" kern="1200" baseline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baseline="0" err="1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que</a:t>
                      </a:r>
                      <a:r>
                        <a:rPr lang="en-US" sz="1600" b="1" i="0" u="none" strike="noStrike" kern="1200" baseline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i="0" u="none" strike="noStrike" kern="1200" baseline="0" err="1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resumiremos</a:t>
                      </a:r>
                      <a:r>
                        <a:rPr lang="en-US" sz="1600" b="1" i="0" u="none" strike="noStrike" kern="1200" baseline="0" smtClean="0">
                          <a:solidFill>
                            <a:srgbClr val="FF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 hoy  </a:t>
                      </a:r>
                      <a:endParaRPr lang="en-US" sz="1600" b="1" i="0" u="none" strike="noStrike" kern="1200" smtClean="0">
                        <a:solidFill>
                          <a:srgbClr val="FF0000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 marL="45720" marR="45720" marT="27432" marB="27432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2057400"/>
            <a:ext cx="8077200" cy="1219200"/>
          </a:xfrm>
          <a:prstGeom prst="rect">
            <a:avLst/>
          </a:prstGeom>
          <a:ln w="12700">
            <a:noFill/>
          </a:ln>
        </p:spPr>
        <p:txBody>
          <a:bodyPr lIns="45720" tIns="27432" rIns="45720" bIns="27432"/>
          <a:lstStyle/>
          <a:p>
            <a:pPr eaLnBrk="0" hangingPunct="0">
              <a:spcBef>
                <a:spcPts val="300"/>
              </a:spcBef>
              <a:buClr>
                <a:srgbClr val="2A5970"/>
              </a:buClr>
              <a:tabLst>
                <a:tab pos="406400" algn="l"/>
              </a:tabLst>
              <a:defRPr/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El lector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experimentado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en COSO 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encontrará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mucho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conocido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esta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actualización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, la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que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se ha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construido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a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partir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de la base de lo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que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ha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probado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ser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efectivo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su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chemeClr val="tx2"/>
                </a:solidFill>
                <a:latin typeface="+mn-lt"/>
              </a:rPr>
              <a:t>versión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original </a:t>
            </a:r>
            <a:r>
              <a:rPr lang="en-US" sz="1600" b="1" dirty="0" err="1" smtClean="0">
                <a:solidFill>
                  <a:srgbClr val="FF0000"/>
                </a:solidFill>
                <a:latin typeface="+mn-lt"/>
              </a:rPr>
              <a:t>durante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 19 </a:t>
            </a:r>
            <a:r>
              <a:rPr lang="en-US" sz="1600" b="1" dirty="0" err="1" smtClean="0">
                <a:solidFill>
                  <a:srgbClr val="FF0000"/>
                </a:solidFill>
                <a:latin typeface="+mn-lt"/>
              </a:rPr>
              <a:t>años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Isosceles Triangle 6"/>
          <p:cNvSpPr/>
          <p:nvPr/>
        </p:nvSpPr>
        <p:spPr bwMode="ltGray">
          <a:xfrm rot="5400000">
            <a:off x="3606800" y="4114800"/>
            <a:ext cx="1879600" cy="406400"/>
          </a:xfrm>
          <a:prstGeom prst="triangle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rban">
  <a:themeElements>
    <a:clrScheme name="2_Urba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Urban">
      <a:majorFont>
        <a:latin typeface="Trebuchet MS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Urba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10333</TotalTime>
  <Words>4131</Words>
  <Application>Microsoft Office PowerPoint</Application>
  <PresentationFormat>Carta (216 x 279 mm)</PresentationFormat>
  <Paragraphs>515</Paragraphs>
  <Slides>55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Urban</vt:lpstr>
      <vt:lpstr>2_Urban</vt:lpstr>
      <vt:lpstr>Acrobat Document</vt:lpstr>
      <vt:lpstr>Documento</vt:lpstr>
      <vt:lpstr>Presentación</vt:lpstr>
      <vt:lpstr>Hoja de cálculo</vt:lpstr>
      <vt:lpstr>COSO  EL NUEVO PROYECTO ACTUALIZADO  A SER PUBLICADO EL 2012 </vt:lpstr>
      <vt:lpstr> PARTE I  PRESENTACIÓN GENERAL </vt:lpstr>
      <vt:lpstr>ACERCA DE COSO </vt:lpstr>
      <vt:lpstr>COSO Vigente Diapositiva libre de Carlos Valdivieso Valenzuela</vt:lpstr>
      <vt:lpstr>COSO ES UNA ESTRUCTURA( Framework )  </vt:lpstr>
      <vt:lpstr>Presentación de PowerPoint</vt:lpstr>
      <vt:lpstr>Tomado de COSO IC-IF-ED Traducción libre al español  de Carlos Valdivieso Valenzuela  FECHAS</vt:lpstr>
      <vt:lpstr>  Participantes en el proyecto Fuente COSO IC-IF-ED Traducción y adaptación libre  al español de Carlos Valdivieso Valenzuela   </vt:lpstr>
      <vt:lpstr>  EN LO GENERAL, LO QUE NO CAMBIA Y LO QUE CAMBIA RESPECTO A COSO 1992 Fuente COSO IC-IF-ED Traducción y adaptación libre  al español de Carlos Valdivieso Valenzuela    </vt:lpstr>
      <vt:lpstr>Presentación de PowerPoint</vt:lpstr>
      <vt:lpstr>Fuente COSO IC-IF-ED Traducción libre al español de Carlos Valdivieso Valenzuela  Codificación de los 17 principios incluidos en el framework  COSO </vt:lpstr>
      <vt:lpstr>Presentación de PowerPoint</vt:lpstr>
      <vt:lpstr>ALCANCE</vt:lpstr>
      <vt:lpstr>PARTE II ANÁLISIS POR COMPONENTE DE COSO   </vt:lpstr>
      <vt:lpstr>ENTORNO DE CONTROL </vt:lpstr>
      <vt:lpstr>PRINCIPALES CAMBIOS EN ENTORNO DE CONTROL RESPECTO A COSO 1992</vt:lpstr>
      <vt:lpstr>EVALUACIÓN DE RIESGOS </vt:lpstr>
      <vt:lpstr>PRINCIPALES CAMBIOS EN LA EVALUACIÓN DE RIESGOS  RESPECTO A COSO 1992</vt:lpstr>
      <vt:lpstr>CONTROL DE ACTIVIDADES  </vt:lpstr>
      <vt:lpstr>PRINCIPALES CAMBIOS EN EL CONTROL DE ACTIVIDADES   RESPECTO A COSO 1992</vt:lpstr>
      <vt:lpstr>CONTROL DE ACTIVIDADES  </vt:lpstr>
      <vt:lpstr>PRINCIPALES CAMBIOS EN INFORMACION Y CONTROL RESPECTO A COSO 1992</vt:lpstr>
      <vt:lpstr>CONTROL DE ACTIVIDADES  </vt:lpstr>
      <vt:lpstr>       PARTE III                   COSO ERM Y COSO            </vt:lpstr>
      <vt:lpstr>COSO ERM Y COSO-RELACIONES</vt:lpstr>
      <vt:lpstr>          COSO ERM Y COSO-RELACIONES</vt:lpstr>
      <vt:lpstr>PARTE IV  Compartiendo algunas experiencias para la implementación </vt:lpstr>
      <vt:lpstr>PARTE IV  Compartiendo algunas experiencias para la implementación </vt:lpstr>
      <vt:lpstr>PARTE IV  Compartiendo algunas experiencias para la implementación </vt:lpstr>
      <vt:lpstr>IIA LA NORMA 2120 </vt:lpstr>
      <vt:lpstr>Presentación de PowerPoint</vt:lpstr>
      <vt:lpstr>Presentación de PowerPoint</vt:lpstr>
      <vt:lpstr>Presentación de PowerPoint</vt:lpstr>
      <vt:lpstr>ROLES </vt:lpstr>
      <vt:lpstr> TENER UNA MATRIZ DE RIESGOS</vt:lpstr>
      <vt:lpstr>LEVANTAMIENTO Y PUNTUACIÓN DE PROCESOS</vt:lpstr>
      <vt:lpstr>Presentación de PowerPoint</vt:lpstr>
      <vt:lpstr>VEAMOS UN EJEMPLO INVENTADO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ACERCA DE IMPACTO Y PROBABILIDAD</vt:lpstr>
      <vt:lpstr>COSO Y LA TECNOLOGÍA</vt:lpstr>
      <vt:lpstr>Auditoría Interna y Auditoría Externa </vt:lpstr>
      <vt:lpstr>MONITOREO UN DESAFÍO INTERESANTE,MODERNO, POTENTE Y NECESARIO  </vt:lpstr>
      <vt:lpstr>DESAFIOS DEL MONITOREO </vt:lpstr>
      <vt:lpstr>DESAFIOS DEL MONITOREO </vt:lpstr>
      <vt:lpstr>PALABRAS AL CIERRE-VISIÓN DE CONTEXTO PARA LA AUDITORÍA INTERNA </vt:lpstr>
      <vt:lpstr>Presentación de PowerPoint</vt:lpstr>
      <vt:lpstr>              SE RECOMIENDA TENER UN SISTEMA INFORMÁTICO        </vt:lpstr>
      <vt:lpstr>RECOMENDACIONES FINALES</vt:lpstr>
      <vt:lpstr>TRABAJAR EN EQUIPO </vt:lpstr>
    </vt:vector>
  </TitlesOfParts>
  <Company>UW-Madison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Objectives</dc:title>
  <dc:creator>Admin</dc:creator>
  <cp:lastModifiedBy>Carlos</cp:lastModifiedBy>
  <cp:revision>376</cp:revision>
  <cp:lastPrinted>2012-04-09T21:52:20Z</cp:lastPrinted>
  <dcterms:created xsi:type="dcterms:W3CDTF">2008-12-02T15:52:32Z</dcterms:created>
  <dcterms:modified xsi:type="dcterms:W3CDTF">2012-05-27T19:00:53Z</dcterms:modified>
</cp:coreProperties>
</file>