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80" r:id="rId6"/>
    <p:sldId id="282" r:id="rId7"/>
    <p:sldId id="266" r:id="rId8"/>
    <p:sldId id="284" r:id="rId9"/>
    <p:sldId id="257" r:id="rId10"/>
    <p:sldId id="305" r:id="rId11"/>
    <p:sldId id="258" r:id="rId12"/>
    <p:sldId id="285" r:id="rId13"/>
    <p:sldId id="279" r:id="rId14"/>
    <p:sldId id="283" r:id="rId15"/>
    <p:sldId id="281" r:id="rId16"/>
    <p:sldId id="286" r:id="rId17"/>
    <p:sldId id="275" r:id="rId18"/>
    <p:sldId id="302" r:id="rId19"/>
    <p:sldId id="301" r:id="rId20"/>
    <p:sldId id="293" r:id="rId21"/>
    <p:sldId id="300" r:id="rId22"/>
    <p:sldId id="298" r:id="rId23"/>
    <p:sldId id="271" r:id="rId24"/>
    <p:sldId id="307" r:id="rId25"/>
    <p:sldId id="309" r:id="rId26"/>
    <p:sldId id="272" r:id="rId27"/>
    <p:sldId id="287" r:id="rId28"/>
    <p:sldId id="278" r:id="rId29"/>
    <p:sldId id="303" r:id="rId30"/>
    <p:sldId id="295" r:id="rId31"/>
    <p:sldId id="296" r:id="rId32"/>
    <p:sldId id="30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779" autoAdjust="0"/>
    <p:restoredTop sz="89418" autoAdjust="0"/>
  </p:normalViewPr>
  <p:slideViewPr>
    <p:cSldViewPr snapToGrid="0" snapToObjects="1">
      <p:cViewPr>
        <p:scale>
          <a:sx n="101" d="100"/>
          <a:sy n="101" d="100"/>
        </p:scale>
        <p:origin x="-1122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-252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E15AA-C729-48C4-853C-C1485C01AFB8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</dgm:pt>
    <dgm:pt modelId="{A6BC970B-C534-4E88-8F9A-AA06D4C58A31}">
      <dgm:prSet phldrT="[Texto]" custT="1"/>
      <dgm:spPr/>
      <dgm:t>
        <a:bodyPr/>
        <a:lstStyle/>
        <a:p>
          <a:pPr marL="0" indent="0" algn="ctr"/>
          <a:r>
            <a:rPr lang="es-CO" sz="1600" b="1" dirty="0" smtClean="0">
              <a:solidFill>
                <a:srgbClr val="002060"/>
              </a:solidFill>
              <a:latin typeface="Century Gothic" pitchFamily="34" charset="0"/>
            </a:rPr>
            <a:t>TITULAR</a:t>
          </a:r>
          <a:endParaRPr lang="es-CO" sz="1600" b="1" dirty="0">
            <a:solidFill>
              <a:srgbClr val="002060"/>
            </a:solidFill>
            <a:latin typeface="Century Gothic" pitchFamily="34" charset="0"/>
          </a:endParaRPr>
        </a:p>
      </dgm:t>
    </dgm:pt>
    <dgm:pt modelId="{51822E2F-0E0B-4398-BC7F-E39BF82B90DD}" type="parTrans" cxnId="{69CC0194-F103-4EE8-B8E6-B8C918CEAAC6}">
      <dgm:prSet/>
      <dgm:spPr/>
      <dgm:t>
        <a:bodyPr/>
        <a:lstStyle/>
        <a:p>
          <a:endParaRPr lang="es-CO" sz="1600"/>
        </a:p>
      </dgm:t>
    </dgm:pt>
    <dgm:pt modelId="{14501A03-8613-493B-83A1-4DBFE05AADC0}" type="sibTrans" cxnId="{69CC0194-F103-4EE8-B8E6-B8C918CEAAC6}">
      <dgm:prSet/>
      <dgm:spPr/>
      <dgm:t>
        <a:bodyPr/>
        <a:lstStyle/>
        <a:p>
          <a:endParaRPr lang="es-CO" sz="1600"/>
        </a:p>
      </dgm:t>
    </dgm:pt>
    <dgm:pt modelId="{A26719F7-3531-48A8-A0D8-FC573B4EC2EB}">
      <dgm:prSet phldrT="[Texto]" custT="1"/>
      <dgm:spPr>
        <a:solidFill>
          <a:srgbClr val="00B0F0"/>
        </a:solidFill>
      </dgm:spPr>
      <dgm:t>
        <a:bodyPr/>
        <a:lstStyle/>
        <a:p>
          <a:pPr algn="ctr"/>
          <a:r>
            <a:rPr lang="es-CO" sz="1600" b="1" dirty="0" smtClean="0">
              <a:solidFill>
                <a:srgbClr val="002060"/>
              </a:solidFill>
              <a:latin typeface="Century Gothic" pitchFamily="34" charset="0"/>
            </a:rPr>
            <a:t>OPERADOR DE INFORMACION</a:t>
          </a:r>
          <a:endParaRPr lang="es-CO" sz="1600" b="1" dirty="0">
            <a:solidFill>
              <a:srgbClr val="002060"/>
            </a:solidFill>
            <a:latin typeface="Century Gothic" pitchFamily="34" charset="0"/>
          </a:endParaRPr>
        </a:p>
      </dgm:t>
    </dgm:pt>
    <dgm:pt modelId="{904CF113-8EED-465C-AAFF-B3F37BFCA633}" type="parTrans" cxnId="{16594EC6-754E-47B2-AE79-AC75F9235E53}">
      <dgm:prSet/>
      <dgm:spPr/>
      <dgm:t>
        <a:bodyPr/>
        <a:lstStyle/>
        <a:p>
          <a:endParaRPr lang="es-CO" sz="1600"/>
        </a:p>
      </dgm:t>
    </dgm:pt>
    <dgm:pt modelId="{F250359B-ED68-4240-AA5C-C7ECD10B6D6D}" type="sibTrans" cxnId="{16594EC6-754E-47B2-AE79-AC75F9235E53}">
      <dgm:prSet/>
      <dgm:spPr/>
      <dgm:t>
        <a:bodyPr/>
        <a:lstStyle/>
        <a:p>
          <a:endParaRPr lang="es-CO" sz="1600"/>
        </a:p>
      </dgm:t>
    </dgm:pt>
    <dgm:pt modelId="{057A8BC3-D406-4363-99A4-68E1BC89F389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CO" sz="1600" b="1" smtClean="0">
              <a:solidFill>
                <a:srgbClr val="002060"/>
              </a:solidFill>
              <a:latin typeface="Century Gothic" pitchFamily="34" charset="0"/>
            </a:rPr>
            <a:t>FUENTE</a:t>
          </a:r>
          <a:endParaRPr lang="es-CO" sz="1600" b="1" dirty="0">
            <a:solidFill>
              <a:srgbClr val="002060"/>
            </a:solidFill>
            <a:latin typeface="Century Gothic" pitchFamily="34" charset="0"/>
          </a:endParaRPr>
        </a:p>
      </dgm:t>
    </dgm:pt>
    <dgm:pt modelId="{32FF8F4E-148F-4D80-AFFB-99B58A77324A}" type="parTrans" cxnId="{EBC54906-C796-47BA-91A2-2EEECB70BF54}">
      <dgm:prSet/>
      <dgm:spPr/>
      <dgm:t>
        <a:bodyPr/>
        <a:lstStyle/>
        <a:p>
          <a:endParaRPr lang="es-CO" sz="1600"/>
        </a:p>
      </dgm:t>
    </dgm:pt>
    <dgm:pt modelId="{BF4410F7-2576-41D5-82F2-DF2EEF89EDAC}" type="sibTrans" cxnId="{EBC54906-C796-47BA-91A2-2EEECB70BF54}">
      <dgm:prSet/>
      <dgm:spPr/>
      <dgm:t>
        <a:bodyPr/>
        <a:lstStyle/>
        <a:p>
          <a:endParaRPr lang="es-CO" sz="1600"/>
        </a:p>
      </dgm:t>
    </dgm:pt>
    <dgm:pt modelId="{FA107F92-ABB8-4749-8B6D-DAD98FAC4011}">
      <dgm:prSet phldrT="[Texto]" custT="1"/>
      <dgm:spPr>
        <a:solidFill>
          <a:srgbClr val="0070C0"/>
        </a:solidFill>
      </dgm:spPr>
      <dgm:t>
        <a:bodyPr/>
        <a:lstStyle/>
        <a:p>
          <a:pPr algn="ctr"/>
          <a:endParaRPr lang="es-CO" sz="1600" b="1" dirty="0">
            <a:solidFill>
              <a:srgbClr val="002060"/>
            </a:solidFill>
            <a:latin typeface="Century Gothic" pitchFamily="34" charset="0"/>
          </a:endParaRPr>
        </a:p>
      </dgm:t>
    </dgm:pt>
    <dgm:pt modelId="{15034448-3EF4-42D8-9AF1-A3DDCF7E212F}" type="parTrans" cxnId="{7BA4A9F7-62FA-437E-8261-8EBAB707A395}">
      <dgm:prSet/>
      <dgm:spPr/>
      <dgm:t>
        <a:bodyPr/>
        <a:lstStyle/>
        <a:p>
          <a:endParaRPr lang="es-CO" sz="1600"/>
        </a:p>
      </dgm:t>
    </dgm:pt>
    <dgm:pt modelId="{C03F0496-BF93-42E5-9E40-ACDB89E107B9}" type="sibTrans" cxnId="{7BA4A9F7-62FA-437E-8261-8EBAB707A395}">
      <dgm:prSet/>
      <dgm:spPr/>
      <dgm:t>
        <a:bodyPr/>
        <a:lstStyle/>
        <a:p>
          <a:endParaRPr lang="es-CO" sz="1600"/>
        </a:p>
      </dgm:t>
    </dgm:pt>
    <dgm:pt modelId="{CF664CD8-E360-4D8B-A6A9-AF44B80C2036}" type="pres">
      <dgm:prSet presAssocID="{D60E15AA-C729-48C4-853C-C1485C01AFB8}" presName="linear" presStyleCnt="0">
        <dgm:presLayoutVars>
          <dgm:animLvl val="lvl"/>
          <dgm:resizeHandles val="exact"/>
        </dgm:presLayoutVars>
      </dgm:prSet>
      <dgm:spPr/>
    </dgm:pt>
    <dgm:pt modelId="{BFDE1879-B1A2-4A29-A6AA-90552C525638}" type="pres">
      <dgm:prSet presAssocID="{A6BC970B-C534-4E88-8F9A-AA06D4C58A31}" presName="parentText" presStyleLbl="node1" presStyleIdx="0" presStyleCnt="4" custScaleY="41458" custLinFactY="-594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E770D7-E798-443C-B6D0-80E902CE4976}" type="pres">
      <dgm:prSet presAssocID="{14501A03-8613-493B-83A1-4DBFE05AADC0}" presName="spacer" presStyleCnt="0"/>
      <dgm:spPr/>
    </dgm:pt>
    <dgm:pt modelId="{D10BE9FA-8AF1-47EC-AF56-CB453AA531C2}" type="pres">
      <dgm:prSet presAssocID="{057A8BC3-D406-4363-99A4-68E1BC89F389}" presName="parentText" presStyleLbl="node1" presStyleIdx="1" presStyleCnt="4" custScaleY="52191" custLinFactY="-275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2206E8-FE0D-4FFB-B3DA-03F547AC44A3}" type="pres">
      <dgm:prSet presAssocID="{BF4410F7-2576-41D5-82F2-DF2EEF89EDAC}" presName="spacer" presStyleCnt="0"/>
      <dgm:spPr/>
    </dgm:pt>
    <dgm:pt modelId="{E47EA737-1623-4D81-B670-7C3643F7DA9D}" type="pres">
      <dgm:prSet presAssocID="{A26719F7-3531-48A8-A0D8-FC573B4EC2EB}" presName="parentText" presStyleLbl="node1" presStyleIdx="2" presStyleCnt="4" custScaleY="63126" custLinFactNeighborY="7753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D3BC35-9E7C-47CF-B027-77678216A9B9}" type="pres">
      <dgm:prSet presAssocID="{F250359B-ED68-4240-AA5C-C7ECD10B6D6D}" presName="spacer" presStyleCnt="0"/>
      <dgm:spPr/>
    </dgm:pt>
    <dgm:pt modelId="{3E946666-47DC-4143-AA5F-3952210652AA}" type="pres">
      <dgm:prSet presAssocID="{FA107F92-ABB8-4749-8B6D-DAD98FAC4011}" presName="parentText" presStyleLbl="node1" presStyleIdx="3" presStyleCnt="4" custScaleY="56578" custLinFactY="4723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2758B99-4EFD-4015-B091-34B47B31EB44}" type="presOf" srcId="{D60E15AA-C729-48C4-853C-C1485C01AFB8}" destId="{CF664CD8-E360-4D8B-A6A9-AF44B80C2036}" srcOrd="0" destOrd="0" presId="urn:microsoft.com/office/officeart/2005/8/layout/vList2"/>
    <dgm:cxn modelId="{F81E8EF8-16B9-49E7-B0DE-F279408D6D73}" type="presOf" srcId="{FA107F92-ABB8-4749-8B6D-DAD98FAC4011}" destId="{3E946666-47DC-4143-AA5F-3952210652AA}" srcOrd="0" destOrd="0" presId="urn:microsoft.com/office/officeart/2005/8/layout/vList2"/>
    <dgm:cxn modelId="{7BA4A9F7-62FA-437E-8261-8EBAB707A395}" srcId="{D60E15AA-C729-48C4-853C-C1485C01AFB8}" destId="{FA107F92-ABB8-4749-8B6D-DAD98FAC4011}" srcOrd="3" destOrd="0" parTransId="{15034448-3EF4-42D8-9AF1-A3DDCF7E212F}" sibTransId="{C03F0496-BF93-42E5-9E40-ACDB89E107B9}"/>
    <dgm:cxn modelId="{16594EC6-754E-47B2-AE79-AC75F9235E53}" srcId="{D60E15AA-C729-48C4-853C-C1485C01AFB8}" destId="{A26719F7-3531-48A8-A0D8-FC573B4EC2EB}" srcOrd="2" destOrd="0" parTransId="{904CF113-8EED-465C-AAFF-B3F37BFCA633}" sibTransId="{F250359B-ED68-4240-AA5C-C7ECD10B6D6D}"/>
    <dgm:cxn modelId="{69CC0194-F103-4EE8-B8E6-B8C918CEAAC6}" srcId="{D60E15AA-C729-48C4-853C-C1485C01AFB8}" destId="{A6BC970B-C534-4E88-8F9A-AA06D4C58A31}" srcOrd="0" destOrd="0" parTransId="{51822E2F-0E0B-4398-BC7F-E39BF82B90DD}" sibTransId="{14501A03-8613-493B-83A1-4DBFE05AADC0}"/>
    <dgm:cxn modelId="{118D01D9-D83F-4514-A51F-5456D1C1B744}" type="presOf" srcId="{057A8BC3-D406-4363-99A4-68E1BC89F389}" destId="{D10BE9FA-8AF1-47EC-AF56-CB453AA531C2}" srcOrd="0" destOrd="0" presId="urn:microsoft.com/office/officeart/2005/8/layout/vList2"/>
    <dgm:cxn modelId="{EBC54906-C796-47BA-91A2-2EEECB70BF54}" srcId="{D60E15AA-C729-48C4-853C-C1485C01AFB8}" destId="{057A8BC3-D406-4363-99A4-68E1BC89F389}" srcOrd="1" destOrd="0" parTransId="{32FF8F4E-148F-4D80-AFFB-99B58A77324A}" sibTransId="{BF4410F7-2576-41D5-82F2-DF2EEF89EDAC}"/>
    <dgm:cxn modelId="{AE8F685F-ABE5-495A-A506-B52401E64ABB}" type="presOf" srcId="{A6BC970B-C534-4E88-8F9A-AA06D4C58A31}" destId="{BFDE1879-B1A2-4A29-A6AA-90552C525638}" srcOrd="0" destOrd="0" presId="urn:microsoft.com/office/officeart/2005/8/layout/vList2"/>
    <dgm:cxn modelId="{A34B3227-6C9A-4569-A725-5326366BE362}" type="presOf" srcId="{A26719F7-3531-48A8-A0D8-FC573B4EC2EB}" destId="{E47EA737-1623-4D81-B670-7C3643F7DA9D}" srcOrd="0" destOrd="0" presId="urn:microsoft.com/office/officeart/2005/8/layout/vList2"/>
    <dgm:cxn modelId="{8B719209-029B-4CC3-87C8-1E471FF9039F}" type="presParOf" srcId="{CF664CD8-E360-4D8B-A6A9-AF44B80C2036}" destId="{BFDE1879-B1A2-4A29-A6AA-90552C525638}" srcOrd="0" destOrd="0" presId="urn:microsoft.com/office/officeart/2005/8/layout/vList2"/>
    <dgm:cxn modelId="{89BF3C59-B8AD-4BDB-93EB-7673D0E2A738}" type="presParOf" srcId="{CF664CD8-E360-4D8B-A6A9-AF44B80C2036}" destId="{23E770D7-E798-443C-B6D0-80E902CE4976}" srcOrd="1" destOrd="0" presId="urn:microsoft.com/office/officeart/2005/8/layout/vList2"/>
    <dgm:cxn modelId="{634A9142-4F1E-4E2F-BC5F-B47504A6A6DC}" type="presParOf" srcId="{CF664CD8-E360-4D8B-A6A9-AF44B80C2036}" destId="{D10BE9FA-8AF1-47EC-AF56-CB453AA531C2}" srcOrd="2" destOrd="0" presId="urn:microsoft.com/office/officeart/2005/8/layout/vList2"/>
    <dgm:cxn modelId="{0FBCB642-ABA4-487D-866F-9F2335E32906}" type="presParOf" srcId="{CF664CD8-E360-4D8B-A6A9-AF44B80C2036}" destId="{042206E8-FE0D-4FFB-B3DA-03F547AC44A3}" srcOrd="3" destOrd="0" presId="urn:microsoft.com/office/officeart/2005/8/layout/vList2"/>
    <dgm:cxn modelId="{E2E3246E-7EBB-4748-A6B2-8861DD3DEA29}" type="presParOf" srcId="{CF664CD8-E360-4D8B-A6A9-AF44B80C2036}" destId="{E47EA737-1623-4D81-B670-7C3643F7DA9D}" srcOrd="4" destOrd="0" presId="urn:microsoft.com/office/officeart/2005/8/layout/vList2"/>
    <dgm:cxn modelId="{7B688B73-C12C-4256-95E7-C61FC9298E16}" type="presParOf" srcId="{CF664CD8-E360-4D8B-A6A9-AF44B80C2036}" destId="{C7D3BC35-9E7C-47CF-B027-77678216A9B9}" srcOrd="5" destOrd="0" presId="urn:microsoft.com/office/officeart/2005/8/layout/vList2"/>
    <dgm:cxn modelId="{52A0C579-4A6E-4A91-A886-04695AF9E645}" type="presParOf" srcId="{CF664CD8-E360-4D8B-A6A9-AF44B80C2036}" destId="{3E946666-47DC-4143-AA5F-3952210652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B30D7-55C5-49B3-87C6-D5B8CAC5CD77}" type="doc">
      <dgm:prSet loTypeId="urn:microsoft.com/office/officeart/2005/8/layout/hProcess9" loCatId="process" qsTypeId="urn:microsoft.com/office/officeart/2005/8/quickstyle/simple5" qsCatId="simple" csTypeId="urn:microsoft.com/office/officeart/2005/8/colors/accent6_4" csCatId="accent6" phldr="1"/>
      <dgm:spPr/>
    </dgm:pt>
    <dgm:pt modelId="{212EF713-2788-4CDA-B381-BEE7672323F5}">
      <dgm:prSet phldrT="[Texto]"/>
      <dgm:spPr>
        <a:solidFill>
          <a:schemeClr val="tx2"/>
        </a:solidFill>
      </dgm:spPr>
      <dgm:t>
        <a:bodyPr/>
        <a:lstStyle/>
        <a:p>
          <a:r>
            <a:rPr lang="es-CO" dirty="0" smtClean="0"/>
            <a:t>Negociación</a:t>
          </a:r>
          <a:endParaRPr lang="es-CO" dirty="0"/>
        </a:p>
      </dgm:t>
    </dgm:pt>
    <dgm:pt modelId="{762CD186-5020-42E5-A3CC-CDDABC8A0606}" type="parTrans" cxnId="{98EC7698-A052-4C6B-BE74-9D6CF33C687B}">
      <dgm:prSet/>
      <dgm:spPr/>
      <dgm:t>
        <a:bodyPr/>
        <a:lstStyle/>
        <a:p>
          <a:endParaRPr lang="es-CO"/>
        </a:p>
      </dgm:t>
    </dgm:pt>
    <dgm:pt modelId="{C43F407D-7CED-40ED-A43A-CE563A686518}" type="sibTrans" cxnId="{98EC7698-A052-4C6B-BE74-9D6CF33C687B}">
      <dgm:prSet/>
      <dgm:spPr/>
      <dgm:t>
        <a:bodyPr/>
        <a:lstStyle/>
        <a:p>
          <a:endParaRPr lang="es-CO"/>
        </a:p>
      </dgm:t>
    </dgm:pt>
    <dgm:pt modelId="{5A79D3E6-F008-48E3-9A5B-4EC1A16A281A}">
      <dgm:prSet phldrT="[Texto]"/>
      <dgm:spPr>
        <a:solidFill>
          <a:schemeClr val="accent1"/>
        </a:solidFill>
      </dgm:spPr>
      <dgm:t>
        <a:bodyPr/>
        <a:lstStyle/>
        <a:p>
          <a:r>
            <a:rPr lang="es-CO" dirty="0" smtClean="0"/>
            <a:t>Elaboración del contrato</a:t>
          </a:r>
          <a:endParaRPr lang="es-CO" dirty="0"/>
        </a:p>
      </dgm:t>
    </dgm:pt>
    <dgm:pt modelId="{8EFAE20A-789B-4290-91B2-CDABD6BE6EA0}" type="parTrans" cxnId="{7597412D-BB5B-4171-9B29-1281766E7BE8}">
      <dgm:prSet/>
      <dgm:spPr/>
      <dgm:t>
        <a:bodyPr/>
        <a:lstStyle/>
        <a:p>
          <a:endParaRPr lang="es-CO"/>
        </a:p>
      </dgm:t>
    </dgm:pt>
    <dgm:pt modelId="{56E35334-0E69-4C06-B09F-D0BA18122185}" type="sibTrans" cxnId="{7597412D-BB5B-4171-9B29-1281766E7BE8}">
      <dgm:prSet/>
      <dgm:spPr/>
      <dgm:t>
        <a:bodyPr/>
        <a:lstStyle/>
        <a:p>
          <a:endParaRPr lang="es-CO"/>
        </a:p>
      </dgm:t>
    </dgm:pt>
    <dgm:pt modelId="{AA8250CB-07C8-409B-BC73-778439122E97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CO" dirty="0" smtClean="0"/>
            <a:t>Ejecución del contrato</a:t>
          </a:r>
          <a:endParaRPr lang="es-CO" dirty="0"/>
        </a:p>
      </dgm:t>
    </dgm:pt>
    <dgm:pt modelId="{562F7995-3008-4936-9C9C-02FD3A661169}" type="parTrans" cxnId="{878BAED1-0850-4766-ACD0-B23F0D2F39DD}">
      <dgm:prSet/>
      <dgm:spPr/>
      <dgm:t>
        <a:bodyPr/>
        <a:lstStyle/>
        <a:p>
          <a:endParaRPr lang="es-CO"/>
        </a:p>
      </dgm:t>
    </dgm:pt>
    <dgm:pt modelId="{48E4D341-1CD3-4492-9E2D-C320CC52568B}" type="sibTrans" cxnId="{878BAED1-0850-4766-ACD0-B23F0D2F39DD}">
      <dgm:prSet/>
      <dgm:spPr/>
      <dgm:t>
        <a:bodyPr/>
        <a:lstStyle/>
        <a:p>
          <a:endParaRPr lang="es-CO"/>
        </a:p>
      </dgm:t>
    </dgm:pt>
    <dgm:pt modelId="{3A2AB95D-7CE9-4233-AC70-A91F2A8FBCE7}" type="pres">
      <dgm:prSet presAssocID="{A3BB30D7-55C5-49B3-87C6-D5B8CAC5CD77}" presName="CompostProcess" presStyleCnt="0">
        <dgm:presLayoutVars>
          <dgm:dir/>
          <dgm:resizeHandles val="exact"/>
        </dgm:presLayoutVars>
      </dgm:prSet>
      <dgm:spPr/>
    </dgm:pt>
    <dgm:pt modelId="{F0416D67-EC87-45B9-BE0D-DE30A2F25637}" type="pres">
      <dgm:prSet presAssocID="{A3BB30D7-55C5-49B3-87C6-D5B8CAC5CD77}" presName="arrow" presStyleLbl="bgShp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75628293-26F1-4250-83AD-A1072EBFC809}" type="pres">
      <dgm:prSet presAssocID="{A3BB30D7-55C5-49B3-87C6-D5B8CAC5CD77}" presName="linearProcess" presStyleCnt="0"/>
      <dgm:spPr/>
    </dgm:pt>
    <dgm:pt modelId="{5C766AB6-1F64-488A-A23C-9B61655EB9C4}" type="pres">
      <dgm:prSet presAssocID="{212EF713-2788-4CDA-B381-BEE7672323F5}" presName="textNode" presStyleLbl="node1" presStyleIdx="0" presStyleCnt="3" custScaleX="11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7577A9-7715-4FC6-A62E-46E43AF6D9AA}" type="pres">
      <dgm:prSet presAssocID="{C43F407D-7CED-40ED-A43A-CE563A686518}" presName="sibTrans" presStyleCnt="0"/>
      <dgm:spPr/>
    </dgm:pt>
    <dgm:pt modelId="{ED200329-AFB6-4722-9447-43A4EFC641BB}" type="pres">
      <dgm:prSet presAssocID="{5A79D3E6-F008-48E3-9A5B-4EC1A16A281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9AC222-5F76-49F5-8ABC-F503A8AC5A34}" type="pres">
      <dgm:prSet presAssocID="{56E35334-0E69-4C06-B09F-D0BA18122185}" presName="sibTrans" presStyleCnt="0"/>
      <dgm:spPr/>
    </dgm:pt>
    <dgm:pt modelId="{E8CBD74E-C03A-46A6-B956-D478CCB07162}" type="pres">
      <dgm:prSet presAssocID="{AA8250CB-07C8-409B-BC73-778439122E9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7F06186-8042-4F46-902B-3BE4B50EEB0F}" type="presOf" srcId="{212EF713-2788-4CDA-B381-BEE7672323F5}" destId="{5C766AB6-1F64-488A-A23C-9B61655EB9C4}" srcOrd="0" destOrd="0" presId="urn:microsoft.com/office/officeart/2005/8/layout/hProcess9"/>
    <dgm:cxn modelId="{7BABE3A7-CE7A-4579-A005-BB5AFFC72489}" type="presOf" srcId="{5A79D3E6-F008-48E3-9A5B-4EC1A16A281A}" destId="{ED200329-AFB6-4722-9447-43A4EFC641BB}" srcOrd="0" destOrd="0" presId="urn:microsoft.com/office/officeart/2005/8/layout/hProcess9"/>
    <dgm:cxn modelId="{9CE461D5-D40A-40A4-9E34-FEF09805A550}" type="presOf" srcId="{A3BB30D7-55C5-49B3-87C6-D5B8CAC5CD77}" destId="{3A2AB95D-7CE9-4233-AC70-A91F2A8FBCE7}" srcOrd="0" destOrd="0" presId="urn:microsoft.com/office/officeart/2005/8/layout/hProcess9"/>
    <dgm:cxn modelId="{B0DD3C4F-7EA0-4A61-939A-E90D590725CD}" type="presOf" srcId="{AA8250CB-07C8-409B-BC73-778439122E97}" destId="{E8CBD74E-C03A-46A6-B956-D478CCB07162}" srcOrd="0" destOrd="0" presId="urn:microsoft.com/office/officeart/2005/8/layout/hProcess9"/>
    <dgm:cxn modelId="{878BAED1-0850-4766-ACD0-B23F0D2F39DD}" srcId="{A3BB30D7-55C5-49B3-87C6-D5B8CAC5CD77}" destId="{AA8250CB-07C8-409B-BC73-778439122E97}" srcOrd="2" destOrd="0" parTransId="{562F7995-3008-4936-9C9C-02FD3A661169}" sibTransId="{48E4D341-1CD3-4492-9E2D-C320CC52568B}"/>
    <dgm:cxn modelId="{98EC7698-A052-4C6B-BE74-9D6CF33C687B}" srcId="{A3BB30D7-55C5-49B3-87C6-D5B8CAC5CD77}" destId="{212EF713-2788-4CDA-B381-BEE7672323F5}" srcOrd="0" destOrd="0" parTransId="{762CD186-5020-42E5-A3CC-CDDABC8A0606}" sibTransId="{C43F407D-7CED-40ED-A43A-CE563A686518}"/>
    <dgm:cxn modelId="{7597412D-BB5B-4171-9B29-1281766E7BE8}" srcId="{A3BB30D7-55C5-49B3-87C6-D5B8CAC5CD77}" destId="{5A79D3E6-F008-48E3-9A5B-4EC1A16A281A}" srcOrd="1" destOrd="0" parTransId="{8EFAE20A-789B-4290-91B2-CDABD6BE6EA0}" sibTransId="{56E35334-0E69-4C06-B09F-D0BA18122185}"/>
    <dgm:cxn modelId="{BFF82E12-CE78-44CA-8AE6-C3D1A25DB4A6}" type="presParOf" srcId="{3A2AB95D-7CE9-4233-AC70-A91F2A8FBCE7}" destId="{F0416D67-EC87-45B9-BE0D-DE30A2F25637}" srcOrd="0" destOrd="0" presId="urn:microsoft.com/office/officeart/2005/8/layout/hProcess9"/>
    <dgm:cxn modelId="{5239EBC9-1F60-4DAB-B218-DC941154899C}" type="presParOf" srcId="{3A2AB95D-7CE9-4233-AC70-A91F2A8FBCE7}" destId="{75628293-26F1-4250-83AD-A1072EBFC809}" srcOrd="1" destOrd="0" presId="urn:microsoft.com/office/officeart/2005/8/layout/hProcess9"/>
    <dgm:cxn modelId="{5D9C2C4B-9C7C-4BAE-B16D-7140442038AB}" type="presParOf" srcId="{75628293-26F1-4250-83AD-A1072EBFC809}" destId="{5C766AB6-1F64-488A-A23C-9B61655EB9C4}" srcOrd="0" destOrd="0" presId="urn:microsoft.com/office/officeart/2005/8/layout/hProcess9"/>
    <dgm:cxn modelId="{8B74383B-B887-4A37-BF33-79317FF4A802}" type="presParOf" srcId="{75628293-26F1-4250-83AD-A1072EBFC809}" destId="{517577A9-7715-4FC6-A62E-46E43AF6D9AA}" srcOrd="1" destOrd="0" presId="urn:microsoft.com/office/officeart/2005/8/layout/hProcess9"/>
    <dgm:cxn modelId="{0D59DBCC-056B-4CF4-9C4F-CC9361B66E81}" type="presParOf" srcId="{75628293-26F1-4250-83AD-A1072EBFC809}" destId="{ED200329-AFB6-4722-9447-43A4EFC641BB}" srcOrd="2" destOrd="0" presId="urn:microsoft.com/office/officeart/2005/8/layout/hProcess9"/>
    <dgm:cxn modelId="{E31B5EAD-8CF7-49B0-A84F-48E709D20641}" type="presParOf" srcId="{75628293-26F1-4250-83AD-A1072EBFC809}" destId="{359AC222-5F76-49F5-8ABC-F503A8AC5A34}" srcOrd="3" destOrd="0" presId="urn:microsoft.com/office/officeart/2005/8/layout/hProcess9"/>
    <dgm:cxn modelId="{DC6F96BD-AD18-4BD8-AE99-3769D58209A7}" type="presParOf" srcId="{75628293-26F1-4250-83AD-A1072EBFC809}" destId="{E8CBD74E-C03A-46A6-B956-D478CCB071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B30D7-55C5-49B3-87C6-D5B8CAC5CD77}" type="doc">
      <dgm:prSet loTypeId="urn:microsoft.com/office/officeart/2005/8/layout/hProcess9" loCatId="process" qsTypeId="urn:microsoft.com/office/officeart/2005/8/quickstyle/simple5" qsCatId="simple" csTypeId="urn:microsoft.com/office/officeart/2005/8/colors/accent6_4" csCatId="accent6" phldr="1"/>
      <dgm:spPr/>
    </dgm:pt>
    <dgm:pt modelId="{212EF713-2788-4CDA-B381-BEE7672323F5}">
      <dgm:prSet phldrT="[Texto]"/>
      <dgm:spPr>
        <a:solidFill>
          <a:schemeClr val="tx2"/>
        </a:solidFill>
      </dgm:spPr>
      <dgm:t>
        <a:bodyPr/>
        <a:lstStyle/>
        <a:p>
          <a:r>
            <a:rPr lang="es-CO" dirty="0" smtClean="0"/>
            <a:t>Negociación</a:t>
          </a:r>
          <a:endParaRPr lang="es-CO" dirty="0"/>
        </a:p>
      </dgm:t>
    </dgm:pt>
    <dgm:pt modelId="{762CD186-5020-42E5-A3CC-CDDABC8A0606}" type="parTrans" cxnId="{98EC7698-A052-4C6B-BE74-9D6CF33C687B}">
      <dgm:prSet/>
      <dgm:spPr/>
      <dgm:t>
        <a:bodyPr/>
        <a:lstStyle/>
        <a:p>
          <a:endParaRPr lang="es-CO"/>
        </a:p>
      </dgm:t>
    </dgm:pt>
    <dgm:pt modelId="{C43F407D-7CED-40ED-A43A-CE563A686518}" type="sibTrans" cxnId="{98EC7698-A052-4C6B-BE74-9D6CF33C687B}">
      <dgm:prSet/>
      <dgm:spPr/>
      <dgm:t>
        <a:bodyPr/>
        <a:lstStyle/>
        <a:p>
          <a:endParaRPr lang="es-CO"/>
        </a:p>
      </dgm:t>
    </dgm:pt>
    <dgm:pt modelId="{5A79D3E6-F008-48E3-9A5B-4EC1A16A281A}">
      <dgm:prSet phldrT="[Texto]"/>
      <dgm:spPr>
        <a:solidFill>
          <a:schemeClr val="accent1"/>
        </a:solidFill>
      </dgm:spPr>
      <dgm:t>
        <a:bodyPr/>
        <a:lstStyle/>
        <a:p>
          <a:r>
            <a:rPr lang="es-CO" dirty="0" smtClean="0"/>
            <a:t>Elaboración del contrato</a:t>
          </a:r>
          <a:endParaRPr lang="es-CO" dirty="0"/>
        </a:p>
      </dgm:t>
    </dgm:pt>
    <dgm:pt modelId="{8EFAE20A-789B-4290-91B2-CDABD6BE6EA0}" type="parTrans" cxnId="{7597412D-BB5B-4171-9B29-1281766E7BE8}">
      <dgm:prSet/>
      <dgm:spPr/>
      <dgm:t>
        <a:bodyPr/>
        <a:lstStyle/>
        <a:p>
          <a:endParaRPr lang="es-CO"/>
        </a:p>
      </dgm:t>
    </dgm:pt>
    <dgm:pt modelId="{56E35334-0E69-4C06-B09F-D0BA18122185}" type="sibTrans" cxnId="{7597412D-BB5B-4171-9B29-1281766E7BE8}">
      <dgm:prSet/>
      <dgm:spPr/>
      <dgm:t>
        <a:bodyPr/>
        <a:lstStyle/>
        <a:p>
          <a:endParaRPr lang="es-CO"/>
        </a:p>
      </dgm:t>
    </dgm:pt>
    <dgm:pt modelId="{AA8250CB-07C8-409B-BC73-778439122E97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CO" dirty="0" smtClean="0"/>
            <a:t>Ejecución del contrato</a:t>
          </a:r>
          <a:endParaRPr lang="es-CO" dirty="0"/>
        </a:p>
      </dgm:t>
    </dgm:pt>
    <dgm:pt modelId="{562F7995-3008-4936-9C9C-02FD3A661169}" type="parTrans" cxnId="{878BAED1-0850-4766-ACD0-B23F0D2F39DD}">
      <dgm:prSet/>
      <dgm:spPr/>
      <dgm:t>
        <a:bodyPr/>
        <a:lstStyle/>
        <a:p>
          <a:endParaRPr lang="es-CO"/>
        </a:p>
      </dgm:t>
    </dgm:pt>
    <dgm:pt modelId="{48E4D341-1CD3-4492-9E2D-C320CC52568B}" type="sibTrans" cxnId="{878BAED1-0850-4766-ACD0-B23F0D2F39DD}">
      <dgm:prSet/>
      <dgm:spPr/>
      <dgm:t>
        <a:bodyPr/>
        <a:lstStyle/>
        <a:p>
          <a:endParaRPr lang="es-CO"/>
        </a:p>
      </dgm:t>
    </dgm:pt>
    <dgm:pt modelId="{3A2AB95D-7CE9-4233-AC70-A91F2A8FBCE7}" type="pres">
      <dgm:prSet presAssocID="{A3BB30D7-55C5-49B3-87C6-D5B8CAC5CD77}" presName="CompostProcess" presStyleCnt="0">
        <dgm:presLayoutVars>
          <dgm:dir/>
          <dgm:resizeHandles val="exact"/>
        </dgm:presLayoutVars>
      </dgm:prSet>
      <dgm:spPr/>
    </dgm:pt>
    <dgm:pt modelId="{F0416D67-EC87-45B9-BE0D-DE30A2F25637}" type="pres">
      <dgm:prSet presAssocID="{A3BB30D7-55C5-49B3-87C6-D5B8CAC5CD77}" presName="arrow" presStyleLbl="bgShp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75628293-26F1-4250-83AD-A1072EBFC809}" type="pres">
      <dgm:prSet presAssocID="{A3BB30D7-55C5-49B3-87C6-D5B8CAC5CD77}" presName="linearProcess" presStyleCnt="0"/>
      <dgm:spPr/>
    </dgm:pt>
    <dgm:pt modelId="{5C766AB6-1F64-488A-A23C-9B61655EB9C4}" type="pres">
      <dgm:prSet presAssocID="{212EF713-2788-4CDA-B381-BEE7672323F5}" presName="textNode" presStyleLbl="node1" presStyleIdx="0" presStyleCnt="3" custScaleX="11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7577A9-7715-4FC6-A62E-46E43AF6D9AA}" type="pres">
      <dgm:prSet presAssocID="{C43F407D-7CED-40ED-A43A-CE563A686518}" presName="sibTrans" presStyleCnt="0"/>
      <dgm:spPr/>
    </dgm:pt>
    <dgm:pt modelId="{ED200329-AFB6-4722-9447-43A4EFC641BB}" type="pres">
      <dgm:prSet presAssocID="{5A79D3E6-F008-48E3-9A5B-4EC1A16A281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9AC222-5F76-49F5-8ABC-F503A8AC5A34}" type="pres">
      <dgm:prSet presAssocID="{56E35334-0E69-4C06-B09F-D0BA18122185}" presName="sibTrans" presStyleCnt="0"/>
      <dgm:spPr/>
    </dgm:pt>
    <dgm:pt modelId="{E8CBD74E-C03A-46A6-B956-D478CCB07162}" type="pres">
      <dgm:prSet presAssocID="{AA8250CB-07C8-409B-BC73-778439122E9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71DF6AC-5DED-4C20-B4A5-E7D3AB047918}" type="presOf" srcId="{A3BB30D7-55C5-49B3-87C6-D5B8CAC5CD77}" destId="{3A2AB95D-7CE9-4233-AC70-A91F2A8FBCE7}" srcOrd="0" destOrd="0" presId="urn:microsoft.com/office/officeart/2005/8/layout/hProcess9"/>
    <dgm:cxn modelId="{12747440-8EAD-4E3C-ACF0-ADFFFB63A697}" type="presOf" srcId="{212EF713-2788-4CDA-B381-BEE7672323F5}" destId="{5C766AB6-1F64-488A-A23C-9B61655EB9C4}" srcOrd="0" destOrd="0" presId="urn:microsoft.com/office/officeart/2005/8/layout/hProcess9"/>
    <dgm:cxn modelId="{AEFF3792-907D-4574-A96F-80BAAD10E93B}" type="presOf" srcId="{AA8250CB-07C8-409B-BC73-778439122E97}" destId="{E8CBD74E-C03A-46A6-B956-D478CCB07162}" srcOrd="0" destOrd="0" presId="urn:microsoft.com/office/officeart/2005/8/layout/hProcess9"/>
    <dgm:cxn modelId="{878BAED1-0850-4766-ACD0-B23F0D2F39DD}" srcId="{A3BB30D7-55C5-49B3-87C6-D5B8CAC5CD77}" destId="{AA8250CB-07C8-409B-BC73-778439122E97}" srcOrd="2" destOrd="0" parTransId="{562F7995-3008-4936-9C9C-02FD3A661169}" sibTransId="{48E4D341-1CD3-4492-9E2D-C320CC52568B}"/>
    <dgm:cxn modelId="{C067FF58-E7C1-41E8-9AB7-B84F99218C04}" type="presOf" srcId="{5A79D3E6-F008-48E3-9A5B-4EC1A16A281A}" destId="{ED200329-AFB6-4722-9447-43A4EFC641BB}" srcOrd="0" destOrd="0" presId="urn:microsoft.com/office/officeart/2005/8/layout/hProcess9"/>
    <dgm:cxn modelId="{98EC7698-A052-4C6B-BE74-9D6CF33C687B}" srcId="{A3BB30D7-55C5-49B3-87C6-D5B8CAC5CD77}" destId="{212EF713-2788-4CDA-B381-BEE7672323F5}" srcOrd="0" destOrd="0" parTransId="{762CD186-5020-42E5-A3CC-CDDABC8A0606}" sibTransId="{C43F407D-7CED-40ED-A43A-CE563A686518}"/>
    <dgm:cxn modelId="{7597412D-BB5B-4171-9B29-1281766E7BE8}" srcId="{A3BB30D7-55C5-49B3-87C6-D5B8CAC5CD77}" destId="{5A79D3E6-F008-48E3-9A5B-4EC1A16A281A}" srcOrd="1" destOrd="0" parTransId="{8EFAE20A-789B-4290-91B2-CDABD6BE6EA0}" sibTransId="{56E35334-0E69-4C06-B09F-D0BA18122185}"/>
    <dgm:cxn modelId="{32539B41-4203-44C8-BD0C-BFB172B6C327}" type="presParOf" srcId="{3A2AB95D-7CE9-4233-AC70-A91F2A8FBCE7}" destId="{F0416D67-EC87-45B9-BE0D-DE30A2F25637}" srcOrd="0" destOrd="0" presId="urn:microsoft.com/office/officeart/2005/8/layout/hProcess9"/>
    <dgm:cxn modelId="{5C0EB5F0-1A89-480B-BAA9-F9EA5117D803}" type="presParOf" srcId="{3A2AB95D-7CE9-4233-AC70-A91F2A8FBCE7}" destId="{75628293-26F1-4250-83AD-A1072EBFC809}" srcOrd="1" destOrd="0" presId="urn:microsoft.com/office/officeart/2005/8/layout/hProcess9"/>
    <dgm:cxn modelId="{FCE183FA-20C2-403A-B89A-4E1D1DEB38D4}" type="presParOf" srcId="{75628293-26F1-4250-83AD-A1072EBFC809}" destId="{5C766AB6-1F64-488A-A23C-9B61655EB9C4}" srcOrd="0" destOrd="0" presId="urn:microsoft.com/office/officeart/2005/8/layout/hProcess9"/>
    <dgm:cxn modelId="{7E6F5DD6-1042-47BC-AE14-AD8D01668E22}" type="presParOf" srcId="{75628293-26F1-4250-83AD-A1072EBFC809}" destId="{517577A9-7715-4FC6-A62E-46E43AF6D9AA}" srcOrd="1" destOrd="0" presId="urn:microsoft.com/office/officeart/2005/8/layout/hProcess9"/>
    <dgm:cxn modelId="{5A92C025-884E-428D-B1D7-67CE9CD9C3E9}" type="presParOf" srcId="{75628293-26F1-4250-83AD-A1072EBFC809}" destId="{ED200329-AFB6-4722-9447-43A4EFC641BB}" srcOrd="2" destOrd="0" presId="urn:microsoft.com/office/officeart/2005/8/layout/hProcess9"/>
    <dgm:cxn modelId="{620E53FB-C8C5-4D37-B2FA-EF6DC9455DB3}" type="presParOf" srcId="{75628293-26F1-4250-83AD-A1072EBFC809}" destId="{359AC222-5F76-49F5-8ABC-F503A8AC5A34}" srcOrd="3" destOrd="0" presId="urn:microsoft.com/office/officeart/2005/8/layout/hProcess9"/>
    <dgm:cxn modelId="{CF31CCA6-7900-4E6F-9185-6104084C863F}" type="presParOf" srcId="{75628293-26F1-4250-83AD-A1072EBFC809}" destId="{E8CBD74E-C03A-46A6-B956-D478CCB071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195803-0F57-4926-8001-F9BA4120C490}" type="doc">
      <dgm:prSet loTypeId="urn:microsoft.com/office/officeart/2005/8/layout/target1" loCatId="relationship" qsTypeId="urn:microsoft.com/office/officeart/2005/8/quickstyle/simple1" qsCatId="simple" csTypeId="urn:microsoft.com/office/officeart/2005/8/colors/accent2_4" csCatId="accent2" phldr="1"/>
      <dgm:spPr/>
    </dgm:pt>
    <dgm:pt modelId="{BF68F2E5-935E-4B7F-A385-96DF14E41C27}">
      <dgm:prSet phldrT="[Texto]"/>
      <dgm:spPr/>
      <dgm:t>
        <a:bodyPr/>
        <a:lstStyle/>
        <a:p>
          <a:pPr algn="ctr"/>
          <a:r>
            <a:rPr lang="es-CO" b="1" dirty="0" smtClean="0">
              <a:solidFill>
                <a:schemeClr val="tx2"/>
              </a:solidFill>
            </a:rPr>
            <a:t>Tecnología</a:t>
          </a:r>
          <a:endParaRPr lang="es-CO" b="1" dirty="0">
            <a:solidFill>
              <a:schemeClr val="tx2"/>
            </a:solidFill>
          </a:endParaRPr>
        </a:p>
      </dgm:t>
    </dgm:pt>
    <dgm:pt modelId="{2868CF68-1EEB-4B96-A868-8D0660A70A3C}" type="parTrans" cxnId="{292C2044-C664-40AC-B0FF-DCB20FDC5B87}">
      <dgm:prSet/>
      <dgm:spPr/>
      <dgm:t>
        <a:bodyPr/>
        <a:lstStyle/>
        <a:p>
          <a:pPr algn="ctr"/>
          <a:endParaRPr lang="es-CO">
            <a:solidFill>
              <a:schemeClr val="tx2"/>
            </a:solidFill>
          </a:endParaRPr>
        </a:p>
      </dgm:t>
    </dgm:pt>
    <dgm:pt modelId="{AB476C35-B034-4FBC-B74A-5A40E0096D5A}" type="sibTrans" cxnId="{292C2044-C664-40AC-B0FF-DCB20FDC5B87}">
      <dgm:prSet/>
      <dgm:spPr/>
      <dgm:t>
        <a:bodyPr/>
        <a:lstStyle/>
        <a:p>
          <a:pPr algn="ctr"/>
          <a:endParaRPr lang="es-CO">
            <a:solidFill>
              <a:schemeClr val="tx2"/>
            </a:solidFill>
          </a:endParaRPr>
        </a:p>
      </dgm:t>
    </dgm:pt>
    <dgm:pt modelId="{0B0EE86B-44D0-403F-ACA9-1C2A0EE8EB7E}">
      <dgm:prSet phldrT="[Texto]"/>
      <dgm:spPr/>
      <dgm:t>
        <a:bodyPr/>
        <a:lstStyle/>
        <a:p>
          <a:pPr algn="ctr"/>
          <a:r>
            <a:rPr lang="es-CO" b="1" dirty="0" smtClean="0">
              <a:solidFill>
                <a:schemeClr val="tx2"/>
              </a:solidFill>
            </a:rPr>
            <a:t>Seguridad</a:t>
          </a:r>
          <a:endParaRPr lang="es-CO" b="1" dirty="0">
            <a:solidFill>
              <a:schemeClr val="tx2"/>
            </a:solidFill>
          </a:endParaRPr>
        </a:p>
      </dgm:t>
    </dgm:pt>
    <dgm:pt modelId="{147D0845-BEA6-49AC-8C52-60C08DDCD0E9}" type="parTrans" cxnId="{0783A747-28A8-4DE8-B368-4F1986212289}">
      <dgm:prSet/>
      <dgm:spPr/>
      <dgm:t>
        <a:bodyPr/>
        <a:lstStyle/>
        <a:p>
          <a:pPr algn="ctr"/>
          <a:endParaRPr lang="es-CO">
            <a:solidFill>
              <a:schemeClr val="tx2"/>
            </a:solidFill>
          </a:endParaRPr>
        </a:p>
      </dgm:t>
    </dgm:pt>
    <dgm:pt modelId="{7745C6CC-8C2D-4FA5-AE58-38808F68C5B4}" type="sibTrans" cxnId="{0783A747-28A8-4DE8-B368-4F1986212289}">
      <dgm:prSet/>
      <dgm:spPr/>
      <dgm:t>
        <a:bodyPr/>
        <a:lstStyle/>
        <a:p>
          <a:pPr algn="ctr"/>
          <a:endParaRPr lang="es-CO">
            <a:solidFill>
              <a:schemeClr val="tx2"/>
            </a:solidFill>
          </a:endParaRPr>
        </a:p>
      </dgm:t>
    </dgm:pt>
    <dgm:pt modelId="{5F842D27-3F78-4686-9DA3-2B92E2500902}">
      <dgm:prSet phldrT="[Texto]"/>
      <dgm:spPr/>
      <dgm:t>
        <a:bodyPr/>
        <a:lstStyle/>
        <a:p>
          <a:pPr algn="ctr"/>
          <a:r>
            <a:rPr lang="es-CO" b="1" dirty="0" smtClean="0">
              <a:solidFill>
                <a:schemeClr val="tx2"/>
              </a:solidFill>
            </a:rPr>
            <a:t>Jurídico</a:t>
          </a:r>
          <a:endParaRPr lang="es-CO" b="1" dirty="0">
            <a:solidFill>
              <a:schemeClr val="tx2"/>
            </a:solidFill>
          </a:endParaRPr>
        </a:p>
      </dgm:t>
    </dgm:pt>
    <dgm:pt modelId="{B11D3AFE-30A3-4E8B-944B-56C5DAE58B1C}" type="parTrans" cxnId="{83C4114D-0BB7-47C4-9AC1-37239C714335}">
      <dgm:prSet/>
      <dgm:spPr/>
      <dgm:t>
        <a:bodyPr/>
        <a:lstStyle/>
        <a:p>
          <a:pPr algn="ctr"/>
          <a:endParaRPr lang="es-CO">
            <a:solidFill>
              <a:schemeClr val="tx2"/>
            </a:solidFill>
          </a:endParaRPr>
        </a:p>
      </dgm:t>
    </dgm:pt>
    <dgm:pt modelId="{0D15CC21-3BD0-4F9F-A554-E8E14AEDAF8A}" type="sibTrans" cxnId="{83C4114D-0BB7-47C4-9AC1-37239C714335}">
      <dgm:prSet/>
      <dgm:spPr/>
      <dgm:t>
        <a:bodyPr/>
        <a:lstStyle/>
        <a:p>
          <a:pPr algn="ctr"/>
          <a:endParaRPr lang="es-CO">
            <a:solidFill>
              <a:schemeClr val="tx2"/>
            </a:solidFill>
          </a:endParaRPr>
        </a:p>
      </dgm:t>
    </dgm:pt>
    <dgm:pt modelId="{48E6842F-D58B-434C-8E06-EF62056346A8}" type="pres">
      <dgm:prSet presAssocID="{01195803-0F57-4926-8001-F9BA4120C490}" presName="composite" presStyleCnt="0">
        <dgm:presLayoutVars>
          <dgm:chMax val="5"/>
          <dgm:dir/>
          <dgm:resizeHandles val="exact"/>
        </dgm:presLayoutVars>
      </dgm:prSet>
      <dgm:spPr/>
    </dgm:pt>
    <dgm:pt modelId="{F1597F36-C53A-4C81-B2DD-6E7BE41009AC}" type="pres">
      <dgm:prSet presAssocID="{BF68F2E5-935E-4B7F-A385-96DF14E41C27}" presName="circle1" presStyleLbl="lnNode1" presStyleIdx="0" presStyleCnt="3"/>
      <dgm:spPr/>
    </dgm:pt>
    <dgm:pt modelId="{9D50E5C6-C178-4A37-8446-11311DAE79C9}" type="pres">
      <dgm:prSet presAssocID="{BF68F2E5-935E-4B7F-A385-96DF14E41C27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5C51EB-0226-496B-9176-D26C3ECDF570}" type="pres">
      <dgm:prSet presAssocID="{BF68F2E5-935E-4B7F-A385-96DF14E41C27}" presName="line1" presStyleLbl="callout" presStyleIdx="0" presStyleCnt="6"/>
      <dgm:spPr/>
    </dgm:pt>
    <dgm:pt modelId="{F67CF108-41FC-4A30-B251-CFDD6DD5357A}" type="pres">
      <dgm:prSet presAssocID="{BF68F2E5-935E-4B7F-A385-96DF14E41C27}" presName="d1" presStyleLbl="callout" presStyleIdx="1" presStyleCnt="6"/>
      <dgm:spPr/>
    </dgm:pt>
    <dgm:pt modelId="{CE1EA9E3-384A-45CD-83CA-BD764E6EAB97}" type="pres">
      <dgm:prSet presAssocID="{0B0EE86B-44D0-403F-ACA9-1C2A0EE8EB7E}" presName="circle2" presStyleLbl="lnNode1" presStyleIdx="1" presStyleCnt="3"/>
      <dgm:spPr/>
    </dgm:pt>
    <dgm:pt modelId="{439B83DD-F6A9-4C85-9818-490F17D16663}" type="pres">
      <dgm:prSet presAssocID="{0B0EE86B-44D0-403F-ACA9-1C2A0EE8EB7E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EE38FC-AE14-4602-B8D6-A4097357ADED}" type="pres">
      <dgm:prSet presAssocID="{0B0EE86B-44D0-403F-ACA9-1C2A0EE8EB7E}" presName="line2" presStyleLbl="callout" presStyleIdx="2" presStyleCnt="6"/>
      <dgm:spPr/>
    </dgm:pt>
    <dgm:pt modelId="{D52BB43B-FCBB-469A-BCD9-60EEF705EF1D}" type="pres">
      <dgm:prSet presAssocID="{0B0EE86B-44D0-403F-ACA9-1C2A0EE8EB7E}" presName="d2" presStyleLbl="callout" presStyleIdx="3" presStyleCnt="6"/>
      <dgm:spPr/>
    </dgm:pt>
    <dgm:pt modelId="{18C5D16E-12CD-4349-946C-5C13FE8AA687}" type="pres">
      <dgm:prSet presAssocID="{5F842D27-3F78-4686-9DA3-2B92E2500902}" presName="circle3" presStyleLbl="lnNode1" presStyleIdx="2" presStyleCnt="3" custLinFactNeighborY="-3290"/>
      <dgm:spPr/>
      <dgm:t>
        <a:bodyPr/>
        <a:lstStyle/>
        <a:p>
          <a:endParaRPr lang="es-CO"/>
        </a:p>
      </dgm:t>
    </dgm:pt>
    <dgm:pt modelId="{F0E21F78-524A-470C-930F-03C6BF30B754}" type="pres">
      <dgm:prSet presAssocID="{5F842D27-3F78-4686-9DA3-2B92E2500902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EC170D-BE89-4853-A60A-270DC374A723}" type="pres">
      <dgm:prSet presAssocID="{5F842D27-3F78-4686-9DA3-2B92E2500902}" presName="line3" presStyleLbl="callout" presStyleIdx="4" presStyleCnt="6"/>
      <dgm:spPr/>
    </dgm:pt>
    <dgm:pt modelId="{A1BBDB33-F527-4D00-AC5D-C986C309E04B}" type="pres">
      <dgm:prSet presAssocID="{5F842D27-3F78-4686-9DA3-2B92E2500902}" presName="d3" presStyleLbl="callout" presStyleIdx="5" presStyleCnt="6"/>
      <dgm:spPr/>
    </dgm:pt>
  </dgm:ptLst>
  <dgm:cxnLst>
    <dgm:cxn modelId="{83C4114D-0BB7-47C4-9AC1-37239C714335}" srcId="{01195803-0F57-4926-8001-F9BA4120C490}" destId="{5F842D27-3F78-4686-9DA3-2B92E2500902}" srcOrd="2" destOrd="0" parTransId="{B11D3AFE-30A3-4E8B-944B-56C5DAE58B1C}" sibTransId="{0D15CC21-3BD0-4F9F-A554-E8E14AEDAF8A}"/>
    <dgm:cxn modelId="{43D6B2B1-76DA-4D6B-B87C-BFE69732E3AC}" type="presOf" srcId="{0B0EE86B-44D0-403F-ACA9-1C2A0EE8EB7E}" destId="{439B83DD-F6A9-4C85-9818-490F17D16663}" srcOrd="0" destOrd="0" presId="urn:microsoft.com/office/officeart/2005/8/layout/target1"/>
    <dgm:cxn modelId="{0783A747-28A8-4DE8-B368-4F1986212289}" srcId="{01195803-0F57-4926-8001-F9BA4120C490}" destId="{0B0EE86B-44D0-403F-ACA9-1C2A0EE8EB7E}" srcOrd="1" destOrd="0" parTransId="{147D0845-BEA6-49AC-8C52-60C08DDCD0E9}" sibTransId="{7745C6CC-8C2D-4FA5-AE58-38808F68C5B4}"/>
    <dgm:cxn modelId="{292C2044-C664-40AC-B0FF-DCB20FDC5B87}" srcId="{01195803-0F57-4926-8001-F9BA4120C490}" destId="{BF68F2E5-935E-4B7F-A385-96DF14E41C27}" srcOrd="0" destOrd="0" parTransId="{2868CF68-1EEB-4B96-A868-8D0660A70A3C}" sibTransId="{AB476C35-B034-4FBC-B74A-5A40E0096D5A}"/>
    <dgm:cxn modelId="{A4A9AEC2-6FD6-4877-931F-2191986641E4}" type="presOf" srcId="{01195803-0F57-4926-8001-F9BA4120C490}" destId="{48E6842F-D58B-434C-8E06-EF62056346A8}" srcOrd="0" destOrd="0" presId="urn:microsoft.com/office/officeart/2005/8/layout/target1"/>
    <dgm:cxn modelId="{6F4ADAA4-960B-433C-AE67-563CB7AC9440}" type="presOf" srcId="{5F842D27-3F78-4686-9DA3-2B92E2500902}" destId="{F0E21F78-524A-470C-930F-03C6BF30B754}" srcOrd="0" destOrd="0" presId="urn:microsoft.com/office/officeart/2005/8/layout/target1"/>
    <dgm:cxn modelId="{CCD96AC6-D587-4590-B1AE-DD36EAEDD0CE}" type="presOf" srcId="{BF68F2E5-935E-4B7F-A385-96DF14E41C27}" destId="{9D50E5C6-C178-4A37-8446-11311DAE79C9}" srcOrd="0" destOrd="0" presId="urn:microsoft.com/office/officeart/2005/8/layout/target1"/>
    <dgm:cxn modelId="{042DFA91-CF29-4547-B0C3-DB8D714A1264}" type="presParOf" srcId="{48E6842F-D58B-434C-8E06-EF62056346A8}" destId="{F1597F36-C53A-4C81-B2DD-6E7BE41009AC}" srcOrd="0" destOrd="0" presId="urn:microsoft.com/office/officeart/2005/8/layout/target1"/>
    <dgm:cxn modelId="{74EBF803-2EFE-4873-AD4F-DEAF589D484F}" type="presParOf" srcId="{48E6842F-D58B-434C-8E06-EF62056346A8}" destId="{9D50E5C6-C178-4A37-8446-11311DAE79C9}" srcOrd="1" destOrd="0" presId="urn:microsoft.com/office/officeart/2005/8/layout/target1"/>
    <dgm:cxn modelId="{7EBD6F05-0819-4C23-A3F7-44BD427BD138}" type="presParOf" srcId="{48E6842F-D58B-434C-8E06-EF62056346A8}" destId="{CE5C51EB-0226-496B-9176-D26C3ECDF570}" srcOrd="2" destOrd="0" presId="urn:microsoft.com/office/officeart/2005/8/layout/target1"/>
    <dgm:cxn modelId="{D4D2C494-CED7-4073-A4E9-EC83AF260666}" type="presParOf" srcId="{48E6842F-D58B-434C-8E06-EF62056346A8}" destId="{F67CF108-41FC-4A30-B251-CFDD6DD5357A}" srcOrd="3" destOrd="0" presId="urn:microsoft.com/office/officeart/2005/8/layout/target1"/>
    <dgm:cxn modelId="{D67AAB94-D56F-4110-BED1-EB441D6F221C}" type="presParOf" srcId="{48E6842F-D58B-434C-8E06-EF62056346A8}" destId="{CE1EA9E3-384A-45CD-83CA-BD764E6EAB97}" srcOrd="4" destOrd="0" presId="urn:microsoft.com/office/officeart/2005/8/layout/target1"/>
    <dgm:cxn modelId="{83961959-2679-4ADA-8EC4-AE2F777FD249}" type="presParOf" srcId="{48E6842F-D58B-434C-8E06-EF62056346A8}" destId="{439B83DD-F6A9-4C85-9818-490F17D16663}" srcOrd="5" destOrd="0" presId="urn:microsoft.com/office/officeart/2005/8/layout/target1"/>
    <dgm:cxn modelId="{784C2FB1-7423-4520-BFED-11E4748105B2}" type="presParOf" srcId="{48E6842F-D58B-434C-8E06-EF62056346A8}" destId="{59EE38FC-AE14-4602-B8D6-A4097357ADED}" srcOrd="6" destOrd="0" presId="urn:microsoft.com/office/officeart/2005/8/layout/target1"/>
    <dgm:cxn modelId="{C1A36FCE-4833-473A-AFD0-3C5CC16181A0}" type="presParOf" srcId="{48E6842F-D58B-434C-8E06-EF62056346A8}" destId="{D52BB43B-FCBB-469A-BCD9-60EEF705EF1D}" srcOrd="7" destOrd="0" presId="urn:microsoft.com/office/officeart/2005/8/layout/target1"/>
    <dgm:cxn modelId="{75F6B4CD-C023-4666-8365-999FE5551ACB}" type="presParOf" srcId="{48E6842F-D58B-434C-8E06-EF62056346A8}" destId="{18C5D16E-12CD-4349-946C-5C13FE8AA687}" srcOrd="8" destOrd="0" presId="urn:microsoft.com/office/officeart/2005/8/layout/target1"/>
    <dgm:cxn modelId="{4DF209AE-2F7A-422E-B57D-23FC249B59D5}" type="presParOf" srcId="{48E6842F-D58B-434C-8E06-EF62056346A8}" destId="{F0E21F78-524A-470C-930F-03C6BF30B754}" srcOrd="9" destOrd="0" presId="urn:microsoft.com/office/officeart/2005/8/layout/target1"/>
    <dgm:cxn modelId="{7EF718BD-3C6B-42F1-A490-E6D2BF03C37A}" type="presParOf" srcId="{48E6842F-D58B-434C-8E06-EF62056346A8}" destId="{2EEC170D-BE89-4853-A60A-270DC374A723}" srcOrd="10" destOrd="0" presId="urn:microsoft.com/office/officeart/2005/8/layout/target1"/>
    <dgm:cxn modelId="{2AF2E38F-11A7-4E42-AF6E-DA5E54526495}" type="presParOf" srcId="{48E6842F-D58B-434C-8E06-EF62056346A8}" destId="{A1BBDB33-F527-4D00-AC5D-C986C309E04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DE1879-B1A2-4A29-A6AA-90552C525638}">
      <dsp:nvSpPr>
        <dsp:cNvPr id="0" name=""/>
        <dsp:cNvSpPr/>
      </dsp:nvSpPr>
      <dsp:spPr>
        <a:xfrm>
          <a:off x="0" y="182126"/>
          <a:ext cx="3022018" cy="5044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2060"/>
              </a:solidFill>
              <a:latin typeface="Century Gothic" pitchFamily="34" charset="0"/>
            </a:rPr>
            <a:t>TITULAR</a:t>
          </a:r>
          <a:endParaRPr lang="es-CO" sz="1600" b="1" kern="1200" dirty="0">
            <a:solidFill>
              <a:srgbClr val="002060"/>
            </a:solidFill>
            <a:latin typeface="Century Gothic" pitchFamily="34" charset="0"/>
          </a:endParaRPr>
        </a:p>
      </dsp:txBody>
      <dsp:txXfrm>
        <a:off x="0" y="182126"/>
        <a:ext cx="3022018" cy="504460"/>
      </dsp:txXfrm>
    </dsp:sp>
    <dsp:sp modelId="{D10BE9FA-8AF1-47EC-AF56-CB453AA531C2}">
      <dsp:nvSpPr>
        <dsp:cNvPr id="0" name=""/>
        <dsp:cNvSpPr/>
      </dsp:nvSpPr>
      <dsp:spPr>
        <a:xfrm>
          <a:off x="0" y="1261751"/>
          <a:ext cx="3022018" cy="63506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smtClean="0">
              <a:solidFill>
                <a:srgbClr val="002060"/>
              </a:solidFill>
              <a:latin typeface="Century Gothic" pitchFamily="34" charset="0"/>
            </a:rPr>
            <a:t>FUENTE</a:t>
          </a:r>
          <a:endParaRPr lang="es-CO" sz="1600" b="1" kern="1200" dirty="0">
            <a:solidFill>
              <a:srgbClr val="002060"/>
            </a:solidFill>
            <a:latin typeface="Century Gothic" pitchFamily="34" charset="0"/>
          </a:endParaRPr>
        </a:p>
      </dsp:txBody>
      <dsp:txXfrm>
        <a:off x="0" y="1261751"/>
        <a:ext cx="3022018" cy="635060"/>
      </dsp:txXfrm>
    </dsp:sp>
    <dsp:sp modelId="{E47EA737-1623-4D81-B670-7C3643F7DA9D}">
      <dsp:nvSpPr>
        <dsp:cNvPr id="0" name=""/>
        <dsp:cNvSpPr/>
      </dsp:nvSpPr>
      <dsp:spPr>
        <a:xfrm>
          <a:off x="0" y="2751649"/>
          <a:ext cx="3022018" cy="768117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2060"/>
              </a:solidFill>
              <a:latin typeface="Century Gothic" pitchFamily="34" charset="0"/>
            </a:rPr>
            <a:t>OPERADOR DE INFORMACION</a:t>
          </a:r>
          <a:endParaRPr lang="es-CO" sz="1600" b="1" kern="1200" dirty="0">
            <a:solidFill>
              <a:srgbClr val="002060"/>
            </a:solidFill>
            <a:latin typeface="Century Gothic" pitchFamily="34" charset="0"/>
          </a:endParaRPr>
        </a:p>
      </dsp:txBody>
      <dsp:txXfrm>
        <a:off x="0" y="2751649"/>
        <a:ext cx="3022018" cy="768117"/>
      </dsp:txXfrm>
    </dsp:sp>
    <dsp:sp modelId="{3E946666-47DC-4143-AA5F-3952210652AA}">
      <dsp:nvSpPr>
        <dsp:cNvPr id="0" name=""/>
        <dsp:cNvSpPr/>
      </dsp:nvSpPr>
      <dsp:spPr>
        <a:xfrm>
          <a:off x="0" y="4323810"/>
          <a:ext cx="3022018" cy="68844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>
            <a:solidFill>
              <a:srgbClr val="002060"/>
            </a:solidFill>
            <a:latin typeface="Century Gothic" pitchFamily="34" charset="0"/>
          </a:endParaRPr>
        </a:p>
      </dsp:txBody>
      <dsp:txXfrm>
        <a:off x="0" y="4323810"/>
        <a:ext cx="3022018" cy="6884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416D67-EC87-45B9-BE0D-DE30A2F25637}">
      <dsp:nvSpPr>
        <dsp:cNvPr id="0" name=""/>
        <dsp:cNvSpPr/>
      </dsp:nvSpPr>
      <dsp:spPr>
        <a:xfrm>
          <a:off x="359525" y="0"/>
          <a:ext cx="4074622" cy="1019464"/>
        </a:xfrm>
        <a:prstGeom prst="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766AB6-1F64-488A-A23C-9B61655EB9C4}">
      <dsp:nvSpPr>
        <dsp:cNvPr id="0" name=""/>
        <dsp:cNvSpPr/>
      </dsp:nvSpPr>
      <dsp:spPr>
        <a:xfrm>
          <a:off x="91355" y="305839"/>
          <a:ext cx="1581912" cy="407785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Negociación</a:t>
          </a:r>
          <a:endParaRPr lang="es-CO" sz="1000" kern="1200" dirty="0"/>
        </a:p>
      </dsp:txBody>
      <dsp:txXfrm>
        <a:off x="91355" y="305839"/>
        <a:ext cx="1581912" cy="407785"/>
      </dsp:txXfrm>
    </dsp:sp>
    <dsp:sp modelId="{ED200329-AFB6-4722-9447-43A4EFC641BB}">
      <dsp:nvSpPr>
        <dsp:cNvPr id="0" name=""/>
        <dsp:cNvSpPr/>
      </dsp:nvSpPr>
      <dsp:spPr>
        <a:xfrm>
          <a:off x="1749690" y="305839"/>
          <a:ext cx="1438101" cy="40778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Elaboración del contrato</a:t>
          </a:r>
          <a:endParaRPr lang="es-CO" sz="1000" kern="1200" dirty="0"/>
        </a:p>
      </dsp:txBody>
      <dsp:txXfrm>
        <a:off x="1749690" y="305839"/>
        <a:ext cx="1438101" cy="407785"/>
      </dsp:txXfrm>
    </dsp:sp>
    <dsp:sp modelId="{E8CBD74E-C03A-46A6-B956-D478CCB07162}">
      <dsp:nvSpPr>
        <dsp:cNvPr id="0" name=""/>
        <dsp:cNvSpPr/>
      </dsp:nvSpPr>
      <dsp:spPr>
        <a:xfrm>
          <a:off x="3264215" y="305839"/>
          <a:ext cx="1438101" cy="40778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Ejecución del contrato</a:t>
          </a:r>
          <a:endParaRPr lang="es-CO" sz="1000" kern="1200" dirty="0"/>
        </a:p>
      </dsp:txBody>
      <dsp:txXfrm>
        <a:off x="3264215" y="305839"/>
        <a:ext cx="1438101" cy="4077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416D67-EC87-45B9-BE0D-DE30A2F25637}">
      <dsp:nvSpPr>
        <dsp:cNvPr id="0" name=""/>
        <dsp:cNvSpPr/>
      </dsp:nvSpPr>
      <dsp:spPr>
        <a:xfrm>
          <a:off x="359525" y="0"/>
          <a:ext cx="4074622" cy="1019464"/>
        </a:xfrm>
        <a:prstGeom prst="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766AB6-1F64-488A-A23C-9B61655EB9C4}">
      <dsp:nvSpPr>
        <dsp:cNvPr id="0" name=""/>
        <dsp:cNvSpPr/>
      </dsp:nvSpPr>
      <dsp:spPr>
        <a:xfrm>
          <a:off x="91355" y="305839"/>
          <a:ext cx="1581912" cy="407785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Negociación</a:t>
          </a:r>
          <a:endParaRPr lang="es-CO" sz="1000" kern="1200" dirty="0"/>
        </a:p>
      </dsp:txBody>
      <dsp:txXfrm>
        <a:off x="91355" y="305839"/>
        <a:ext cx="1581912" cy="407785"/>
      </dsp:txXfrm>
    </dsp:sp>
    <dsp:sp modelId="{ED200329-AFB6-4722-9447-43A4EFC641BB}">
      <dsp:nvSpPr>
        <dsp:cNvPr id="0" name=""/>
        <dsp:cNvSpPr/>
      </dsp:nvSpPr>
      <dsp:spPr>
        <a:xfrm>
          <a:off x="1749690" y="305839"/>
          <a:ext cx="1438101" cy="40778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Elaboración del contrato</a:t>
          </a:r>
          <a:endParaRPr lang="es-CO" sz="1000" kern="1200" dirty="0"/>
        </a:p>
      </dsp:txBody>
      <dsp:txXfrm>
        <a:off x="1749690" y="305839"/>
        <a:ext cx="1438101" cy="407785"/>
      </dsp:txXfrm>
    </dsp:sp>
    <dsp:sp modelId="{E8CBD74E-C03A-46A6-B956-D478CCB07162}">
      <dsp:nvSpPr>
        <dsp:cNvPr id="0" name=""/>
        <dsp:cNvSpPr/>
      </dsp:nvSpPr>
      <dsp:spPr>
        <a:xfrm>
          <a:off x="3264215" y="305839"/>
          <a:ext cx="1438101" cy="40778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Ejecución del contrato</a:t>
          </a:r>
          <a:endParaRPr lang="es-CO" sz="1000" kern="1200" dirty="0"/>
        </a:p>
      </dsp:txBody>
      <dsp:txXfrm>
        <a:off x="3264215" y="305839"/>
        <a:ext cx="1438101" cy="4077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C5D16E-12CD-4349-946C-5C13FE8AA687}">
      <dsp:nvSpPr>
        <dsp:cNvPr id="0" name=""/>
        <dsp:cNvSpPr/>
      </dsp:nvSpPr>
      <dsp:spPr>
        <a:xfrm>
          <a:off x="315913" y="568778"/>
          <a:ext cx="1893195" cy="1893195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EA9E3-384A-45CD-83CA-BD764E6EAB97}">
      <dsp:nvSpPr>
        <dsp:cNvPr id="0" name=""/>
        <dsp:cNvSpPr/>
      </dsp:nvSpPr>
      <dsp:spPr>
        <a:xfrm>
          <a:off x="694552" y="1009704"/>
          <a:ext cx="1135917" cy="1135917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97F36-C53A-4C81-B2DD-6E7BE41009AC}">
      <dsp:nvSpPr>
        <dsp:cNvPr id="0" name=""/>
        <dsp:cNvSpPr/>
      </dsp:nvSpPr>
      <dsp:spPr>
        <a:xfrm>
          <a:off x="1073192" y="1388343"/>
          <a:ext cx="378639" cy="378639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0E5C6-C178-4A37-8446-11311DAE79C9}">
      <dsp:nvSpPr>
        <dsp:cNvPr id="0" name=""/>
        <dsp:cNvSpPr/>
      </dsp:nvSpPr>
      <dsp:spPr>
        <a:xfrm>
          <a:off x="2524641" y="0"/>
          <a:ext cx="946597" cy="552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/>
              </a:solidFill>
            </a:rPr>
            <a:t>Tecnología</a:t>
          </a:r>
          <a:endParaRPr lang="es-CO" sz="1400" b="1" kern="1200" dirty="0">
            <a:solidFill>
              <a:schemeClr val="tx2"/>
            </a:solidFill>
          </a:endParaRPr>
        </a:p>
      </dsp:txBody>
      <dsp:txXfrm>
        <a:off x="2524641" y="0"/>
        <a:ext cx="946597" cy="552181"/>
      </dsp:txXfrm>
    </dsp:sp>
    <dsp:sp modelId="{CE5C51EB-0226-496B-9176-D26C3ECDF570}">
      <dsp:nvSpPr>
        <dsp:cNvPr id="0" name=""/>
        <dsp:cNvSpPr/>
      </dsp:nvSpPr>
      <dsp:spPr>
        <a:xfrm>
          <a:off x="2287992" y="276090"/>
          <a:ext cx="2366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CF108-41FC-4A30-B251-CFDD6DD5357A}">
      <dsp:nvSpPr>
        <dsp:cNvPr id="0" name=""/>
        <dsp:cNvSpPr/>
      </dsp:nvSpPr>
      <dsp:spPr>
        <a:xfrm rot="5400000">
          <a:off x="1124150" y="414767"/>
          <a:ext cx="1301256" cy="102453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B83DD-F6A9-4C85-9818-490F17D16663}">
      <dsp:nvSpPr>
        <dsp:cNvPr id="0" name=""/>
        <dsp:cNvSpPr/>
      </dsp:nvSpPr>
      <dsp:spPr>
        <a:xfrm>
          <a:off x="2524641" y="552181"/>
          <a:ext cx="946597" cy="552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/>
              </a:solidFill>
            </a:rPr>
            <a:t>Seguridad</a:t>
          </a:r>
          <a:endParaRPr lang="es-CO" sz="1400" b="1" kern="1200" dirty="0">
            <a:solidFill>
              <a:schemeClr val="tx2"/>
            </a:solidFill>
          </a:endParaRPr>
        </a:p>
      </dsp:txBody>
      <dsp:txXfrm>
        <a:off x="2524641" y="552181"/>
        <a:ext cx="946597" cy="552181"/>
      </dsp:txXfrm>
    </dsp:sp>
    <dsp:sp modelId="{59EE38FC-AE14-4602-B8D6-A4097357ADED}">
      <dsp:nvSpPr>
        <dsp:cNvPr id="0" name=""/>
        <dsp:cNvSpPr/>
      </dsp:nvSpPr>
      <dsp:spPr>
        <a:xfrm>
          <a:off x="2287992" y="828272"/>
          <a:ext cx="2366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BB43B-FCBB-469A-BCD9-60EEF705EF1D}">
      <dsp:nvSpPr>
        <dsp:cNvPr id="0" name=""/>
        <dsp:cNvSpPr/>
      </dsp:nvSpPr>
      <dsp:spPr>
        <a:xfrm rot="5400000">
          <a:off x="1403459" y="958335"/>
          <a:ext cx="1013995" cy="75317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21F78-524A-470C-930F-03C6BF30B754}">
      <dsp:nvSpPr>
        <dsp:cNvPr id="0" name=""/>
        <dsp:cNvSpPr/>
      </dsp:nvSpPr>
      <dsp:spPr>
        <a:xfrm>
          <a:off x="2524641" y="1104363"/>
          <a:ext cx="946597" cy="552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/>
              </a:solidFill>
            </a:rPr>
            <a:t>Jurídico</a:t>
          </a:r>
          <a:endParaRPr lang="es-CO" sz="1400" b="1" kern="1200" dirty="0">
            <a:solidFill>
              <a:schemeClr val="tx2"/>
            </a:solidFill>
          </a:endParaRPr>
        </a:p>
      </dsp:txBody>
      <dsp:txXfrm>
        <a:off x="2524641" y="1104363"/>
        <a:ext cx="946597" cy="552181"/>
      </dsp:txXfrm>
    </dsp:sp>
    <dsp:sp modelId="{2EEC170D-BE89-4853-A60A-270DC374A723}">
      <dsp:nvSpPr>
        <dsp:cNvPr id="0" name=""/>
        <dsp:cNvSpPr/>
      </dsp:nvSpPr>
      <dsp:spPr>
        <a:xfrm>
          <a:off x="2287992" y="1380454"/>
          <a:ext cx="2366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BDB33-F527-4D00-AC5D-C986C309E04B}">
      <dsp:nvSpPr>
        <dsp:cNvPr id="0" name=""/>
        <dsp:cNvSpPr/>
      </dsp:nvSpPr>
      <dsp:spPr>
        <a:xfrm rot="5400000">
          <a:off x="1683116" y="1501461"/>
          <a:ext cx="724462" cy="48181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56148-2297-4C44-BC06-4FC35B75671B}" type="datetimeFigureOut">
              <a:rPr lang="es-CO" smtClean="0"/>
              <a:pPr/>
              <a:t>12/10/2012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18E45-2647-49FB-B426-88334B34A64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37603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12B26-351D-449C-966F-D678EF3668C2}" type="datetimeFigureOut">
              <a:rPr lang="es-CO" smtClean="0"/>
              <a:pPr/>
              <a:t>12/10/2012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7DEF9-E066-4FF8-8F8C-CD948037B86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90448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CBCAA-D09C-4671-9005-6D1BE348E11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CBCAA-D09C-4671-9005-6D1BE348E11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7DEF9-E066-4FF8-8F8C-CD948037B866}" type="slidenum">
              <a:rPr lang="es-CO" smtClean="0"/>
              <a:pPr/>
              <a:t>18</a:t>
            </a:fld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CBCAA-D09C-4671-9005-6D1BE348E11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7DEF9-E066-4FF8-8F8C-CD948037B866}" type="slidenum">
              <a:rPr lang="es-CO" smtClean="0"/>
              <a:pPr/>
              <a:t>25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CBCAA-D09C-4671-9005-6D1BE348E11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F0ED9-2C02-44F9-B6F1-CC52022C88A5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CO" smtClean="0"/>
              <a:t>Eliminar este formato  definir la agenda al final</a:t>
            </a:r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7DEF9-E066-4FF8-8F8C-CD948037B866}" type="slidenum">
              <a:rPr lang="es-CO" smtClean="0"/>
              <a:pPr/>
              <a:t>7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F0ED9-2C02-44F9-B6F1-CC52022C88A5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CO" dirty="0" smtClean="0"/>
              <a:t>Eliminar este formato  definir la agenda al final</a:t>
            </a:r>
            <a:endParaRPr lang="es-E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CBCAA-D09C-4671-9005-6D1BE348E11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7DEF9-E066-4FF8-8F8C-CD948037B866}" type="slidenum">
              <a:rPr lang="es-CO" smtClean="0"/>
              <a:pPr/>
              <a:t>10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CBCAA-D09C-4671-9005-6D1BE348E11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7DEF9-E066-4FF8-8F8C-CD948037B866}" type="slidenum">
              <a:rPr lang="es-CO" smtClean="0"/>
              <a:pPr/>
              <a:t>15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86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2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4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8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78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51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1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92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03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70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EDC0-E992-0149-B856-A2B4A61ACAC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4F4C-DF28-AB49-8D00-445D59FBAE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01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9EDC0-E992-0149-B856-A2B4A61ACAC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54F4C-DF28-AB49-8D00-445D59FBAE16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67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2226023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4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s-CO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NUBE DIGITAL</a:t>
            </a:r>
            <a:endParaRPr lang="es-CO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9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1491"/>
            <a:ext cx="8229600" cy="4525963"/>
          </a:xfrm>
        </p:spPr>
        <p:txBody>
          <a:bodyPr>
            <a:normAutofit/>
          </a:bodyPr>
          <a:lstStyle/>
          <a:p>
            <a:endParaRPr lang="es-CO" sz="2000" dirty="0" smtClean="0"/>
          </a:p>
          <a:p>
            <a:pPr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tx2"/>
                </a:solidFill>
              </a:rPr>
              <a:t>Se contrata un servicio</a:t>
            </a:r>
          </a:p>
          <a:p>
            <a:pPr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tx2"/>
                </a:solidFill>
              </a:rPr>
              <a:t>Se garantiza un resultado</a:t>
            </a:r>
          </a:p>
          <a:p>
            <a:pPr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tx2"/>
                </a:solidFill>
              </a:rPr>
              <a:t>Estandarización</a:t>
            </a:r>
          </a:p>
          <a:p>
            <a:pPr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tx2"/>
                </a:solidFill>
              </a:rPr>
              <a:t>Disponibilidad: 7 x 24</a:t>
            </a:r>
          </a:p>
          <a:p>
            <a:pPr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tx2"/>
                </a:solidFill>
              </a:rPr>
              <a:t>Ubicuidad:</a:t>
            </a:r>
          </a:p>
          <a:p>
            <a:pPr lvl="1">
              <a:buFont typeface="Courier New" pitchFamily="49" charset="0"/>
              <a:buChar char="o"/>
            </a:pPr>
            <a:r>
              <a:rPr lang="es-CO" sz="2000" dirty="0" smtClean="0">
                <a:solidFill>
                  <a:schemeClr val="tx2"/>
                </a:solidFill>
              </a:rPr>
              <a:t>Diferente dispositivo</a:t>
            </a:r>
          </a:p>
          <a:p>
            <a:pPr lvl="1">
              <a:buFont typeface="Courier New" pitchFamily="49" charset="0"/>
              <a:buChar char="o"/>
            </a:pPr>
            <a:r>
              <a:rPr lang="es-CO" sz="2000" dirty="0" smtClean="0">
                <a:solidFill>
                  <a:schemeClr val="tx2"/>
                </a:solidFill>
              </a:rPr>
              <a:t>En cualquier lugar</a:t>
            </a:r>
          </a:p>
          <a:p>
            <a:pPr lvl="1">
              <a:buFont typeface="Courier New" pitchFamily="49" charset="0"/>
              <a:buChar char="o"/>
            </a:pPr>
            <a:r>
              <a:rPr lang="es-CO" sz="2000" dirty="0" smtClean="0">
                <a:solidFill>
                  <a:schemeClr val="tx2"/>
                </a:solidFill>
              </a:rPr>
              <a:t>En cualquier momento </a:t>
            </a:r>
          </a:p>
          <a:p>
            <a:pPr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tx2"/>
                </a:solidFill>
              </a:rPr>
              <a:t>Capacidad: se selecciona de acuerdo con las necesidades</a:t>
            </a:r>
          </a:p>
          <a:p>
            <a:pPr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tx2"/>
                </a:solidFill>
              </a:rPr>
              <a:t>Menor costo</a:t>
            </a:r>
          </a:p>
          <a:p>
            <a:pPr>
              <a:buNone/>
            </a:pPr>
            <a:endParaRPr lang="es-CO" sz="2000" dirty="0" smtClean="0">
              <a:solidFill>
                <a:schemeClr val="tx2"/>
              </a:solidFill>
            </a:endParaRPr>
          </a:p>
          <a:p>
            <a:endParaRPr lang="es-CO" sz="2000" dirty="0" smtClean="0">
              <a:solidFill>
                <a:schemeClr val="tx2"/>
              </a:solidFill>
            </a:endParaRPr>
          </a:p>
          <a:p>
            <a:endParaRPr lang="es-CO" sz="2000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496447" y="57397"/>
            <a:ext cx="4081484" cy="560905"/>
          </a:xfrm>
          <a:prstGeom prst="rect">
            <a:avLst/>
          </a:prstGeom>
          <a:noFill/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72000" tIns="72000" rIns="72000" bIns="72000">
            <a:spAutoFit/>
          </a:bodyPr>
          <a:lstStyle/>
          <a:p>
            <a:pPr lvl="1" algn="ctr" eaLnBrk="0" hangingPunct="0">
              <a:lnSpc>
                <a:spcPct val="150000"/>
              </a:lnSpc>
            </a:pPr>
            <a:r>
              <a:rPr lang="es-ES" b="1" dirty="0" smtClean="0">
                <a:solidFill>
                  <a:schemeClr val="bg1"/>
                </a:solidFill>
              </a:rPr>
              <a:t>PRINCIPALES CARACTERISTICAS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9543"/>
            <a:ext cx="8229600" cy="503645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sz="1800" b="1" dirty="0" smtClean="0">
                <a:solidFill>
                  <a:schemeClr val="tx2"/>
                </a:solidFill>
              </a:rPr>
              <a:t>Basado en el servicio: </a:t>
            </a:r>
            <a:r>
              <a:rPr lang="es-CO" sz="1800" dirty="0" smtClean="0">
                <a:solidFill>
                  <a:schemeClr val="tx2"/>
                </a:solidFill>
              </a:rPr>
              <a:t>Basado en cumplimiento de niveles de servicio (disponibilidad, tiempo de respuesta, performance versus precio, limpieza y procesos operacionales predefinidos).</a:t>
            </a:r>
          </a:p>
          <a:p>
            <a:pPr algn="just"/>
            <a:endParaRPr lang="es-CO" sz="1800" dirty="0" smtClean="0">
              <a:solidFill>
                <a:schemeClr val="tx2"/>
              </a:solidFill>
            </a:endParaRPr>
          </a:p>
          <a:p>
            <a:pPr algn="just"/>
            <a:r>
              <a:rPr lang="es-CO" sz="1800" b="1" dirty="0" smtClean="0">
                <a:solidFill>
                  <a:schemeClr val="tx2"/>
                </a:solidFill>
              </a:rPr>
              <a:t>Escalable y elástico: </a:t>
            </a:r>
            <a:r>
              <a:rPr lang="es-CO" sz="1800" dirty="0" smtClean="0">
                <a:solidFill>
                  <a:schemeClr val="tx2"/>
                </a:solidFill>
              </a:rPr>
              <a:t>La escalabilidad consiste en que el servicio puede aumentar o disminuir su capacidad tal como el consumidor la demande. </a:t>
            </a:r>
          </a:p>
          <a:p>
            <a:pPr algn="just"/>
            <a:endParaRPr lang="es-CO" sz="1800" dirty="0" smtClean="0">
              <a:solidFill>
                <a:schemeClr val="tx2"/>
              </a:solidFill>
            </a:endParaRPr>
          </a:p>
          <a:p>
            <a:pPr algn="just"/>
            <a:r>
              <a:rPr lang="es-CO" sz="1800" b="1" dirty="0" smtClean="0">
                <a:solidFill>
                  <a:schemeClr val="tx2"/>
                </a:solidFill>
              </a:rPr>
              <a:t>Compartido: </a:t>
            </a:r>
            <a:r>
              <a:rPr lang="es-CO" sz="1800" dirty="0" smtClean="0">
                <a:solidFill>
                  <a:schemeClr val="tx2"/>
                </a:solidFill>
              </a:rPr>
              <a:t>Los servicios comparten un pool de recursos los cuales son usados por múltiples usuarios y múltiples necesidades con la máxima eficiencia. </a:t>
            </a:r>
          </a:p>
          <a:p>
            <a:pPr algn="just"/>
            <a:endParaRPr lang="es-CO" sz="1800" dirty="0" smtClean="0">
              <a:solidFill>
                <a:schemeClr val="tx2"/>
              </a:solidFill>
            </a:endParaRPr>
          </a:p>
          <a:p>
            <a:pPr algn="just"/>
            <a:r>
              <a:rPr lang="es-CO" sz="1800" b="1" dirty="0" smtClean="0">
                <a:solidFill>
                  <a:schemeClr val="tx2"/>
                </a:solidFill>
              </a:rPr>
              <a:t>Medible por uso: </a:t>
            </a:r>
            <a:r>
              <a:rPr lang="es-CO" sz="1800" dirty="0" smtClean="0">
                <a:solidFill>
                  <a:schemeClr val="tx2"/>
                </a:solidFill>
              </a:rPr>
              <a:t>Los planes de pago estarán basados en el uso de los servicios (en términos de horas, transferencia de datos u otros atributos) y no en el costo de los equipos.</a:t>
            </a:r>
          </a:p>
          <a:p>
            <a:pPr algn="just"/>
            <a:endParaRPr lang="es-CO" sz="1800" dirty="0" smtClean="0">
              <a:solidFill>
                <a:schemeClr val="tx2"/>
              </a:solidFill>
            </a:endParaRPr>
          </a:p>
          <a:p>
            <a:pPr algn="just"/>
            <a:r>
              <a:rPr lang="es-CO" sz="1800" b="1" dirty="0" smtClean="0">
                <a:solidFill>
                  <a:schemeClr val="tx2"/>
                </a:solidFill>
              </a:rPr>
              <a:t>Usa tecnologías de Internet: </a:t>
            </a:r>
            <a:r>
              <a:rPr lang="es-CO" sz="1800" dirty="0" smtClean="0">
                <a:solidFill>
                  <a:schemeClr val="tx2"/>
                </a:solidFill>
              </a:rPr>
              <a:t>El servicio es entregado usando identificadores, formatos y protocolos de internet.</a:t>
            </a:r>
          </a:p>
          <a:p>
            <a:pPr algn="just"/>
            <a:endParaRPr lang="es-CO" sz="1800" dirty="0" smtClean="0">
              <a:solidFill>
                <a:schemeClr val="tx2"/>
              </a:solidFill>
            </a:endParaRPr>
          </a:p>
          <a:p>
            <a:pPr algn="just"/>
            <a:r>
              <a:rPr lang="es-CO" sz="1800" b="1" dirty="0" smtClean="0">
                <a:solidFill>
                  <a:schemeClr val="tx2"/>
                </a:solidFill>
              </a:rPr>
              <a:t>Implementación rápida:</a:t>
            </a:r>
            <a:r>
              <a:rPr lang="es-CO" sz="1800" dirty="0" smtClean="0">
                <a:solidFill>
                  <a:schemeClr val="tx2"/>
                </a:solidFill>
              </a:rPr>
              <a:t> al no permitir muchas personalizaciones – estándar.</a:t>
            </a:r>
          </a:p>
          <a:p>
            <a:pPr algn="just"/>
            <a:endParaRPr lang="es-CO" sz="1800" dirty="0" smtClean="0">
              <a:solidFill>
                <a:schemeClr val="tx2"/>
              </a:solidFill>
            </a:endParaRPr>
          </a:p>
          <a:p>
            <a:pPr algn="just"/>
            <a:endParaRPr lang="es-CO" sz="1800" dirty="0">
              <a:solidFill>
                <a:schemeClr val="tx2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-90055" y="86425"/>
            <a:ext cx="3061855" cy="517944"/>
          </a:xfrm>
          <a:prstGeom prst="rect">
            <a:avLst/>
          </a:prstGeom>
          <a:noFill/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72000" tIns="72000" rIns="72000" bIns="72000">
            <a:spAutoFit/>
          </a:bodyPr>
          <a:lstStyle/>
          <a:p>
            <a:pPr lvl="1" algn="ctr" eaLnBrk="0" hangingPunct="0">
              <a:lnSpc>
                <a:spcPct val="150000"/>
              </a:lnSpc>
            </a:pPr>
            <a:r>
              <a:rPr lang="es-ES" b="1" dirty="0" smtClean="0">
                <a:solidFill>
                  <a:schemeClr val="bg1"/>
                </a:solidFill>
              </a:rPr>
              <a:t>ATRIBUTOS O VENTAJAS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97527"/>
            <a:ext cx="8229600" cy="5264727"/>
          </a:xfrm>
        </p:spPr>
        <p:txBody>
          <a:bodyPr>
            <a:noAutofit/>
          </a:bodyPr>
          <a:lstStyle/>
          <a:p>
            <a:endParaRPr lang="es-CO" sz="2000" dirty="0" smtClean="0">
              <a:solidFill>
                <a:schemeClr val="tx2"/>
              </a:solidFill>
            </a:endParaRPr>
          </a:p>
          <a:p>
            <a:r>
              <a:rPr lang="es-CO" sz="2000" b="1" dirty="0" smtClean="0">
                <a:solidFill>
                  <a:schemeClr val="tx2"/>
                </a:solidFill>
              </a:rPr>
              <a:t>Confidencialidad: </a:t>
            </a:r>
            <a:r>
              <a:rPr lang="es-CO" sz="2000" dirty="0" smtClean="0">
                <a:solidFill>
                  <a:schemeClr val="tx2"/>
                </a:solidFill>
              </a:rPr>
              <a:t>(perdida de información o acceso a la información)</a:t>
            </a:r>
          </a:p>
          <a:p>
            <a:pPr lvl="1"/>
            <a:r>
              <a:rPr lang="es-CO" sz="2000" dirty="0" smtClean="0">
                <a:solidFill>
                  <a:schemeClr val="tx2"/>
                </a:solidFill>
              </a:rPr>
              <a:t>Proveedor				</a:t>
            </a:r>
            <a:r>
              <a:rPr lang="es-CO" sz="1800" dirty="0" smtClean="0">
                <a:solidFill>
                  <a:schemeClr val="tx2"/>
                </a:solidFill>
              </a:rPr>
              <a:t>Interceptación de información</a:t>
            </a:r>
            <a:r>
              <a:rPr lang="es-CO" sz="2000" dirty="0" smtClean="0">
                <a:solidFill>
                  <a:schemeClr val="tx2"/>
                </a:solidFill>
              </a:rPr>
              <a:t>		</a:t>
            </a:r>
          </a:p>
          <a:p>
            <a:pPr lvl="1"/>
            <a:r>
              <a:rPr lang="es-CO" sz="2000" dirty="0" smtClean="0">
                <a:solidFill>
                  <a:schemeClr val="tx2"/>
                </a:solidFill>
              </a:rPr>
              <a:t>Terceros				</a:t>
            </a:r>
            <a:r>
              <a:rPr lang="es-CO" sz="1800" dirty="0" smtClean="0">
                <a:solidFill>
                  <a:schemeClr val="tx2"/>
                </a:solidFill>
              </a:rPr>
              <a:t>Hurto, acceso ilegal, etc. </a:t>
            </a:r>
          </a:p>
          <a:p>
            <a:endParaRPr lang="es-CO" sz="2000" dirty="0" smtClean="0">
              <a:solidFill>
                <a:schemeClr val="tx2"/>
              </a:solidFill>
            </a:endParaRPr>
          </a:p>
          <a:p>
            <a:r>
              <a:rPr lang="es-CO" sz="2000" dirty="0" smtClean="0">
                <a:solidFill>
                  <a:schemeClr val="tx2"/>
                </a:solidFill>
              </a:rPr>
              <a:t>Capacidad reducida de monitoreo</a:t>
            </a:r>
          </a:p>
          <a:p>
            <a:r>
              <a:rPr lang="es-CO" sz="2000" dirty="0" smtClean="0">
                <a:solidFill>
                  <a:schemeClr val="tx2"/>
                </a:solidFill>
              </a:rPr>
              <a:t>Regulación  Nacional e Internacional – conflictos de leyes</a:t>
            </a:r>
          </a:p>
          <a:p>
            <a:r>
              <a:rPr lang="es-CO" sz="2000" dirty="0" smtClean="0">
                <a:solidFill>
                  <a:schemeClr val="tx2"/>
                </a:solidFill>
              </a:rPr>
              <a:t>Contingencia del Proveedor – disponibilidad</a:t>
            </a:r>
          </a:p>
          <a:p>
            <a:r>
              <a:rPr lang="es-CO" sz="2000" dirty="0" smtClean="0">
                <a:solidFill>
                  <a:schemeClr val="tx2"/>
                </a:solidFill>
              </a:rPr>
              <a:t>Seguros: cobertura </a:t>
            </a:r>
          </a:p>
          <a:p>
            <a:r>
              <a:rPr lang="es-CO" sz="2000" dirty="0" smtClean="0">
                <a:solidFill>
                  <a:schemeClr val="tx2"/>
                </a:solidFill>
              </a:rPr>
              <a:t>Dependencia de telecomunicaciones y del proveedor</a:t>
            </a:r>
          </a:p>
          <a:p>
            <a:r>
              <a:rPr lang="es-CO" sz="2000" dirty="0" smtClean="0">
                <a:solidFill>
                  <a:schemeClr val="tx2"/>
                </a:solidFill>
              </a:rPr>
              <a:t>Recuperación  de la información en el evento de un desastre</a:t>
            </a:r>
          </a:p>
          <a:p>
            <a:r>
              <a:rPr lang="es-CO" sz="2000" dirty="0" smtClean="0">
                <a:solidFill>
                  <a:schemeClr val="tx2"/>
                </a:solidFill>
              </a:rPr>
              <a:t>Riesgo </a:t>
            </a:r>
            <a:r>
              <a:rPr lang="es-CO" sz="2000" dirty="0" err="1" smtClean="0">
                <a:solidFill>
                  <a:schemeClr val="tx2"/>
                </a:solidFill>
              </a:rPr>
              <a:t>reputacional</a:t>
            </a:r>
            <a:r>
              <a:rPr lang="es-CO" sz="2000" dirty="0" smtClean="0">
                <a:solidFill>
                  <a:schemeClr val="tx2"/>
                </a:solidFill>
              </a:rPr>
              <a:t> por disponibilidad o perdida de información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-90055" y="13855"/>
            <a:ext cx="3061855" cy="642145"/>
          </a:xfrm>
          <a:prstGeom prst="rect">
            <a:avLst/>
          </a:prstGeom>
          <a:noFill/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72000" tIns="72000" rIns="72000" bIns="72000">
            <a:spAutoFit/>
          </a:bodyPr>
          <a:lstStyle/>
          <a:p>
            <a:pPr lvl="1" eaLnBrk="0" hangingPunct="0">
              <a:lnSpc>
                <a:spcPct val="150000"/>
              </a:lnSpc>
            </a:pPr>
            <a:r>
              <a:rPr lang="es-ES" sz="2400" b="1" dirty="0" smtClean="0">
                <a:solidFill>
                  <a:schemeClr val="bg1"/>
                </a:solidFill>
              </a:rPr>
              <a:t>RIESGOS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" name="4 Abrir corchete"/>
          <p:cNvSpPr/>
          <p:nvPr/>
        </p:nvSpPr>
        <p:spPr>
          <a:xfrm>
            <a:off x="3643104" y="1828799"/>
            <a:ext cx="246743" cy="870857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0838" y="1752600"/>
            <a:ext cx="785812" cy="4556125"/>
          </a:xfrm>
          <a:prstGeom prst="rect">
            <a:avLst/>
          </a:prstGeom>
          <a:gradFill rotWithShape="1">
            <a:gsLst>
              <a:gs pos="0">
                <a:srgbClr val="45578E"/>
              </a:gs>
              <a:gs pos="100000">
                <a:srgbClr val="00196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000F3C"/>
            </a:prstShdw>
          </a:effectLst>
        </p:spPr>
        <p:txBody>
          <a:bodyPr wrap="none" anchor="ctr"/>
          <a:lstStyle/>
          <a:p>
            <a:endParaRPr lang="es-CO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52400" y="3809608"/>
            <a:ext cx="6900863" cy="3810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4747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wrap="none" anchor="ctr"/>
          <a:lstStyle/>
          <a:p>
            <a:endParaRPr lang="es-CO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33400" y="1771650"/>
            <a:ext cx="8418513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ES" sz="2000" dirty="0" smtClean="0">
                <a:solidFill>
                  <a:srgbClr val="001964"/>
                </a:solidFill>
                <a:latin typeface="Trebuchet MS" pitchFamily="34" charset="0"/>
              </a:rPr>
              <a:t>Contexto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Definiciones básicas</a:t>
            </a:r>
            <a:endParaRPr lang="es-ES" sz="2000" dirty="0">
              <a:solidFill>
                <a:srgbClr val="001964"/>
              </a:solidFill>
              <a:latin typeface="Trebuchet MS" pitchFamily="34" charset="0"/>
            </a:endParaRP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Características, ventajas y riesgos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chemeClr val="bg1"/>
                </a:solidFill>
                <a:latin typeface="Trebuchet MS" pitchFamily="34" charset="0"/>
              </a:rPr>
              <a:t>Regulación 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Conclusiones</a:t>
            </a:r>
            <a:endParaRPr lang="es-CO" sz="2000" dirty="0">
              <a:solidFill>
                <a:srgbClr val="001964"/>
              </a:solidFill>
              <a:latin typeface="Trebuchet MS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24200" y="561975"/>
            <a:ext cx="571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S" sz="2000" b="1">
                <a:solidFill>
                  <a:schemeClr val="bg2"/>
                </a:solidFill>
                <a:latin typeface="Trebuchet MS" pitchFamily="34" charset="0"/>
              </a:rPr>
              <a:t>Agenda</a:t>
            </a:r>
            <a:endParaRPr lang="es-CO" sz="2000" b="1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072" y="158526"/>
            <a:ext cx="2547257" cy="480105"/>
          </a:xfrm>
        </p:spPr>
        <p:txBody>
          <a:bodyPr>
            <a:normAutofit fontScale="90000"/>
          </a:bodyPr>
          <a:lstStyle/>
          <a:p>
            <a:r>
              <a:rPr lang="es-CO" sz="1800" dirty="0" smtClean="0">
                <a:solidFill>
                  <a:schemeClr val="bg1"/>
                </a:solidFill>
              </a:rPr>
              <a:t>INFORMACION  INTERNACIONAL</a:t>
            </a:r>
            <a:endParaRPr lang="es-CO" sz="1800" dirty="0">
              <a:solidFill>
                <a:schemeClr val="bg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29540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CO" sz="2400" dirty="0" smtClean="0"/>
              <a:t>	</a:t>
            </a:r>
            <a:r>
              <a:rPr lang="es-CO" sz="2200" dirty="0" smtClean="0">
                <a:solidFill>
                  <a:schemeClr val="tx2"/>
                </a:solidFill>
              </a:rPr>
              <a:t>Primera clasificación según  el grado de preparación de los países para la promoción del crecimiento del mercado global integrado en la nube. </a:t>
            </a:r>
          </a:p>
          <a:p>
            <a:pPr algn="just">
              <a:buNone/>
            </a:pPr>
            <a:r>
              <a:rPr lang="es-CO" sz="2200" dirty="0" smtClean="0">
                <a:solidFill>
                  <a:schemeClr val="tx2"/>
                </a:solidFill>
              </a:rPr>
              <a:t>	</a:t>
            </a:r>
          </a:p>
          <a:p>
            <a:pPr algn="just">
              <a:buNone/>
            </a:pPr>
            <a:r>
              <a:rPr lang="es-CO" sz="2200" dirty="0" smtClean="0">
                <a:solidFill>
                  <a:schemeClr val="tx2"/>
                </a:solidFill>
              </a:rPr>
              <a:t>	La clasificación evaluó  las leyes y reglamentaciones en países que  representan el 80% de la tecnología de información y comunicación del mundo, en siete áreas: </a:t>
            </a:r>
          </a:p>
          <a:p>
            <a:pPr>
              <a:buNone/>
            </a:pPr>
            <a:endParaRPr lang="es-CO" sz="22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tx2"/>
                </a:solidFill>
              </a:rPr>
              <a:t>Privacidad de datos</a:t>
            </a:r>
          </a:p>
          <a:p>
            <a:pPr lvl="1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tx2"/>
                </a:solidFill>
              </a:rPr>
              <a:t>Seguridad digital </a:t>
            </a:r>
          </a:p>
          <a:p>
            <a:pPr lvl="1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tx2"/>
                </a:solidFill>
              </a:rPr>
              <a:t>Crimen digital </a:t>
            </a:r>
          </a:p>
          <a:p>
            <a:pPr lvl="1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tx2"/>
                </a:solidFill>
              </a:rPr>
              <a:t>Propiedad intelectual</a:t>
            </a:r>
          </a:p>
          <a:p>
            <a:pPr lvl="1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tx2"/>
                </a:solidFill>
              </a:rPr>
              <a:t>Interoperabilidad tecnológica</a:t>
            </a:r>
          </a:p>
          <a:p>
            <a:pPr lvl="1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tx2"/>
                </a:solidFill>
              </a:rPr>
              <a:t>Armonía legal</a:t>
            </a:r>
          </a:p>
          <a:p>
            <a:pPr lvl="1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tx2"/>
                </a:solidFill>
              </a:rPr>
              <a:t>Libre comercio </a:t>
            </a:r>
          </a:p>
          <a:p>
            <a:pPr lvl="1"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tx2"/>
                </a:solidFill>
              </a:rPr>
              <a:t>Infraestructura de  T.I</a:t>
            </a:r>
          </a:p>
          <a:p>
            <a:pPr>
              <a:buFontTx/>
              <a:buChar char="-"/>
            </a:pPr>
            <a:endParaRPr lang="es-CO" sz="2400" dirty="0" smtClean="0">
              <a:solidFill>
                <a:schemeClr val="tx2"/>
              </a:solidFill>
            </a:endParaRPr>
          </a:p>
          <a:p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6599" y="6206836"/>
            <a:ext cx="48551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dirty="0" smtClean="0">
                <a:solidFill>
                  <a:schemeClr val="tx2"/>
                </a:solidFill>
              </a:rPr>
              <a:t>Fuente. BSA (Business Software Alliance) marzo de 2012</a:t>
            </a:r>
            <a:endParaRPr lang="es-ES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72" y="1159098"/>
            <a:ext cx="9098927" cy="465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685948" y="6206836"/>
            <a:ext cx="469647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dirty="0" smtClean="0">
                <a:solidFill>
                  <a:schemeClr val="tx2"/>
                </a:solidFill>
              </a:rPr>
              <a:t>Fuente: BSA (Business Software Alliance ) marzo 2.012</a:t>
            </a:r>
            <a:endParaRPr lang="es-ES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6 Título"/>
          <p:cNvSpPr txBox="1">
            <a:spLocks/>
          </p:cNvSpPr>
          <p:nvPr/>
        </p:nvSpPr>
        <p:spPr>
          <a:xfrm>
            <a:off x="45072" y="158526"/>
            <a:ext cx="2547257" cy="480105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INFORMACION  INTERNACIONAL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0838" y="1752600"/>
            <a:ext cx="785812" cy="4556125"/>
          </a:xfrm>
          <a:prstGeom prst="rect">
            <a:avLst/>
          </a:prstGeom>
          <a:gradFill rotWithShape="1">
            <a:gsLst>
              <a:gs pos="0">
                <a:srgbClr val="45578E"/>
              </a:gs>
              <a:gs pos="100000">
                <a:srgbClr val="00196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000F3C"/>
            </a:prstShdw>
          </a:effectLst>
        </p:spPr>
        <p:txBody>
          <a:bodyPr wrap="none" anchor="ctr"/>
          <a:lstStyle/>
          <a:p>
            <a:endParaRPr lang="es-CO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33400" y="2396836"/>
            <a:ext cx="8418513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ES" sz="2000" dirty="0" smtClean="0">
                <a:solidFill>
                  <a:schemeClr val="tx2"/>
                </a:solidFill>
                <a:latin typeface="Trebuchet MS" pitchFamily="34" charset="0"/>
              </a:rPr>
              <a:t>Ley 1266 de 2008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chemeClr val="tx2"/>
                </a:solidFill>
                <a:latin typeface="Trebuchet MS" pitchFamily="34" charset="0"/>
              </a:rPr>
              <a:t>Régimen Financiero – Reserva bancaria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chemeClr val="tx2"/>
                </a:solidFill>
                <a:latin typeface="Trebuchet MS" pitchFamily="34" charset="0"/>
              </a:rPr>
              <a:t>Ley 1273 de 2009 </a:t>
            </a:r>
            <a:endParaRPr lang="es-ES" sz="2000" dirty="0">
              <a:solidFill>
                <a:schemeClr val="tx2"/>
              </a:solidFill>
              <a:latin typeface="Trebuchet MS" pitchFamily="34" charset="0"/>
            </a:endParaRP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chemeClr val="tx2"/>
                </a:solidFill>
                <a:latin typeface="Trebuchet MS" pitchFamily="34" charset="0"/>
              </a:rPr>
              <a:t>Circulares Externas 052 de 2.007 – 022 de 2.010- 042 de 2.012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endParaRPr lang="es-CO" sz="2000" dirty="0" smtClean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24200" y="561975"/>
            <a:ext cx="571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s-CO" sz="2000" b="1" dirty="0" smtClean="0">
                <a:solidFill>
                  <a:schemeClr val="tx2"/>
                </a:solidFill>
                <a:latin typeface="Trebuchet MS" pitchFamily="34" charset="0"/>
              </a:rPr>
              <a:t>REGULACION COLOMBIA</a:t>
            </a:r>
            <a:endParaRPr lang="es-CO" sz="20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245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O" sz="2000" dirty="0" smtClean="0">
                <a:solidFill>
                  <a:schemeClr val="bg1"/>
                </a:solidFill>
              </a:rPr>
              <a:t/>
            </a:r>
            <a:br>
              <a:rPr lang="es-CO" sz="2000" dirty="0" smtClean="0">
                <a:solidFill>
                  <a:schemeClr val="bg1"/>
                </a:solidFill>
              </a:rPr>
            </a:br>
            <a:r>
              <a:rPr lang="es-CO" sz="2000" dirty="0" smtClean="0">
                <a:solidFill>
                  <a:schemeClr val="bg1"/>
                </a:solidFill>
              </a:rPr>
              <a:t>REGULACION COLOMBIANA</a:t>
            </a:r>
            <a:br>
              <a:rPr lang="es-CO" sz="2000" dirty="0" smtClean="0">
                <a:solidFill>
                  <a:schemeClr val="bg1"/>
                </a:solidFill>
              </a:rPr>
            </a:br>
            <a:r>
              <a:rPr lang="es-CO" sz="2000" dirty="0" smtClean="0">
                <a:solidFill>
                  <a:schemeClr val="bg1"/>
                </a:solidFill>
              </a:rPr>
              <a:t>												</a:t>
            </a:r>
            <a:r>
              <a:rPr lang="es-CO" sz="2000" b="1" dirty="0" smtClean="0">
                <a:solidFill>
                  <a:schemeClr val="tx2"/>
                </a:solidFill>
                <a:latin typeface="Calibri" pitchFamily="34" charset="0"/>
              </a:rPr>
              <a:t> LEY 1266 DE 2008 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>
              <a:lnSpc>
                <a:spcPct val="80000"/>
              </a:lnSpc>
              <a:buNone/>
            </a:pPr>
            <a:r>
              <a:rPr lang="es-CO" sz="2000" dirty="0" smtClean="0">
                <a:solidFill>
                  <a:schemeClr val="tx2"/>
                </a:solidFill>
                <a:latin typeface="Calibri" pitchFamily="34" charset="0"/>
              </a:rPr>
              <a:t>Mecanismos para la Protección del derecho de la información contenida en bases de datos administrados por entidades públicas o privadas. </a:t>
            </a:r>
          </a:p>
          <a:p>
            <a:pPr marL="609600" indent="-609600" algn="just">
              <a:lnSpc>
                <a:spcPct val="80000"/>
              </a:lnSpc>
              <a:buNone/>
            </a:pPr>
            <a:endParaRPr lang="es-CO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s-CO" sz="2000" dirty="0" smtClean="0">
                <a:solidFill>
                  <a:schemeClr val="tx2"/>
                </a:solidFill>
                <a:latin typeface="Calibri" pitchFamily="34" charset="0"/>
              </a:rPr>
              <a:t>Dato personal: Es cualquier información de una persona y puede ser :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Char char="q"/>
            </a:pPr>
            <a:endParaRPr lang="es-CO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tx2"/>
                </a:solidFill>
                <a:latin typeface="Calibri" pitchFamily="34" charset="0"/>
              </a:rPr>
              <a:t>Dato público: </a:t>
            </a:r>
            <a:r>
              <a:rPr lang="es-ES" sz="2000" dirty="0" smtClean="0">
                <a:solidFill>
                  <a:schemeClr val="tx2"/>
                </a:solidFill>
              </a:rPr>
              <a:t>contenidos en documentos públicos, sentencias judiciales debidamente ejecutoriadas que no estén sometidos a reserva y los relativos al estado civil de las personas.  C</a:t>
            </a:r>
            <a:r>
              <a:rPr lang="es-CO" sz="2000" dirty="0" err="1" smtClean="0">
                <a:solidFill>
                  <a:schemeClr val="tx2"/>
                </a:solidFill>
                <a:latin typeface="Calibri" pitchFamily="34" charset="0"/>
              </a:rPr>
              <a:t>onocido</a:t>
            </a:r>
            <a:r>
              <a:rPr lang="es-CO" sz="2000" dirty="0" smtClean="0">
                <a:solidFill>
                  <a:schemeClr val="tx2"/>
                </a:solidFill>
                <a:latin typeface="Calibri" pitchFamily="34" charset="0"/>
              </a:rPr>
              <a:t> sin restricción.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Char char="q"/>
            </a:pPr>
            <a:endParaRPr lang="es-CO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s-CO" sz="2000" b="1" dirty="0" smtClean="0">
                <a:solidFill>
                  <a:schemeClr val="tx2"/>
                </a:solidFill>
                <a:latin typeface="Calibri" pitchFamily="34" charset="0"/>
              </a:rPr>
              <a:t>Dato semiprivado: </a:t>
            </a:r>
            <a:r>
              <a:rPr lang="es-CO" sz="2000" dirty="0" smtClean="0">
                <a:solidFill>
                  <a:schemeClr val="tx2"/>
                </a:solidFill>
                <a:latin typeface="Calibri" pitchFamily="34" charset="0"/>
              </a:rPr>
              <a:t>Es el que no es íntimo, ni reservado, ni público, pero puede interesar a un sector o grupo (ej. Dato financiero o crediticio)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Char char="q"/>
            </a:pPr>
            <a:endParaRPr lang="es-CO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s-CO" sz="2000" dirty="0" smtClean="0">
                <a:solidFill>
                  <a:schemeClr val="tx2"/>
                </a:solidFill>
                <a:latin typeface="Calibri" pitchFamily="34" charset="0"/>
              </a:rPr>
              <a:t>Dato privado: Sólo interesa al titular.</a:t>
            </a:r>
            <a:endParaRPr lang="es-CO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82595" y="240549"/>
            <a:ext cx="7275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chemeClr val="tx2"/>
                </a:solidFill>
                <a:latin typeface="Calibri" pitchFamily="34" charset="0"/>
              </a:rPr>
              <a:t>LEY 1266 DE 2008 </a:t>
            </a:r>
            <a:endParaRPr lang="es-CO" sz="24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692727" y="756532"/>
          <a:ext cx="3022018" cy="534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3918068" y="887379"/>
            <a:ext cx="5175742" cy="584775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66700" indent="-266700" algn="just">
              <a:spcAft>
                <a:spcPts val="300"/>
              </a:spcAft>
              <a:buBlip>
                <a:blip r:embed="rId8"/>
              </a:buBlip>
            </a:pPr>
            <a:r>
              <a:rPr lang="es-ES" sz="1600" dirty="0" smtClean="0">
                <a:solidFill>
                  <a:schemeClr val="tx2"/>
                </a:solidFill>
              </a:rPr>
              <a:t>La persona natural o jurídica a quien se refiere la información que  reposa en un banco de datos </a:t>
            </a:r>
            <a:endParaRPr lang="es-CO" sz="1600" dirty="0" smtClean="0">
              <a:solidFill>
                <a:schemeClr val="tx2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18068" y="3116055"/>
            <a:ext cx="5175742" cy="1569660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66700" indent="-266700" algn="just">
              <a:spcAft>
                <a:spcPts val="300"/>
              </a:spcAft>
              <a:buBlip>
                <a:blip r:embed="rId8"/>
              </a:buBlip>
            </a:pPr>
            <a:r>
              <a:rPr lang="es-ES" sz="1600" dirty="0" smtClean="0">
                <a:solidFill>
                  <a:schemeClr val="tx2"/>
                </a:solidFill>
              </a:rPr>
              <a:t>Persona, entidad u organización </a:t>
            </a:r>
            <a:r>
              <a:rPr lang="es-ES" sz="1600" b="1" dirty="0" smtClean="0">
                <a:solidFill>
                  <a:schemeClr val="tx2"/>
                </a:solidFill>
              </a:rPr>
              <a:t>que recibe o conoce datos personales de los titulares</a:t>
            </a:r>
            <a:r>
              <a:rPr lang="es-ES" sz="1600" dirty="0" smtClean="0">
                <a:solidFill>
                  <a:schemeClr val="tx2"/>
                </a:solidFill>
              </a:rPr>
              <a:t>, en virtud de una relación de cualquier otra índole </a:t>
            </a:r>
            <a:r>
              <a:rPr lang="es-ES" sz="1600" dirty="0" smtClean="0">
                <a:solidFill>
                  <a:srgbClr val="FF0000"/>
                </a:solidFill>
              </a:rPr>
              <a:t>y que, en virtud de la autorización legal o del titular</a:t>
            </a:r>
            <a:r>
              <a:rPr lang="es-ES" sz="1600" dirty="0" smtClean="0">
                <a:solidFill>
                  <a:schemeClr val="tx2"/>
                </a:solidFill>
              </a:rPr>
              <a:t>, </a:t>
            </a:r>
            <a:r>
              <a:rPr lang="es-ES" sz="1600" b="1" dirty="0" smtClean="0">
                <a:solidFill>
                  <a:schemeClr val="tx2"/>
                </a:solidFill>
              </a:rPr>
              <a:t>suministra esos datos a un operador de información</a:t>
            </a:r>
            <a:r>
              <a:rPr lang="es-ES" sz="1600" dirty="0" smtClean="0">
                <a:solidFill>
                  <a:schemeClr val="tx2"/>
                </a:solidFill>
              </a:rPr>
              <a:t>, el que a su vez los entregará al usuario</a:t>
            </a:r>
            <a:endParaRPr lang="es-CO" sz="16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918068" y="4930645"/>
            <a:ext cx="5175742" cy="1077218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66700" indent="-266700" algn="just">
              <a:spcAft>
                <a:spcPts val="300"/>
              </a:spcAft>
              <a:buBlip>
                <a:blip r:embed="rId8"/>
              </a:buBlip>
            </a:pPr>
            <a:r>
              <a:rPr lang="es-ES" sz="1600" dirty="0" smtClean="0">
                <a:solidFill>
                  <a:schemeClr val="tx2"/>
                </a:solidFill>
              </a:rPr>
              <a:t>Persona natural o jurídica que puede acceder a información personal los titulares de la información suministrada por el operador o por la fuente, o directamente por el titular de la información. </a:t>
            </a:r>
            <a:endParaRPr lang="es-CO" sz="1600" dirty="0" smtClean="0">
              <a:solidFill>
                <a:schemeClr val="tx2"/>
              </a:solidFill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930852" y="-348570"/>
            <a:ext cx="8162958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200" b="1" i="1" u="sng" strike="noStrike" kern="1200" cap="none" spc="0" baseline="0" dirty="0">
              <a:solidFill>
                <a:schemeClr val="tx2"/>
              </a:solidFill>
              <a:uFillTx/>
              <a:latin typeface="Calibri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200" b="1" i="1" u="sng" strike="noStrike" kern="1200" cap="none" spc="0" baseline="0" dirty="0">
              <a:solidFill>
                <a:schemeClr val="tx2"/>
              </a:solidFill>
              <a:uFillTx/>
              <a:latin typeface="Calibri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918068" y="1792616"/>
            <a:ext cx="5175742" cy="1077218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66700" indent="-266700" algn="just">
              <a:spcAft>
                <a:spcPts val="300"/>
              </a:spcAft>
              <a:buBlip>
                <a:blip r:embed="rId8"/>
              </a:buBlip>
            </a:pPr>
            <a:r>
              <a:rPr lang="es-ES" sz="1600" dirty="0" smtClean="0">
                <a:solidFill>
                  <a:schemeClr val="tx2"/>
                </a:solidFill>
              </a:rPr>
              <a:t>La persona, entidad u organización que </a:t>
            </a:r>
            <a:r>
              <a:rPr lang="es-ES" sz="1600" b="1" dirty="0" smtClean="0">
                <a:solidFill>
                  <a:schemeClr val="tx2"/>
                </a:solidFill>
              </a:rPr>
              <a:t>recibe de la fuente</a:t>
            </a:r>
            <a:r>
              <a:rPr lang="es-ES" sz="1600" dirty="0" smtClean="0">
                <a:solidFill>
                  <a:schemeClr val="tx2"/>
                </a:solidFill>
              </a:rPr>
              <a:t> datos personales de los titulares de la información, </a:t>
            </a:r>
            <a:r>
              <a:rPr lang="es-ES" sz="1600" b="1" dirty="0" smtClean="0">
                <a:solidFill>
                  <a:schemeClr val="tx2"/>
                </a:solidFill>
              </a:rPr>
              <a:t>los administra y los pone en conocimiento de los usuarios</a:t>
            </a:r>
            <a:r>
              <a:rPr lang="es-ES" sz="1600" dirty="0" smtClean="0">
                <a:solidFill>
                  <a:schemeClr val="tx2"/>
                </a:solidFill>
              </a:rPr>
              <a:t> bajo los parámetros de la ley.</a:t>
            </a:r>
            <a:endParaRPr lang="es-CO" sz="16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92727" y="5341264"/>
            <a:ext cx="302201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  <a:latin typeface="Century Gothic" pitchFamily="34" charset="0"/>
              </a:rPr>
              <a:t>USUARIO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-90055" y="13855"/>
            <a:ext cx="4008123" cy="560905"/>
          </a:xfrm>
          <a:prstGeom prst="rect">
            <a:avLst/>
          </a:prstGeom>
          <a:noFill/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72000" tIns="72000" rIns="72000" bIns="72000">
            <a:spAutoFit/>
          </a:bodyPr>
          <a:lstStyle/>
          <a:p>
            <a:pPr lvl="1" algn="ctr" eaLnBrk="0" hangingPunct="0">
              <a:lnSpc>
                <a:spcPct val="150000"/>
              </a:lnSpc>
            </a:pPr>
            <a:r>
              <a:rPr lang="es-ES" b="1" dirty="0" smtClean="0">
                <a:solidFill>
                  <a:schemeClr val="bg1"/>
                </a:solidFill>
              </a:rPr>
              <a:t>REGULACION COLOMBIANA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245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O" sz="2000" dirty="0" smtClean="0">
                <a:solidFill>
                  <a:schemeClr val="bg1"/>
                </a:solidFill>
              </a:rPr>
              <a:t>REGULACION COLOMBIANA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b="1" dirty="0" smtClean="0">
                <a:solidFill>
                  <a:schemeClr val="tx2"/>
                </a:solidFill>
              </a:rPr>
              <a:t>La administración </a:t>
            </a:r>
            <a:r>
              <a:rPr lang="es-ES" sz="2000" dirty="0" smtClean="0">
                <a:solidFill>
                  <a:schemeClr val="tx2"/>
                </a:solidFill>
              </a:rPr>
              <a:t>de datos </a:t>
            </a:r>
            <a:r>
              <a:rPr lang="es-ES" sz="2000" dirty="0" err="1" smtClean="0">
                <a:solidFill>
                  <a:schemeClr val="tx2"/>
                </a:solidFill>
              </a:rPr>
              <a:t>semi</a:t>
            </a:r>
            <a:r>
              <a:rPr lang="es-ES" sz="2000" dirty="0" smtClean="0">
                <a:solidFill>
                  <a:schemeClr val="tx2"/>
                </a:solidFill>
              </a:rPr>
              <a:t>-privados y privados </a:t>
            </a:r>
            <a:r>
              <a:rPr lang="es-ES" sz="2000" b="1" dirty="0" smtClean="0">
                <a:solidFill>
                  <a:schemeClr val="tx2"/>
                </a:solidFill>
              </a:rPr>
              <a:t>requiere </a:t>
            </a:r>
            <a:r>
              <a:rPr lang="es-ES" sz="2000" dirty="0" smtClean="0">
                <a:solidFill>
                  <a:schemeClr val="tx2"/>
                </a:solidFill>
              </a:rPr>
              <a:t>el consentimiento previo y expreso del titular de los datos,  salvo en el caso del dato financiero, crediticio, comercial, de servicios y proveniente de terceros países.</a:t>
            </a:r>
          </a:p>
          <a:p>
            <a:pPr algn="just"/>
            <a:endParaRPr lang="es-CO" sz="2000" dirty="0" smtClean="0">
              <a:solidFill>
                <a:schemeClr val="tx2"/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tx2"/>
                </a:solidFill>
              </a:rPr>
              <a:t>Los operadores de los bancos de datos están obligados</a:t>
            </a:r>
            <a:r>
              <a:rPr lang="es-ES" sz="2000" dirty="0" smtClean="0">
                <a:solidFill>
                  <a:schemeClr val="tx2"/>
                </a:solidFill>
              </a:rPr>
              <a:t>, entre otras cosas,  </a:t>
            </a:r>
            <a:r>
              <a:rPr lang="es-ES" sz="2000" b="1" dirty="0" smtClean="0">
                <a:solidFill>
                  <a:schemeClr val="tx2"/>
                </a:solidFill>
              </a:rPr>
              <a:t>a conservar con las debidas seguridades los registros </a:t>
            </a:r>
            <a:r>
              <a:rPr lang="es-ES" sz="2000" dirty="0" smtClean="0">
                <a:solidFill>
                  <a:schemeClr val="tx2"/>
                </a:solidFill>
              </a:rPr>
              <a:t>almacenados para impedir su deterioro, pérdida, alteración, uso no autorizado o fraudulento.</a:t>
            </a:r>
          </a:p>
          <a:p>
            <a:pPr algn="just"/>
            <a:endParaRPr lang="es-ES" sz="2000" dirty="0" smtClean="0">
              <a:solidFill>
                <a:schemeClr val="tx2"/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tx2"/>
                </a:solidFill>
              </a:rPr>
              <a:t>Los usuarios que quieran enviar datos financieros al exterior sin contar con la autorización del titular</a:t>
            </a:r>
            <a:r>
              <a:rPr lang="es-ES" sz="2000" dirty="0" smtClean="0">
                <a:solidFill>
                  <a:schemeClr val="tx2"/>
                </a:solidFill>
              </a:rPr>
              <a:t>, deben verificar la legislación del país a donde envía la información ofrezca garantías suficientes para la protección de los derechos del titular de la información.</a:t>
            </a:r>
            <a:endParaRPr lang="es-CO" sz="2000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766081" y="715879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chemeClr val="tx2"/>
                </a:solidFill>
                <a:latin typeface="Calibri" pitchFamily="34" charset="0"/>
              </a:rPr>
              <a:t>LEY 1266 DE 2008 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3998"/>
            <a:ext cx="8229600" cy="1143000"/>
          </a:xfrm>
        </p:spPr>
        <p:txBody>
          <a:bodyPr/>
          <a:lstStyle/>
          <a:p>
            <a:r>
              <a:rPr lang="es-CO" dirty="0" smtClean="0">
                <a:solidFill>
                  <a:schemeClr val="tx2"/>
                </a:solidFill>
              </a:rPr>
              <a:t>LA NUBE DIGITAL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14286"/>
            <a:ext cx="8229600" cy="4311877"/>
          </a:xfrm>
        </p:spPr>
        <p:txBody>
          <a:bodyPr>
            <a:normAutofit/>
          </a:bodyPr>
          <a:lstStyle/>
          <a:p>
            <a:pPr algn="just"/>
            <a:r>
              <a:rPr lang="es-CO" sz="2400" dirty="0" smtClean="0">
                <a:solidFill>
                  <a:schemeClr val="tx2"/>
                </a:solidFill>
              </a:rPr>
              <a:t>Estamos preparados desde el punto de vista legal para enviar a la nube la información de nuestros Consumidores Financieros y la información propia de la entidad financiera?</a:t>
            </a:r>
          </a:p>
          <a:p>
            <a:pPr algn="just"/>
            <a:endParaRPr lang="es-CO" sz="2400" dirty="0" smtClean="0">
              <a:solidFill>
                <a:schemeClr val="tx2"/>
              </a:solidFill>
            </a:endParaRPr>
          </a:p>
          <a:p>
            <a:pPr algn="just"/>
            <a:r>
              <a:rPr lang="es-CO" sz="2400" dirty="0" smtClean="0">
                <a:solidFill>
                  <a:schemeClr val="tx2"/>
                </a:solidFill>
              </a:rPr>
              <a:t>La regulación consagra alguna limitación?</a:t>
            </a:r>
          </a:p>
          <a:p>
            <a:pPr algn="just"/>
            <a:endParaRPr lang="es-CO" sz="2400" dirty="0" smtClean="0">
              <a:solidFill>
                <a:schemeClr val="tx2"/>
              </a:solidFill>
            </a:endParaRPr>
          </a:p>
          <a:p>
            <a:r>
              <a:rPr lang="es-CO" sz="2400" dirty="0" smtClean="0">
                <a:solidFill>
                  <a:schemeClr val="tx2"/>
                </a:solidFill>
              </a:rPr>
              <a:t>Qué debemos tener en cuenta al momento de decidir si enviamos información a la nube?</a:t>
            </a:r>
          </a:p>
          <a:p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245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O" sz="2000" dirty="0" smtClean="0">
                <a:solidFill>
                  <a:schemeClr val="bg1"/>
                </a:solidFill>
              </a:rPr>
              <a:t>REGULACION COLOMBIANA						</a:t>
            </a:r>
            <a:br>
              <a:rPr lang="es-CO" sz="2000" dirty="0" smtClean="0">
                <a:solidFill>
                  <a:schemeClr val="bg1"/>
                </a:solidFill>
              </a:rPr>
            </a:br>
            <a:r>
              <a:rPr lang="es-CO" sz="2000" dirty="0" smtClean="0">
                <a:solidFill>
                  <a:schemeClr val="bg1"/>
                </a:solidFill>
              </a:rPr>
              <a:t>												</a:t>
            </a:r>
            <a:r>
              <a:rPr lang="es-CO" sz="2000" b="1" dirty="0" smtClean="0">
                <a:solidFill>
                  <a:schemeClr val="tx2"/>
                </a:solidFill>
                <a:latin typeface="Calibri" pitchFamily="34" charset="0"/>
              </a:rPr>
              <a:t>RESERVA BANCARIA 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es-ES" sz="2000" b="1" dirty="0" smtClean="0">
                <a:solidFill>
                  <a:schemeClr val="tx2"/>
                </a:solidFill>
              </a:rPr>
              <a:t>Amparada en el derecho constitucional a la intimidad. </a:t>
            </a:r>
          </a:p>
          <a:p>
            <a:pPr algn="just">
              <a:lnSpc>
                <a:spcPct val="80000"/>
              </a:lnSpc>
              <a:buNone/>
            </a:pPr>
            <a:endParaRPr lang="es-ES" sz="2000" b="1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  <a:buNone/>
            </a:pPr>
            <a:r>
              <a:rPr lang="es-ES" sz="2000" b="1" dirty="0" smtClean="0">
                <a:solidFill>
                  <a:schemeClr val="tx2"/>
                </a:solidFill>
              </a:rPr>
              <a:t>Deber</a:t>
            </a:r>
            <a:r>
              <a:rPr lang="es-ES" sz="2000" dirty="0" smtClean="0">
                <a:solidFill>
                  <a:schemeClr val="tx2"/>
                </a:solidFill>
              </a:rPr>
              <a:t> que tienen </a:t>
            </a:r>
            <a:r>
              <a:rPr lang="es-ES" sz="2000" b="1" dirty="0" smtClean="0">
                <a:solidFill>
                  <a:schemeClr val="tx2"/>
                </a:solidFill>
              </a:rPr>
              <a:t>los funcionarios de las entidades financieras:</a:t>
            </a:r>
          </a:p>
          <a:p>
            <a:pPr algn="just">
              <a:lnSpc>
                <a:spcPct val="80000"/>
              </a:lnSpc>
            </a:pPr>
            <a:endParaRPr lang="es-ES" sz="2000" b="1" dirty="0" smtClean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es-ES" sz="2000" b="1" dirty="0" smtClean="0">
                <a:solidFill>
                  <a:schemeClr val="tx2"/>
                </a:solidFill>
              </a:rPr>
              <a:t>Guardar reserva y discreción sobre los datos de sus clientes </a:t>
            </a:r>
            <a:r>
              <a:rPr lang="es-ES" sz="2000" dirty="0" smtClean="0">
                <a:solidFill>
                  <a:schemeClr val="tx2"/>
                </a:solidFill>
              </a:rPr>
              <a:t>o sobre aquellos relacionados con la situación propia de la compañía, que conozcan en desarrollo de su profesión u oficio.</a:t>
            </a:r>
          </a:p>
          <a:p>
            <a:pPr algn="just">
              <a:lnSpc>
                <a:spcPct val="80000"/>
              </a:lnSpc>
            </a:pPr>
            <a:endParaRPr lang="es-ES" sz="2000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</a:pPr>
            <a:endParaRPr lang="es-ES" sz="2000" dirty="0" smtClean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es-ES" sz="2000" dirty="0" smtClean="0">
                <a:solidFill>
                  <a:schemeClr val="tx2"/>
                </a:solidFill>
              </a:rPr>
              <a:t>El deber de discreción se extiende al </a:t>
            </a:r>
            <a:r>
              <a:rPr lang="es-ES" sz="2000" b="1" dirty="0" smtClean="0">
                <a:solidFill>
                  <a:schemeClr val="tx2"/>
                </a:solidFill>
              </a:rPr>
              <a:t>uso adecuado de la información </a:t>
            </a:r>
            <a:r>
              <a:rPr lang="es-ES" sz="2000" dirty="0" smtClean="0">
                <a:solidFill>
                  <a:schemeClr val="tx2"/>
                </a:solidFill>
              </a:rPr>
              <a:t>recibida, bajo los términos en que les haya sido proporcionada.</a:t>
            </a:r>
          </a:p>
          <a:p>
            <a:pPr lvl="1" algn="just">
              <a:lnSpc>
                <a:spcPct val="80000"/>
              </a:lnSpc>
              <a:buNone/>
            </a:pPr>
            <a:endParaRPr lang="es-ES" sz="2000" dirty="0" smtClean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  <a:buNone/>
            </a:pPr>
            <a:r>
              <a:rPr lang="es-ES" sz="2000" dirty="0" smtClean="0">
                <a:solidFill>
                  <a:schemeClr val="tx2"/>
                </a:solidFill>
              </a:rPr>
              <a:t>	Las entidades financieras solo suministrarán la información a quienes legalmente se encuentren autorizados para solicitarla. </a:t>
            </a:r>
            <a:endParaRPr lang="es-CO" sz="2000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</a:pPr>
            <a:endParaRPr lang="es-ES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96685" y="4209151"/>
            <a:ext cx="7982857" cy="7257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“De los atentados informáticos y otras infracciones”</a:t>
            </a: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696687" y="3222156"/>
            <a:ext cx="798285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dirty="0" smtClean="0">
                <a:solidFill>
                  <a:schemeClr val="tx2"/>
                </a:solidFill>
              </a:rPr>
              <a:t>“De los atentados contra la confidencialidad, la integridad y la disponibilidad de los datos y de los sistemas informáticos”</a:t>
            </a:r>
            <a:endParaRPr lang="es-E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67654" y="447130"/>
            <a:ext cx="3906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CO" b="1" dirty="0" smtClean="0">
                <a:solidFill>
                  <a:schemeClr val="tx2"/>
                </a:solidFill>
              </a:rPr>
              <a:t>Ley 1273 de 2009 – Código Penal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41087" y="160866"/>
            <a:ext cx="2790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CO" dirty="0" smtClean="0">
                <a:solidFill>
                  <a:schemeClr val="bg1"/>
                </a:solidFill>
              </a:rPr>
              <a:t>REGULACION COLOMBIANA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41086" y="1161149"/>
            <a:ext cx="85335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tx2"/>
                </a:solidFill>
              </a:rPr>
              <a:t>Conocida como la Ley de Delitos informáticos. </a:t>
            </a:r>
          </a:p>
          <a:p>
            <a:pPr algn="just"/>
            <a:endParaRPr lang="es-ES" dirty="0" smtClean="0">
              <a:solidFill>
                <a:schemeClr val="tx2"/>
              </a:solidFill>
            </a:endParaRPr>
          </a:p>
          <a:p>
            <a:pPr algn="just"/>
            <a:r>
              <a:rPr lang="es-ES" dirty="0" smtClean="0">
                <a:solidFill>
                  <a:schemeClr val="tx2"/>
                </a:solidFill>
              </a:rPr>
              <a:t>Adiciona al Código Penal Colombiano - bien jurídico tutelado: </a:t>
            </a:r>
            <a:r>
              <a:rPr lang="es-ES" b="1" dirty="0" smtClean="0">
                <a:solidFill>
                  <a:schemeClr val="tx2"/>
                </a:solidFill>
              </a:rPr>
              <a:t>“De la Protección de la información y de los datos”- y se preservan integralmente los sistemas que utilicen las tecnologías de la información y las comunicaciones, entre otras disposiciones”. </a:t>
            </a:r>
          </a:p>
          <a:p>
            <a:endParaRPr lang="es-ES" dirty="0" smtClean="0">
              <a:solidFill>
                <a:schemeClr val="tx2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89571" y="5210629"/>
            <a:ext cx="426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chemeClr val="tx2"/>
                </a:solidFill>
                <a:latin typeface="Calibri" pitchFamily="34" charset="0"/>
              </a:rPr>
              <a:t>Cuatro grupos de criminalidad informática </a:t>
            </a:r>
            <a:endParaRPr lang="es-CO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087" y="1015999"/>
            <a:ext cx="8614231" cy="5558971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s-CO" sz="1800" b="1" dirty="0" smtClean="0">
                <a:solidFill>
                  <a:schemeClr val="tx2"/>
                </a:solidFill>
              </a:rPr>
              <a:t>Intrusismo Informático (acceso): </a:t>
            </a:r>
            <a:r>
              <a:rPr lang="es-CO" sz="1800" dirty="0" smtClean="0">
                <a:solidFill>
                  <a:schemeClr val="tx2"/>
                </a:solidFill>
              </a:rPr>
              <a:t>ingresar ilegalmente al sistema informático – por fuera de lo establecido o si estar previamente facultado para hacerlo. </a:t>
            </a:r>
            <a:r>
              <a:rPr lang="es-CO" sz="1800" dirty="0" smtClean="0">
                <a:solidFill>
                  <a:schemeClr val="tx2"/>
                </a:solidFill>
                <a:latin typeface="Calibri" pitchFamily="34" charset="0"/>
              </a:rPr>
              <a:t>269A – Acceso abusivo a sistema informático.</a:t>
            </a:r>
          </a:p>
          <a:p>
            <a:pPr algn="just">
              <a:defRPr/>
            </a:pPr>
            <a:r>
              <a:rPr lang="es-CO" sz="1800" b="1" dirty="0" smtClean="0">
                <a:solidFill>
                  <a:schemeClr val="tx2"/>
                </a:solidFill>
              </a:rPr>
              <a:t>Espionaje</a:t>
            </a:r>
            <a:r>
              <a:rPr lang="es-CO" sz="1800" dirty="0" smtClean="0">
                <a:solidFill>
                  <a:schemeClr val="tx2"/>
                </a:solidFill>
              </a:rPr>
              <a:t> acceso + interceptación:</a:t>
            </a:r>
            <a:r>
              <a:rPr lang="es-CO" sz="1800" dirty="0" smtClean="0">
                <a:solidFill>
                  <a:schemeClr val="tx2"/>
                </a:solidFill>
                <a:latin typeface="Calibri" pitchFamily="34" charset="0"/>
              </a:rPr>
              <a:t>   269C – Interceptación de datos informáticos.</a:t>
            </a:r>
          </a:p>
          <a:p>
            <a:pPr algn="just">
              <a:buNone/>
              <a:defRPr/>
            </a:pPr>
            <a:r>
              <a:rPr lang="es-CO" sz="1800" dirty="0" smtClean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s-CO" sz="1800" b="1" dirty="0" smtClean="0">
                <a:solidFill>
                  <a:schemeClr val="tx2"/>
                </a:solidFill>
                <a:latin typeface="Calibri" pitchFamily="34" charset="0"/>
              </a:rPr>
              <a:t>Informático:</a:t>
            </a:r>
            <a:r>
              <a:rPr lang="es-CO" sz="1800" dirty="0" smtClean="0">
                <a:solidFill>
                  <a:schemeClr val="tx2"/>
                </a:solidFill>
                <a:latin typeface="Calibri" pitchFamily="34" charset="0"/>
              </a:rPr>
              <a:t>					   269F – Violación de Datos personales.</a:t>
            </a:r>
          </a:p>
          <a:p>
            <a:pPr algn="just">
              <a:buNone/>
              <a:defRPr/>
            </a:pPr>
            <a:r>
              <a:rPr lang="es-CO" sz="1800" dirty="0" smtClean="0">
                <a:solidFill>
                  <a:schemeClr val="tx2"/>
                </a:solidFill>
                <a:latin typeface="Calibri" pitchFamily="34" charset="0"/>
              </a:rPr>
              <a:t>									   269G – Suplantación de sitio web para 											capturar datos personales ej. </a:t>
            </a:r>
            <a:r>
              <a:rPr lang="es-CO" sz="1800" dirty="0" err="1" smtClean="0">
                <a:solidFill>
                  <a:schemeClr val="tx2"/>
                </a:solidFill>
                <a:latin typeface="Calibri" pitchFamily="34" charset="0"/>
              </a:rPr>
              <a:t>Fishing</a:t>
            </a:r>
            <a:endParaRPr lang="es-CO" sz="1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s-CO" sz="1800" b="1" dirty="0" smtClean="0">
                <a:solidFill>
                  <a:schemeClr val="tx2"/>
                </a:solidFill>
              </a:rPr>
              <a:t>Sabotaje: </a:t>
            </a:r>
            <a:r>
              <a:rPr lang="es-CO" sz="1800" dirty="0" smtClean="0">
                <a:solidFill>
                  <a:schemeClr val="tx2"/>
                </a:solidFill>
              </a:rPr>
              <a:t>daño a la información u obstrucción al sistema informático: </a:t>
            </a:r>
          </a:p>
          <a:p>
            <a:pPr algn="just">
              <a:buNone/>
              <a:defRPr/>
            </a:pPr>
            <a:r>
              <a:rPr lang="es-CO" sz="1800" dirty="0" smtClean="0">
                <a:solidFill>
                  <a:schemeClr val="tx2"/>
                </a:solidFill>
                <a:latin typeface="Calibri" pitchFamily="34" charset="0"/>
              </a:rPr>
              <a:t>									269B – Obstaculización ilegitima de sistema </a:t>
            </a:r>
          </a:p>
          <a:p>
            <a:pPr algn="just">
              <a:buNone/>
              <a:defRPr/>
            </a:pPr>
            <a:r>
              <a:rPr lang="es-CO" sz="1800" dirty="0" smtClean="0">
                <a:solidFill>
                  <a:schemeClr val="tx2"/>
                </a:solidFill>
                <a:latin typeface="Calibri" pitchFamily="34" charset="0"/>
              </a:rPr>
              <a:t>									informático o red de telecomunicación.</a:t>
            </a:r>
          </a:p>
          <a:p>
            <a:pPr algn="just">
              <a:buNone/>
              <a:defRPr/>
            </a:pPr>
            <a:r>
              <a:rPr lang="es-CO" sz="1800" dirty="0" smtClean="0">
                <a:solidFill>
                  <a:schemeClr val="tx2"/>
                </a:solidFill>
                <a:latin typeface="Calibri" pitchFamily="34" charset="0"/>
              </a:rPr>
              <a:t>									269D – Daño Informático.</a:t>
            </a:r>
          </a:p>
          <a:p>
            <a:pPr algn="just">
              <a:buNone/>
              <a:defRPr/>
            </a:pPr>
            <a:r>
              <a:rPr lang="es-CO" sz="1800" dirty="0" smtClean="0">
                <a:solidFill>
                  <a:schemeClr val="tx2"/>
                </a:solidFill>
                <a:latin typeface="Calibri" pitchFamily="34" charset="0"/>
              </a:rPr>
              <a:t>									269E – Uso de software malicioso.</a:t>
            </a:r>
          </a:p>
          <a:p>
            <a:pPr algn="just">
              <a:defRPr/>
            </a:pPr>
            <a:r>
              <a:rPr lang="es-CO" sz="1800" b="1" dirty="0" smtClean="0">
                <a:solidFill>
                  <a:schemeClr val="tx2"/>
                </a:solidFill>
                <a:latin typeface="Calibri" pitchFamily="34" charset="0"/>
              </a:rPr>
              <a:t>Fraude Informático: </a:t>
            </a:r>
            <a:r>
              <a:rPr lang="es-CO" sz="1800" dirty="0" smtClean="0">
                <a:solidFill>
                  <a:schemeClr val="tx2"/>
                </a:solidFill>
                <a:latin typeface="Calibri" pitchFamily="34" charset="0"/>
              </a:rPr>
              <a:t>269I – Hurto por medios informáticos y semejantes.</a:t>
            </a:r>
          </a:p>
          <a:p>
            <a:pPr algn="just">
              <a:buNone/>
              <a:defRPr/>
            </a:pPr>
            <a:r>
              <a:rPr lang="es-CO" sz="1800" dirty="0" smtClean="0">
                <a:solidFill>
                  <a:schemeClr val="tx2"/>
                </a:solidFill>
                <a:latin typeface="Calibri" pitchFamily="34" charset="0"/>
              </a:rPr>
              <a:t>						269J – Transferencia no consentida de activos.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s-CO" sz="1800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1087" y="160866"/>
            <a:ext cx="2790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CO" dirty="0" smtClean="0">
                <a:solidFill>
                  <a:schemeClr val="bg1"/>
                </a:solidFill>
              </a:rPr>
              <a:t>REGULACION COLOMBIANA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659287" y="345532"/>
            <a:ext cx="329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CO" b="1" dirty="0" smtClean="0">
                <a:solidFill>
                  <a:schemeClr val="tx2"/>
                </a:solidFill>
              </a:rPr>
              <a:t>Ley 1273 de 2009 – Código Penal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41087" y="538095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tx2"/>
                </a:solidFill>
                <a:latin typeface="Calibri" pitchFamily="34" charset="0"/>
              </a:rPr>
              <a:t>El artículo 269H estipula como </a:t>
            </a:r>
            <a:r>
              <a:rPr lang="es-CO" b="1" u="sng" dirty="0" smtClean="0">
                <a:solidFill>
                  <a:schemeClr val="tx2"/>
                </a:solidFill>
                <a:latin typeface="Calibri" pitchFamily="34" charset="0"/>
              </a:rPr>
              <a:t>agravante </a:t>
            </a:r>
            <a:r>
              <a:rPr lang="es-CO" dirty="0" smtClean="0">
                <a:solidFill>
                  <a:schemeClr val="tx2"/>
                </a:solidFill>
                <a:latin typeface="Calibri" pitchFamily="34" charset="0"/>
              </a:rPr>
              <a:t>para todos estos delitos cuando se cometen </a:t>
            </a:r>
            <a:r>
              <a:rPr lang="es-CO" b="1" u="sng" dirty="0" smtClean="0">
                <a:solidFill>
                  <a:schemeClr val="tx2"/>
                </a:solidFill>
                <a:latin typeface="Calibri" pitchFamily="34" charset="0"/>
              </a:rPr>
              <a:t>contra el sector financiero</a:t>
            </a:r>
            <a:r>
              <a:rPr lang="es-CO" dirty="0" smtClean="0">
                <a:solidFill>
                  <a:schemeClr val="tx2"/>
                </a:solidFill>
                <a:latin typeface="Calibri" pitchFamily="34" charset="0"/>
              </a:rPr>
              <a:t>, aumentando la pena de la mitad a las ¾ partes.</a:t>
            </a:r>
            <a:endParaRPr lang="es-CO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71600"/>
            <a:ext cx="8229600" cy="493891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CO" dirty="0" smtClean="0">
                <a:solidFill>
                  <a:schemeClr val="tx2"/>
                </a:solidFill>
              </a:rPr>
              <a:t>	</a:t>
            </a:r>
            <a:r>
              <a:rPr lang="es-CO" sz="2900" dirty="0" smtClean="0">
                <a:solidFill>
                  <a:schemeClr val="tx2"/>
                </a:solidFill>
              </a:rPr>
              <a:t>Medidas de </a:t>
            </a:r>
            <a:r>
              <a:rPr lang="es-ES" sz="2900" dirty="0" smtClean="0">
                <a:solidFill>
                  <a:schemeClr val="tx2"/>
                </a:solidFill>
              </a:rPr>
              <a:t>seguridad y la calidad en el manejo de la información de los clientes y usuarios de las entidades vigiladas a través de los diferentes canales. </a:t>
            </a:r>
            <a:endParaRPr lang="es-CO" sz="29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CO" sz="2900" dirty="0" smtClean="0">
                <a:solidFill>
                  <a:schemeClr val="tx2"/>
                </a:solidFill>
              </a:rPr>
              <a:t>	</a:t>
            </a:r>
          </a:p>
          <a:p>
            <a:pPr lvl="1">
              <a:buFont typeface="Wingdings" pitchFamily="2" charset="2"/>
              <a:buChar char="Ø"/>
            </a:pPr>
            <a:r>
              <a:rPr lang="es-CO" sz="2900" b="1" dirty="0" smtClean="0">
                <a:solidFill>
                  <a:schemeClr val="tx2"/>
                </a:solidFill>
              </a:rPr>
              <a:t>Seguridad información confidencial</a:t>
            </a:r>
          </a:p>
          <a:p>
            <a:pPr lvl="1">
              <a:buFont typeface="Wingdings" pitchFamily="2" charset="2"/>
              <a:buChar char="Ø"/>
            </a:pPr>
            <a:endParaRPr lang="es-CO" sz="2900" dirty="0" smtClean="0">
              <a:solidFill>
                <a:schemeClr val="tx2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es-CO" sz="2900" dirty="0" smtClean="0">
                <a:solidFill>
                  <a:schemeClr val="tx2"/>
                </a:solidFill>
              </a:rPr>
              <a:t>Seguridad en la información de los clientes que se maneja en equipos y redes de la entidad</a:t>
            </a:r>
          </a:p>
          <a:p>
            <a:pPr lvl="2">
              <a:buFont typeface="Wingdings" pitchFamily="2" charset="2"/>
              <a:buChar char="Ø"/>
            </a:pPr>
            <a:r>
              <a:rPr lang="es-CO" sz="2900" dirty="0" smtClean="0">
                <a:solidFill>
                  <a:schemeClr val="tx2"/>
                </a:solidFill>
              </a:rPr>
              <a:t>Terminales, equipos de computo y </a:t>
            </a:r>
            <a:r>
              <a:rPr lang="es-CO" sz="2900" b="1" dirty="0" smtClean="0">
                <a:solidFill>
                  <a:schemeClr val="tx2"/>
                </a:solidFill>
              </a:rPr>
              <a:t>redes locales </a:t>
            </a:r>
            <a:r>
              <a:rPr lang="es-CO" sz="2900" dirty="0" smtClean="0">
                <a:solidFill>
                  <a:schemeClr val="tx2"/>
                </a:solidFill>
              </a:rPr>
              <a:t>dotados de elementos que impidan captura de información</a:t>
            </a:r>
          </a:p>
          <a:p>
            <a:pPr lvl="2">
              <a:buFont typeface="Wingdings" pitchFamily="2" charset="2"/>
              <a:buChar char="Ø"/>
            </a:pPr>
            <a:r>
              <a:rPr lang="es-CO" sz="2900" dirty="0" smtClean="0">
                <a:solidFill>
                  <a:schemeClr val="tx2"/>
                </a:solidFill>
              </a:rPr>
              <a:t>Disponer de </a:t>
            </a:r>
            <a:r>
              <a:rPr lang="es-CO" sz="2900" u="sng" dirty="0" smtClean="0">
                <a:solidFill>
                  <a:schemeClr val="tx2"/>
                </a:solidFill>
              </a:rPr>
              <a:t>Hardware, software y equipos de telecomunicaciones</a:t>
            </a:r>
            <a:r>
              <a:rPr lang="es-CO" sz="2900" dirty="0" smtClean="0">
                <a:solidFill>
                  <a:schemeClr val="tx2"/>
                </a:solidFill>
              </a:rPr>
              <a:t>, procedimientos y controles para prestar servicio en condiciones de seguridad y calidad</a:t>
            </a:r>
          </a:p>
          <a:p>
            <a:pPr lvl="2">
              <a:buFont typeface="Wingdings" pitchFamily="2" charset="2"/>
              <a:buChar char="Ø"/>
            </a:pPr>
            <a:r>
              <a:rPr lang="es-CO" sz="2900" dirty="0" smtClean="0">
                <a:solidFill>
                  <a:schemeClr val="tx2"/>
                </a:solidFill>
              </a:rPr>
              <a:t>Segregación de funciones de los funcionarios con acceso a dispositivos y sistemas usados en canales y medios. </a:t>
            </a:r>
          </a:p>
          <a:p>
            <a:pPr lvl="2">
              <a:buFont typeface="Wingdings" pitchFamily="2" charset="2"/>
              <a:buChar char="Ø"/>
            </a:pPr>
            <a:endParaRPr lang="es-CO" sz="2900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s-ES" sz="2900" b="1" dirty="0" smtClean="0">
                <a:solidFill>
                  <a:schemeClr val="tx2"/>
                </a:solidFill>
              </a:rPr>
              <a:t>Obligaciones generales que aplican a todos los canales</a:t>
            </a:r>
            <a:r>
              <a:rPr lang="es-ES" sz="2900" dirty="0" smtClean="0">
                <a:solidFill>
                  <a:schemeClr val="tx2"/>
                </a:solidFill>
              </a:rPr>
              <a:t>, y otras específicas, según el tipo de canal.  - requisitos mínimos para las operaciones realizadas a través de Internet. </a:t>
            </a:r>
          </a:p>
          <a:p>
            <a:pPr lvl="1">
              <a:buFont typeface="Wingdings" pitchFamily="2" charset="2"/>
              <a:buChar char="Ø"/>
            </a:pPr>
            <a:endParaRPr lang="es-ES" sz="2900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s-ES" sz="2900" b="1" dirty="0" smtClean="0">
                <a:solidFill>
                  <a:schemeClr val="tx2"/>
                </a:solidFill>
              </a:rPr>
              <a:t>Requisitos cuando se contrate en </a:t>
            </a:r>
            <a:r>
              <a:rPr lang="es-ES" sz="2900" b="1" dirty="0" err="1" smtClean="0">
                <a:solidFill>
                  <a:schemeClr val="tx2"/>
                </a:solidFill>
              </a:rPr>
              <a:t>outsourcing</a:t>
            </a:r>
            <a:r>
              <a:rPr lang="es-ES" sz="2900" b="1" dirty="0" smtClean="0">
                <a:solidFill>
                  <a:schemeClr val="tx2"/>
                </a:solidFill>
              </a:rPr>
              <a:t> </a:t>
            </a:r>
            <a:r>
              <a:rPr lang="es-ES" sz="2900" dirty="0" smtClean="0">
                <a:solidFill>
                  <a:schemeClr val="tx2"/>
                </a:solidFill>
              </a:rPr>
              <a:t>la operación parcial o total canales y tenga acceso a información confidencial</a:t>
            </a:r>
          </a:p>
          <a:p>
            <a:pPr lvl="2">
              <a:buFont typeface="Wingdings" pitchFamily="2" charset="2"/>
              <a:buChar char="Ø"/>
            </a:pPr>
            <a:r>
              <a:rPr lang="es-ES" sz="2900" dirty="0" smtClean="0">
                <a:solidFill>
                  <a:schemeClr val="tx2"/>
                </a:solidFill>
              </a:rPr>
              <a:t>Procedimiento para la selección del proveedor</a:t>
            </a:r>
          </a:p>
          <a:p>
            <a:pPr lvl="2">
              <a:buFont typeface="Wingdings" pitchFamily="2" charset="2"/>
              <a:buChar char="Ø"/>
            </a:pPr>
            <a:r>
              <a:rPr lang="es-ES" sz="2900" dirty="0" smtClean="0">
                <a:solidFill>
                  <a:schemeClr val="tx2"/>
                </a:solidFill>
              </a:rPr>
              <a:t> Previsiones contractuales</a:t>
            </a:r>
          </a:p>
          <a:p>
            <a:pPr lvl="2">
              <a:buFont typeface="Wingdings" pitchFamily="2" charset="2"/>
              <a:buChar char="Ø"/>
            </a:pPr>
            <a:r>
              <a:rPr lang="es-ES" sz="2900" dirty="0" smtClean="0">
                <a:solidFill>
                  <a:schemeClr val="tx2"/>
                </a:solidFill>
              </a:rPr>
              <a:t>Planes de contingencia y continuidad del proveedor</a:t>
            </a:r>
          </a:p>
          <a:p>
            <a:pPr lvl="2">
              <a:buFont typeface="Wingdings" pitchFamily="2" charset="2"/>
              <a:buChar char="Ø"/>
            </a:pPr>
            <a:r>
              <a:rPr lang="es-ES" sz="2900" dirty="0" smtClean="0">
                <a:solidFill>
                  <a:schemeClr val="tx2"/>
                </a:solidFill>
              </a:rPr>
              <a:t>Cifrado fuerte para recepción y envío de información confidencial</a:t>
            </a:r>
          </a:p>
          <a:p>
            <a:pPr lvl="2">
              <a:buFont typeface="Wingdings" pitchFamily="2" charset="2"/>
              <a:buChar char="Ø"/>
            </a:pPr>
            <a:r>
              <a:rPr lang="es-ES" sz="2900" dirty="0" smtClean="0">
                <a:solidFill>
                  <a:schemeClr val="tx2"/>
                </a:solidFill>
              </a:rPr>
              <a:t>Procedimientos para verificación del cumplimiento de las obligaciones  a cargo del proveedor</a:t>
            </a:r>
          </a:p>
          <a:p>
            <a:pPr lvl="1">
              <a:buFont typeface="Wingdings" pitchFamily="2" charset="2"/>
              <a:buChar char="Ø"/>
            </a:pPr>
            <a:r>
              <a:rPr lang="es-ES" sz="2900" dirty="0" smtClean="0">
                <a:solidFill>
                  <a:schemeClr val="tx2"/>
                </a:solidFill>
              </a:rPr>
              <a:t>Disponibilidad  operación para clientes – contingencia en los eventos de fallas, etc. </a:t>
            </a:r>
          </a:p>
          <a:p>
            <a:pPr lvl="2">
              <a:buFont typeface="Wingdings" pitchFamily="2" charset="2"/>
              <a:buChar char="Ø"/>
            </a:pPr>
            <a:endParaRPr lang="es-CO" sz="29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s-CO" sz="2900" dirty="0" smtClean="0">
              <a:solidFill>
                <a:schemeClr val="tx2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70758" y="0"/>
            <a:ext cx="3088375" cy="59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REGULACION COLOMBIANA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80114" y="275032"/>
            <a:ext cx="4756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tx2"/>
                </a:solidFill>
              </a:rPr>
              <a:t>Circular Externa 052 de 2007 – 022 de 2010 - 042 de 2012 </a:t>
            </a:r>
          </a:p>
          <a:p>
            <a:pPr algn="ctr"/>
            <a:r>
              <a:rPr lang="es-CO" b="1" dirty="0" smtClean="0">
                <a:solidFill>
                  <a:schemeClr val="tx2"/>
                </a:solidFill>
              </a:rPr>
              <a:t>Superintendencia Financiera de Colo</a:t>
            </a:r>
            <a:r>
              <a:rPr lang="es-CO" sz="2000" b="1" dirty="0" smtClean="0">
                <a:solidFill>
                  <a:schemeClr val="tx2"/>
                </a:solidFill>
              </a:rPr>
              <a:t>mbia</a:t>
            </a:r>
            <a:endParaRPr lang="es-CO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0838" y="1752600"/>
            <a:ext cx="785812" cy="4556125"/>
          </a:xfrm>
          <a:prstGeom prst="rect">
            <a:avLst/>
          </a:prstGeom>
          <a:gradFill rotWithShape="1">
            <a:gsLst>
              <a:gs pos="0">
                <a:srgbClr val="45578E"/>
              </a:gs>
              <a:gs pos="100000">
                <a:srgbClr val="00196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000F3C"/>
            </a:prstShdw>
          </a:effectLst>
        </p:spPr>
        <p:txBody>
          <a:bodyPr wrap="none" anchor="ctr"/>
          <a:lstStyle/>
          <a:p>
            <a:endParaRPr lang="es-CO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52400" y="4472920"/>
            <a:ext cx="6900863" cy="3810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4747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wrap="none" anchor="ctr"/>
          <a:lstStyle/>
          <a:p>
            <a:endParaRPr lang="es-CO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33400" y="1771650"/>
            <a:ext cx="8418513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ES" sz="2000" dirty="0" smtClean="0">
                <a:solidFill>
                  <a:srgbClr val="001964"/>
                </a:solidFill>
                <a:latin typeface="Trebuchet MS" pitchFamily="34" charset="0"/>
              </a:rPr>
              <a:t>Contexto</a:t>
            </a:r>
            <a:endParaRPr lang="es-ES" sz="2000" dirty="0">
              <a:solidFill>
                <a:srgbClr val="001964"/>
              </a:solidFill>
              <a:latin typeface="Trebuchet MS" pitchFamily="34" charset="0"/>
            </a:endParaRP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Definiciones básicas</a:t>
            </a:r>
            <a:endParaRPr lang="es-ES" sz="2000" dirty="0">
              <a:solidFill>
                <a:srgbClr val="001964"/>
              </a:solidFill>
              <a:latin typeface="Trebuchet MS" pitchFamily="34" charset="0"/>
            </a:endParaRP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Características, ventajas y riesgos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Regulación 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chemeClr val="bg1"/>
                </a:solidFill>
                <a:latin typeface="Trebuchet MS" pitchFamily="34" charset="0"/>
              </a:rPr>
              <a:t>Conclusiones</a:t>
            </a:r>
            <a:endParaRPr lang="es-CO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24200" y="561975"/>
            <a:ext cx="571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S" sz="2000" b="1">
                <a:solidFill>
                  <a:schemeClr val="bg2"/>
                </a:solidFill>
                <a:latin typeface="Trebuchet MS" pitchFamily="34" charset="0"/>
              </a:rPr>
              <a:t>Agenda</a:t>
            </a:r>
            <a:endParaRPr lang="es-CO" sz="2000" b="1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945"/>
            <a:ext cx="8229600" cy="51011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CO" sz="1600" b="1" dirty="0" smtClean="0">
                <a:solidFill>
                  <a:schemeClr val="tx2"/>
                </a:solidFill>
              </a:rPr>
              <a:t>	Grandes bondades para el desarrollo de productos  y servicios – almacenamiento información </a:t>
            </a:r>
          </a:p>
          <a:p>
            <a:pPr>
              <a:buNone/>
            </a:pPr>
            <a:endParaRPr lang="es-CO" sz="1600" b="1" dirty="0" smtClean="0">
              <a:solidFill>
                <a:schemeClr val="tx2"/>
              </a:solidFill>
            </a:endParaRPr>
          </a:p>
          <a:p>
            <a:endParaRPr lang="es-CO" sz="1600" b="1" dirty="0" smtClean="0">
              <a:solidFill>
                <a:schemeClr val="tx2"/>
              </a:solidFill>
            </a:endParaRPr>
          </a:p>
          <a:p>
            <a:endParaRPr lang="es-CO" sz="1600" b="1" dirty="0" smtClean="0">
              <a:solidFill>
                <a:schemeClr val="tx2"/>
              </a:solidFill>
            </a:endParaRPr>
          </a:p>
          <a:p>
            <a:r>
              <a:rPr lang="es-CO" sz="1600" b="1" dirty="0" smtClean="0">
                <a:solidFill>
                  <a:schemeClr val="tx2"/>
                </a:solidFill>
              </a:rPr>
              <a:t>Clasificación información sensible</a:t>
            </a:r>
            <a:r>
              <a:rPr lang="es-CO" sz="1600" dirty="0" smtClean="0">
                <a:solidFill>
                  <a:schemeClr val="tx2"/>
                </a:solidFill>
              </a:rPr>
              <a:t>: clasificación de los datos y </a:t>
            </a:r>
            <a:r>
              <a:rPr lang="es-CO" sz="1600" b="1" u="sng" dirty="0" smtClean="0">
                <a:solidFill>
                  <a:schemeClr val="tx2"/>
                </a:solidFill>
              </a:rPr>
              <a:t>análisis de riesgo </a:t>
            </a:r>
            <a:r>
              <a:rPr lang="es-CO" sz="1600" dirty="0" smtClean="0">
                <a:solidFill>
                  <a:schemeClr val="tx2"/>
                </a:solidFill>
              </a:rPr>
              <a:t>al entregar información sensible a un proveedor. </a:t>
            </a:r>
          </a:p>
          <a:p>
            <a:endParaRPr lang="es-CO" sz="1600" dirty="0" smtClean="0">
              <a:solidFill>
                <a:schemeClr val="tx2"/>
              </a:solidFill>
            </a:endParaRPr>
          </a:p>
          <a:p>
            <a:r>
              <a:rPr lang="es-CO" sz="1600" b="1" dirty="0" smtClean="0">
                <a:solidFill>
                  <a:schemeClr val="tx2"/>
                </a:solidFill>
              </a:rPr>
              <a:t>Regulación local  e Internacional – viabilidad de entregar </a:t>
            </a:r>
            <a:r>
              <a:rPr lang="es-CO" sz="1600" dirty="0" smtClean="0">
                <a:solidFill>
                  <a:schemeClr val="tx2"/>
                </a:solidFill>
              </a:rPr>
              <a:t>información.</a:t>
            </a:r>
          </a:p>
          <a:p>
            <a:endParaRPr lang="es-CO" sz="1600" dirty="0" smtClean="0">
              <a:solidFill>
                <a:schemeClr val="tx2"/>
              </a:solidFill>
            </a:endParaRPr>
          </a:p>
          <a:p>
            <a:r>
              <a:rPr lang="es-CO" sz="1600" b="1" dirty="0" smtClean="0">
                <a:solidFill>
                  <a:schemeClr val="tx2"/>
                </a:solidFill>
              </a:rPr>
              <a:t>Seguridad:</a:t>
            </a:r>
          </a:p>
          <a:p>
            <a:pPr lvl="1" algn="just"/>
            <a:r>
              <a:rPr lang="es-CO" sz="1600" dirty="0" smtClean="0">
                <a:solidFill>
                  <a:schemeClr val="tx2"/>
                </a:solidFill>
              </a:rPr>
              <a:t>Facultad de autoridades del país donde reposará la información para su  aprehensión y conocimiento. – Normas de protección de la Información - ¨Propiedad Intelectual</a:t>
            </a:r>
          </a:p>
          <a:p>
            <a:pPr lvl="1" algn="just"/>
            <a:r>
              <a:rPr lang="es-CO" sz="1600" dirty="0" smtClean="0">
                <a:solidFill>
                  <a:schemeClr val="tx2"/>
                </a:solidFill>
              </a:rPr>
              <a:t>Políticas de Buen Gobierno y riesgo en el manejo de la información por parte del proveedor. </a:t>
            </a:r>
          </a:p>
          <a:p>
            <a:pPr lvl="1" algn="just"/>
            <a:r>
              <a:rPr lang="es-CO" sz="1600" dirty="0" smtClean="0">
                <a:solidFill>
                  <a:schemeClr val="tx2"/>
                </a:solidFill>
              </a:rPr>
              <a:t>Contingencias – disponibilidad  - perfiles de acceso  - identidad protegida.</a:t>
            </a:r>
          </a:p>
          <a:p>
            <a:pPr>
              <a:buFont typeface="Arial" pitchFamily="34" charset="0"/>
              <a:buChar char="•"/>
            </a:pPr>
            <a:endParaRPr lang="es-CO" sz="1400" dirty="0" smtClean="0">
              <a:solidFill>
                <a:schemeClr val="tx2"/>
              </a:solidFill>
            </a:endParaRPr>
          </a:p>
          <a:p>
            <a:endParaRPr lang="es-CO" sz="1600" dirty="0" smtClean="0">
              <a:solidFill>
                <a:schemeClr val="tx2"/>
              </a:solidFill>
            </a:endParaRPr>
          </a:p>
          <a:p>
            <a:endParaRPr lang="es-CO" sz="16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" y="184666"/>
            <a:ext cx="16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CO" dirty="0" smtClean="0">
                <a:solidFill>
                  <a:schemeClr val="bg1"/>
                </a:solidFill>
              </a:rPr>
              <a:t>CONCLUSIONES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455886" y="1770742"/>
            <a:ext cx="261257" cy="2757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37309" y="1087343"/>
            <a:ext cx="8049491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b="1" dirty="0" smtClean="0">
                <a:solidFill>
                  <a:schemeClr val="tx2"/>
                </a:solidFill>
              </a:rPr>
              <a:t> </a:t>
            </a:r>
            <a:r>
              <a:rPr lang="es-CO" sz="1600" b="1" dirty="0" smtClean="0">
                <a:solidFill>
                  <a:schemeClr val="tx2"/>
                </a:solidFill>
              </a:rPr>
              <a:t> </a:t>
            </a:r>
            <a:r>
              <a:rPr lang="es-CO" b="1" dirty="0" smtClean="0">
                <a:solidFill>
                  <a:schemeClr val="tx2"/>
                </a:solidFill>
              </a:rPr>
              <a:t>Proceso de selección de los proveedores más exigente:</a:t>
            </a:r>
            <a:endParaRPr lang="es-CO" dirty="0" smtClean="0">
              <a:solidFill>
                <a:schemeClr val="tx2"/>
              </a:solidFill>
            </a:endParaRPr>
          </a:p>
          <a:p>
            <a:pPr marL="285750" indent="-285750" algn="just">
              <a:spcBef>
                <a:spcPct val="20000"/>
              </a:spcBef>
              <a:buFont typeface="Arial"/>
              <a:buChar char="–"/>
            </a:pPr>
            <a:r>
              <a:rPr lang="es-CO" sz="1600" dirty="0" smtClean="0">
                <a:solidFill>
                  <a:schemeClr val="tx2"/>
                </a:solidFill>
              </a:rPr>
              <a:t>Objetivos del proyecto – selección del proveedor – clase de servicio en la nube y tipo de nube</a:t>
            </a:r>
          </a:p>
          <a:p>
            <a:pPr marL="285750" indent="-285750" algn="just">
              <a:spcBef>
                <a:spcPct val="20000"/>
              </a:spcBef>
              <a:buFont typeface="Arial"/>
              <a:buChar char="–"/>
            </a:pPr>
            <a:r>
              <a:rPr lang="es-CO" sz="1600" dirty="0" smtClean="0">
                <a:solidFill>
                  <a:schemeClr val="tx2"/>
                </a:solidFill>
              </a:rPr>
              <a:t>Lista de proveedores</a:t>
            </a:r>
          </a:p>
          <a:p>
            <a:pPr marL="285750" indent="-285750" algn="just">
              <a:spcBef>
                <a:spcPct val="20000"/>
              </a:spcBef>
              <a:buFont typeface="Arial"/>
              <a:buChar char="–"/>
            </a:pPr>
            <a:r>
              <a:rPr lang="es-CO" sz="1600" dirty="0" smtClean="0">
                <a:solidFill>
                  <a:schemeClr val="tx2"/>
                </a:solidFill>
              </a:rPr>
              <a:t>Experiencia y trayectoria del proveedor</a:t>
            </a:r>
          </a:p>
          <a:p>
            <a:pPr marL="285750" indent="-285750" algn="just">
              <a:spcBef>
                <a:spcPct val="20000"/>
              </a:spcBef>
              <a:buFont typeface="Arial"/>
              <a:buChar char="–"/>
            </a:pPr>
            <a:r>
              <a:rPr lang="es-CO" sz="1600" dirty="0" smtClean="0">
                <a:solidFill>
                  <a:schemeClr val="tx2"/>
                </a:solidFill>
              </a:rPr>
              <a:t>Políticas de Buen Gobierno en el manejo de la información, incluyendo forma de almacenamiento</a:t>
            </a:r>
          </a:p>
          <a:p>
            <a:pPr marL="285750" indent="-285750" algn="just">
              <a:spcBef>
                <a:spcPct val="20000"/>
              </a:spcBef>
              <a:buFont typeface="Arial"/>
              <a:buChar char="–"/>
            </a:pPr>
            <a:r>
              <a:rPr lang="es-CO" sz="1600" dirty="0" smtClean="0">
                <a:solidFill>
                  <a:schemeClr val="tx2"/>
                </a:solidFill>
              </a:rPr>
              <a:t>Estándares de seguridad </a:t>
            </a:r>
          </a:p>
          <a:p>
            <a:pPr marL="285750" indent="-285750" algn="just">
              <a:spcBef>
                <a:spcPct val="20000"/>
              </a:spcBef>
              <a:buFont typeface="Arial"/>
              <a:buChar char="–"/>
            </a:pPr>
            <a:r>
              <a:rPr lang="es-CO" sz="1600" dirty="0" smtClean="0">
                <a:solidFill>
                  <a:schemeClr val="tx2"/>
                </a:solidFill>
              </a:rPr>
              <a:t>Políticas de continuidad del negocio</a:t>
            </a:r>
          </a:p>
          <a:p>
            <a:pPr marL="285750" indent="-285750" algn="just">
              <a:spcBef>
                <a:spcPct val="20000"/>
              </a:spcBef>
              <a:buFont typeface="Arial"/>
              <a:buChar char="–"/>
            </a:pPr>
            <a:r>
              <a:rPr lang="es-CO" sz="1600" dirty="0" smtClean="0">
                <a:solidFill>
                  <a:schemeClr val="tx2"/>
                </a:solidFill>
              </a:rPr>
              <a:t>Servicio del proveedor (disponibilidad, protocolos de seguridad, contingencia, servicio, etc.)</a:t>
            </a:r>
          </a:p>
          <a:p>
            <a:pPr marL="285750" indent="-285750" algn="just">
              <a:spcBef>
                <a:spcPct val="20000"/>
              </a:spcBef>
              <a:buFont typeface="Arial"/>
              <a:buChar char="–"/>
            </a:pPr>
            <a:r>
              <a:rPr lang="es-CO" sz="1600" dirty="0" smtClean="0">
                <a:solidFill>
                  <a:schemeClr val="tx2"/>
                </a:solidFill>
              </a:rPr>
              <a:t>Seguros - Cobertura</a:t>
            </a:r>
          </a:p>
          <a:p>
            <a:pPr marL="742950" lvl="1" indent="-285750" algn="just">
              <a:spcBef>
                <a:spcPct val="20000"/>
              </a:spcBef>
            </a:pPr>
            <a:endParaRPr lang="es-CO" sz="1600" dirty="0" smtClean="0">
              <a:solidFill>
                <a:schemeClr val="tx2"/>
              </a:solidFill>
            </a:endParaRPr>
          </a:p>
          <a:p>
            <a:endParaRPr lang="es-CO" dirty="0" smtClean="0">
              <a:solidFill>
                <a:schemeClr val="tx2"/>
              </a:solidFill>
            </a:endParaRPr>
          </a:p>
          <a:p>
            <a:endParaRPr lang="es-CO" dirty="0" smtClean="0">
              <a:solidFill>
                <a:schemeClr val="tx2"/>
              </a:solidFill>
            </a:endParaRPr>
          </a:p>
          <a:p>
            <a:endParaRPr lang="es-CO" dirty="0" smtClean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2645" y="184666"/>
            <a:ext cx="16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CO" dirty="0" smtClean="0">
                <a:solidFill>
                  <a:schemeClr val="bg1"/>
                </a:solidFill>
              </a:rPr>
              <a:t>CONCLUSIONES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4034985" y="5760430"/>
            <a:ext cx="812800" cy="711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22341" y="4584886"/>
            <a:ext cx="8464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solidFill>
                  <a:schemeClr val="tx2"/>
                </a:solidFill>
              </a:rPr>
              <a:t>La alta disponibilidad que ofrezcan los proveedores no exime a las entidades financieras de garantizar la disponibilidad al Consumidor Financiero.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02645" y="5128185"/>
            <a:ext cx="8445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</a:pPr>
            <a:r>
              <a:rPr lang="es-CO" sz="1600" dirty="0" smtClean="0">
                <a:solidFill>
                  <a:srgbClr val="1F497D"/>
                </a:solidFill>
              </a:rPr>
              <a:t>Debemos mitigar el riesgo desde el punto de vista </a:t>
            </a:r>
            <a:r>
              <a:rPr lang="es-CO" sz="1600" b="1" dirty="0" smtClean="0">
                <a:solidFill>
                  <a:srgbClr val="1F497D"/>
                </a:solidFill>
              </a:rPr>
              <a:t>contractual</a:t>
            </a:r>
            <a:r>
              <a:rPr lang="es-CO" sz="1600" dirty="0" smtClean="0">
                <a:solidFill>
                  <a:srgbClr val="1F497D"/>
                </a:solidFill>
              </a:rPr>
              <a:t>, si la legislación permite su entrega.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37309" y="4265550"/>
            <a:ext cx="80494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tx2"/>
                </a:solidFill>
              </a:rPr>
              <a:t>El proveedor del servicio: no es un operador y no es usuario (Ley habeas data)</a:t>
            </a:r>
          </a:p>
          <a:p>
            <a:pPr algn="ctr"/>
            <a:endParaRPr lang="es-CO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5345"/>
            <a:ext cx="8229600" cy="5151005"/>
          </a:xfrm>
        </p:spPr>
        <p:txBody>
          <a:bodyPr>
            <a:noAutofit/>
          </a:bodyPr>
          <a:lstStyle/>
          <a:p>
            <a:r>
              <a:rPr lang="es-CO" sz="1200" kern="1200" dirty="0" smtClean="0">
                <a:solidFill>
                  <a:schemeClr val="tx2"/>
                </a:solidFill>
                <a:latin typeface="Trebuchet MS" pitchFamily="34" charset="0"/>
              </a:rPr>
              <a:t>La contratación en la nube compromete la responsabilidad de la entidad.</a:t>
            </a:r>
          </a:p>
          <a:p>
            <a:pPr>
              <a:buNone/>
            </a:pPr>
            <a:r>
              <a:rPr lang="es-CO" sz="1200" dirty="0" smtClean="0">
                <a:solidFill>
                  <a:schemeClr val="tx2"/>
                </a:solidFill>
                <a:latin typeface="Trebuchet MS" pitchFamily="34" charset="0"/>
              </a:rPr>
              <a:t>	</a:t>
            </a:r>
            <a:r>
              <a:rPr lang="es-CO" sz="1200" kern="1200" dirty="0" smtClean="0">
                <a:solidFill>
                  <a:schemeClr val="tx2"/>
                </a:solidFill>
                <a:latin typeface="Trebuchet MS" pitchFamily="34" charset="0"/>
              </a:rPr>
              <a:t>va  más allá de las bondades económicas y tecnológicas.</a:t>
            </a:r>
          </a:p>
          <a:p>
            <a:pPr>
              <a:buNone/>
            </a:pPr>
            <a:endParaRPr lang="es-CO" sz="1200" kern="1200" dirty="0" smtClean="0">
              <a:solidFill>
                <a:schemeClr val="tx2"/>
              </a:solidFill>
              <a:latin typeface="Trebuchet MS" pitchFamily="34" charset="0"/>
            </a:endParaRPr>
          </a:p>
          <a:p>
            <a:endParaRPr lang="es-CO" sz="1200" kern="1200" dirty="0" smtClean="0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es-CO" sz="1200" kern="1200" dirty="0" smtClean="0">
                <a:solidFill>
                  <a:schemeClr val="tx2"/>
                </a:solidFill>
                <a:latin typeface="Trebuchet MS" pitchFamily="34" charset="0"/>
              </a:rPr>
              <a:t>Para ir a la nube se requiere de un contrato debidamente estructurado, en el cual se garantice, entre otras:</a:t>
            </a:r>
          </a:p>
          <a:p>
            <a:endParaRPr lang="es-CO" sz="1200" u="sng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Propiedad de la información.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La custodia de la información y políticas de protección de datos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Certificación confidencialidad de la información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No acceso y alteración de  la información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Disponibilidad y medidas de contingencia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Protocolos de seguridad (empleados, contratistas, terceros)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Protección virus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Protección frente autoridades del país donde se almacenará la información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Independencia de la información 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Solución de controversias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Niveles de servicio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Devolución a la terminación en el estado en que la recibió y en las condiciones pactadas.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Destrucción de copias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Sanciones en el evento de incumplimiento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Recuperación en el evento de desastres.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Costos – renovación</a:t>
            </a:r>
          </a:p>
          <a:p>
            <a:pPr lvl="1"/>
            <a:r>
              <a:rPr lang="es-CO" sz="1200" dirty="0" smtClean="0">
                <a:solidFill>
                  <a:schemeClr val="tx2"/>
                </a:solidFill>
              </a:rPr>
              <a:t>Conflicto de Leyes</a:t>
            </a:r>
          </a:p>
          <a:p>
            <a:pPr lvl="1"/>
            <a:endParaRPr lang="es-CO" sz="1200" dirty="0" smtClean="0"/>
          </a:p>
          <a:p>
            <a:endParaRPr lang="es-CO" sz="1200" u="sng" kern="1200" dirty="0" smtClean="0">
              <a:solidFill>
                <a:schemeClr val="accent2"/>
              </a:solidFill>
              <a:latin typeface="Trebuchet MS" pitchFamily="34" charset="0"/>
            </a:endParaRPr>
          </a:p>
          <a:p>
            <a:pPr>
              <a:buNone/>
            </a:pPr>
            <a:endParaRPr lang="es-CO" sz="1200" u="sng" kern="1200" dirty="0" smtClean="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4C1E5-2041-42D5-9D75-5192DE893110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37770" y="166255"/>
            <a:ext cx="1609973" cy="560905"/>
          </a:xfrm>
          <a:prstGeom prst="rect">
            <a:avLst/>
          </a:prstGeom>
          <a:noFill/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72000" tIns="72000" rIns="72000" bIns="72000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es-ES" b="1" dirty="0" smtClean="0">
                <a:solidFill>
                  <a:schemeClr val="bg1"/>
                </a:solidFill>
              </a:rPr>
              <a:t>CONTRATO</a:t>
            </a:r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4170218" y="166255"/>
          <a:ext cx="4793673" cy="101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53224"/>
            <a:ext cx="8229600" cy="5403126"/>
          </a:xfrm>
        </p:spPr>
        <p:txBody>
          <a:bodyPr>
            <a:normAutofit/>
          </a:bodyPr>
          <a:lstStyle/>
          <a:p>
            <a:pPr algn="ctr"/>
            <a:endParaRPr lang="es-CO" sz="1800" dirty="0" smtClean="0">
              <a:solidFill>
                <a:schemeClr val="accent2"/>
              </a:solidFill>
              <a:latin typeface="Trebuchet MS" pitchFamily="34" charset="0"/>
            </a:endParaRPr>
          </a:p>
          <a:p>
            <a:pPr algn="ctr"/>
            <a:endParaRPr lang="es-CO" sz="1800" dirty="0" smtClean="0">
              <a:solidFill>
                <a:schemeClr val="accent2"/>
              </a:solidFill>
              <a:latin typeface="Trebuchet MS" pitchFamily="34" charset="0"/>
            </a:endParaRPr>
          </a:p>
          <a:p>
            <a:pPr algn="ctr"/>
            <a:r>
              <a:rPr lang="es-CO" sz="1800" dirty="0" smtClean="0">
                <a:solidFill>
                  <a:schemeClr val="tx2"/>
                </a:solidFill>
                <a:latin typeface="Trebuchet MS" pitchFamily="34" charset="0"/>
              </a:rPr>
              <a:t>Herramienta de administración de riesgos tecnológicos, metodológicos y jurídicos.</a:t>
            </a:r>
          </a:p>
          <a:p>
            <a:pPr algn="ctr">
              <a:buNone/>
            </a:pPr>
            <a:endParaRPr lang="es-CO" sz="1800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r>
              <a:rPr lang="es-CO" sz="1800" dirty="0" smtClean="0">
                <a:solidFill>
                  <a:schemeClr val="tx2"/>
                </a:solidFill>
                <a:latin typeface="Trebuchet MS" pitchFamily="34" charset="0"/>
              </a:rPr>
              <a:t>Todos estos temas no pueden surgir en la negociación del contrato, debe surgir desde la formulación del proyecto.</a:t>
            </a:r>
          </a:p>
          <a:p>
            <a:pPr algn="ctr"/>
            <a:endParaRPr lang="es-CO" sz="1800" u="sng" kern="1200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endParaRPr lang="es-CO" sz="1800" u="sng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endParaRPr lang="es-CO" sz="1800" u="sng" kern="1200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endParaRPr lang="es-CO" sz="1800" u="sng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endParaRPr lang="es-CO" sz="1800" u="sng" kern="1200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endParaRPr lang="es-CO" sz="1800" u="sng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algn="ctr"/>
            <a:endParaRPr lang="es-CO" sz="1800" u="sng" kern="1200" dirty="0" smtClean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4C1E5-2041-42D5-9D75-5192DE893110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15044" y="166255"/>
            <a:ext cx="1558458" cy="560905"/>
          </a:xfrm>
          <a:prstGeom prst="rect">
            <a:avLst/>
          </a:prstGeom>
          <a:noFill/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72000" tIns="72000" rIns="72000" bIns="72000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es-ES" b="1" dirty="0" smtClean="0">
                <a:solidFill>
                  <a:schemeClr val="bg1"/>
                </a:solidFill>
              </a:rPr>
              <a:t>CONTRATO</a:t>
            </a:r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4170218" y="166255"/>
          <a:ext cx="4793673" cy="101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Flecha abajo"/>
          <p:cNvSpPr/>
          <p:nvPr/>
        </p:nvSpPr>
        <p:spPr>
          <a:xfrm>
            <a:off x="5622319" y="1366909"/>
            <a:ext cx="900546" cy="2864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4811319" y="1510145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CO" sz="1400" dirty="0" smtClean="0">
              <a:solidFill>
                <a:schemeClr val="accent2"/>
              </a:solidFill>
              <a:latin typeface="Trebuchet MS" pitchFamily="34" charset="0"/>
            </a:endParaRPr>
          </a:p>
          <a:p>
            <a:pPr algn="ctr"/>
            <a:endParaRPr lang="es-E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2766046" y="3284113"/>
          <a:ext cx="3787153" cy="252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28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3 Título"/>
          <p:cNvSpPr txBox="1">
            <a:spLocks/>
          </p:cNvSpPr>
          <p:nvPr/>
        </p:nvSpPr>
        <p:spPr>
          <a:xfrm>
            <a:off x="493485" y="4136571"/>
            <a:ext cx="7772400" cy="184331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MUCHAS GRACIAS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3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Maria Adelayda Calle Correa</a:t>
            </a:r>
            <a:r>
              <a:rPr kumimoji="0" lang="es-CO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Directora Jurídica de Intermediación Financiera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0838" y="1080656"/>
            <a:ext cx="785812" cy="5228070"/>
          </a:xfrm>
          <a:prstGeom prst="rect">
            <a:avLst/>
          </a:prstGeom>
          <a:gradFill rotWithShape="1">
            <a:gsLst>
              <a:gs pos="0">
                <a:srgbClr val="45578E"/>
              </a:gs>
              <a:gs pos="100000">
                <a:srgbClr val="00196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000F3C"/>
            </a:prstShdw>
          </a:effectLst>
        </p:spPr>
        <p:txBody>
          <a:bodyPr wrap="none" anchor="ctr"/>
          <a:lstStyle/>
          <a:p>
            <a:endParaRPr lang="es-CO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533400" y="1854780"/>
            <a:ext cx="6900863" cy="3810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4747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wrap="none" anchor="ctr"/>
          <a:lstStyle/>
          <a:p>
            <a:endParaRPr lang="es-CO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33400" y="1771650"/>
            <a:ext cx="8418513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Trebuchet MS" pitchFamily="34" charset="0"/>
              </a:rPr>
              <a:t>Contexto</a:t>
            </a:r>
            <a:endParaRPr lang="es-ES" sz="2000" dirty="0">
              <a:solidFill>
                <a:schemeClr val="bg1"/>
              </a:solidFill>
              <a:latin typeface="Trebuchet MS" pitchFamily="34" charset="0"/>
            </a:endParaRP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Definiciones básicas</a:t>
            </a:r>
            <a:endParaRPr lang="es-ES" sz="2000" dirty="0">
              <a:solidFill>
                <a:srgbClr val="001964"/>
              </a:solidFill>
              <a:latin typeface="Trebuchet MS" pitchFamily="34" charset="0"/>
            </a:endParaRP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Características, ventajas y riesgos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Regulación 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Conclusiones</a:t>
            </a:r>
            <a:endParaRPr lang="es-CO" sz="2000" dirty="0">
              <a:solidFill>
                <a:srgbClr val="001964"/>
              </a:solidFill>
              <a:latin typeface="Trebuchet MS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24200" y="561975"/>
            <a:ext cx="571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S" sz="2000" b="1">
                <a:solidFill>
                  <a:schemeClr val="bg2"/>
                </a:solidFill>
                <a:latin typeface="Trebuchet MS" pitchFamily="34" charset="0"/>
              </a:rPr>
              <a:t>Agenda</a:t>
            </a:r>
            <a:endParaRPr lang="es-CO" sz="2000" b="1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0747" y="1686954"/>
            <a:ext cx="4080681" cy="3548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5" name="4 Rectángulo"/>
          <p:cNvSpPr/>
          <p:nvPr/>
        </p:nvSpPr>
        <p:spPr>
          <a:xfrm>
            <a:off x="230747" y="2041796"/>
            <a:ext cx="423081" cy="4226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6" name="5 Rectángulo"/>
          <p:cNvSpPr/>
          <p:nvPr/>
        </p:nvSpPr>
        <p:spPr>
          <a:xfrm>
            <a:off x="653828" y="2041795"/>
            <a:ext cx="3657600" cy="4215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162500" y="2085011"/>
            <a:ext cx="4148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Font typeface="Wingdings" pitchFamily="2" charset="2"/>
              <a:buChar char="ü"/>
            </a:pPr>
            <a:endParaRPr lang="es-ES" sz="1500" dirty="0" smtClean="0"/>
          </a:p>
          <a:p>
            <a:pPr lvl="1" algn="just">
              <a:buFont typeface="Wingdings" pitchFamily="2" charset="2"/>
              <a:buChar char="ü"/>
            </a:pPr>
            <a:r>
              <a:rPr lang="es-CO" sz="1500" dirty="0" smtClean="0"/>
              <a:t> </a:t>
            </a:r>
            <a:r>
              <a:rPr lang="es-CO" sz="1500" dirty="0" smtClean="0">
                <a:solidFill>
                  <a:schemeClr val="tx2"/>
                </a:solidFill>
              </a:rPr>
              <a:t>SABEMOS DONDE SE ENCUENTRA LA INFORMACIÓN.</a:t>
            </a:r>
          </a:p>
          <a:p>
            <a:pPr lvl="1" algn="just">
              <a:buFont typeface="Wingdings" pitchFamily="2" charset="2"/>
              <a:buChar char="ü"/>
            </a:pPr>
            <a:endParaRPr lang="es-CO" sz="1500" dirty="0" smtClean="0">
              <a:solidFill>
                <a:schemeClr val="tx2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CO" sz="1500" dirty="0" smtClean="0">
                <a:solidFill>
                  <a:schemeClr val="tx2"/>
                </a:solidFill>
              </a:rPr>
              <a:t>ADQUIRIMOS NUESTRA PROPIA INFRAESTRUCTURA TECNOLOGICA</a:t>
            </a:r>
          </a:p>
          <a:p>
            <a:pPr lvl="1" algn="just">
              <a:buFont typeface="Wingdings" pitchFamily="2" charset="2"/>
              <a:buChar char="ü"/>
            </a:pPr>
            <a:endParaRPr lang="es-CO" sz="1500" dirty="0" smtClean="0">
              <a:solidFill>
                <a:schemeClr val="tx2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CO" sz="1500" dirty="0" smtClean="0">
                <a:solidFill>
                  <a:schemeClr val="tx2"/>
                </a:solidFill>
              </a:rPr>
              <a:t>CONOCEMOS CADA UNO DE LOS APLICATIVOS Y SUS LIMITACIONES DE CAPACIDAD</a:t>
            </a:r>
          </a:p>
          <a:p>
            <a:pPr lvl="1" algn="just">
              <a:buFont typeface="Wingdings" pitchFamily="2" charset="2"/>
              <a:buChar char="ü"/>
            </a:pPr>
            <a:endParaRPr lang="es-CO" sz="1500" dirty="0" smtClean="0">
              <a:solidFill>
                <a:schemeClr val="tx2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CO" sz="1500" dirty="0" smtClean="0">
                <a:solidFill>
                  <a:schemeClr val="tx2"/>
                </a:solidFill>
              </a:rPr>
              <a:t> LICENCIAS DE SOFWARE REQUERIDAS PARA NUESTRA OPERACIÓN</a:t>
            </a:r>
          </a:p>
          <a:p>
            <a:pPr lvl="1" algn="just">
              <a:buFont typeface="Wingdings" pitchFamily="2" charset="2"/>
              <a:buChar char="ü"/>
            </a:pPr>
            <a:endParaRPr lang="es-CO" sz="1500" dirty="0" smtClean="0">
              <a:solidFill>
                <a:schemeClr val="tx2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CO" sz="1500" dirty="0" smtClean="0">
                <a:solidFill>
                  <a:schemeClr val="tx2"/>
                </a:solidFill>
              </a:rPr>
              <a:t>ESTRUCTURAMOS  Y DEFINIMOS NUESTROS PERFILES DE SEGURIDAD PARA EL ACCESO A LA INFORMACION</a:t>
            </a:r>
          </a:p>
          <a:p>
            <a:pPr lvl="1" algn="just">
              <a:buFont typeface="Wingdings" pitchFamily="2" charset="2"/>
              <a:buChar char="ü"/>
            </a:pPr>
            <a:endParaRPr lang="es-CO" sz="1500" dirty="0" smtClean="0">
              <a:solidFill>
                <a:schemeClr val="tx2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endParaRPr lang="es-CO" sz="1500" dirty="0" smtClean="0">
              <a:solidFill>
                <a:schemeClr val="tx2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endParaRPr lang="es-CO" sz="150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6917738" y="5800300"/>
            <a:ext cx="2060812" cy="805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4690206" y="1714250"/>
            <a:ext cx="4339991" cy="3548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4690206" y="2069092"/>
            <a:ext cx="423081" cy="4226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12" name="11 Rectángulo"/>
          <p:cNvSpPr/>
          <p:nvPr/>
        </p:nvSpPr>
        <p:spPr>
          <a:xfrm>
            <a:off x="5113287" y="2080035"/>
            <a:ext cx="3916911" cy="41887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s-CO" sz="1500" dirty="0" smtClean="0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Wingdings" pitchFamily="2" charset="2"/>
              <a:buChar char="Ø"/>
            </a:pPr>
            <a:r>
              <a:rPr lang="es-CO" sz="1500" dirty="0" smtClean="0">
                <a:solidFill>
                  <a:schemeClr val="tx2"/>
                </a:solidFill>
              </a:rPr>
              <a:t> INTERESA LA DISPONIBILIDAD</a:t>
            </a:r>
          </a:p>
          <a:p>
            <a:pPr lvl="1" algn="just">
              <a:buFont typeface="Wingdings" pitchFamily="2" charset="2"/>
              <a:buChar char="Ø"/>
            </a:pPr>
            <a:endParaRPr lang="es-CO" sz="1500" dirty="0" smtClean="0">
              <a:solidFill>
                <a:schemeClr val="tx2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s-CO" sz="1500" dirty="0" smtClean="0">
                <a:solidFill>
                  <a:schemeClr val="tx2"/>
                </a:solidFill>
              </a:rPr>
              <a:t>ACCESO A LA INFORMACIÓN DESDE CUALQUIER LUGAR DEL MUNDO</a:t>
            </a:r>
          </a:p>
          <a:p>
            <a:pPr lvl="1" algn="just">
              <a:buFont typeface="Wingdings" pitchFamily="2" charset="2"/>
              <a:buChar char="Ø"/>
            </a:pPr>
            <a:endParaRPr lang="es-CO" sz="1500" dirty="0" smtClean="0">
              <a:solidFill>
                <a:schemeClr val="tx2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s-CO" sz="1500" dirty="0" smtClean="0">
                <a:solidFill>
                  <a:schemeClr val="tx2"/>
                </a:solidFill>
              </a:rPr>
              <a:t>BAJOS COSTOS EN ALMACENAMIENTO DE LA INFORMACIÓN</a:t>
            </a:r>
          </a:p>
          <a:p>
            <a:pPr lvl="1" algn="just">
              <a:buFont typeface="Wingdings" pitchFamily="2" charset="2"/>
              <a:buChar char="Ø"/>
            </a:pPr>
            <a:endParaRPr lang="es-CO" sz="1500" dirty="0" smtClean="0">
              <a:solidFill>
                <a:schemeClr val="tx2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s-CO" sz="1500" dirty="0" smtClean="0">
                <a:solidFill>
                  <a:schemeClr val="tx2"/>
                </a:solidFill>
              </a:rPr>
              <a:t>DESPREOCUPARSE DE LA OBSOLECENCIA.</a:t>
            </a:r>
          </a:p>
          <a:p>
            <a:pPr lvl="1" algn="just">
              <a:buFont typeface="Wingdings" pitchFamily="2" charset="2"/>
              <a:buChar char="Ø"/>
            </a:pPr>
            <a:endParaRPr lang="es-CO" sz="15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s-CO" sz="1500" dirty="0" smtClean="0">
                <a:solidFill>
                  <a:schemeClr val="tx2"/>
                </a:solidFill>
              </a:rPr>
              <a:t>CONTAR CON PERFILES DE ACCESO  - DEFINIDOS POR EL PROVEEDOR.</a:t>
            </a:r>
          </a:p>
          <a:p>
            <a:pPr lvl="1">
              <a:buFont typeface="Wingdings" pitchFamily="2" charset="2"/>
              <a:buChar char="ü"/>
            </a:pPr>
            <a:endParaRPr lang="es-CO" sz="15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s-CO" sz="15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s-CO" sz="1500" dirty="0" smtClean="0">
              <a:solidFill>
                <a:schemeClr val="tx1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52780" y="90494"/>
            <a:ext cx="1608243" cy="680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CONTEXTO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4326320" y="2973843"/>
            <a:ext cx="423081" cy="2588455"/>
          </a:xfrm>
          <a:prstGeom prst="chevron">
            <a:avLst>
              <a:gd name="adj" fmla="val 600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10622" y="760143"/>
            <a:ext cx="73536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Tecnología está cambiado la forma como operamos y </a:t>
            </a:r>
          </a:p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forma como almacenar y acceder a la información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110648" y="6378494"/>
            <a:ext cx="72775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PROTEGER LA CONFIDENCIALIDAD DE LA INFORMACION Y SU INTEGRIDAD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0838" y="1752600"/>
            <a:ext cx="785812" cy="4556125"/>
          </a:xfrm>
          <a:prstGeom prst="rect">
            <a:avLst/>
          </a:prstGeom>
          <a:gradFill rotWithShape="1">
            <a:gsLst>
              <a:gs pos="0">
                <a:srgbClr val="45578E"/>
              </a:gs>
              <a:gs pos="100000">
                <a:srgbClr val="00196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000F3C"/>
            </a:prstShdw>
          </a:effectLst>
        </p:spPr>
        <p:txBody>
          <a:bodyPr wrap="none" anchor="ctr"/>
          <a:lstStyle/>
          <a:p>
            <a:endParaRPr lang="es-CO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52400" y="2492896"/>
            <a:ext cx="6900863" cy="3810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4747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wrap="none" anchor="ctr"/>
          <a:lstStyle/>
          <a:p>
            <a:endParaRPr lang="es-CO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33400" y="1771650"/>
            <a:ext cx="8418513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ES" sz="2000" dirty="0" smtClean="0">
                <a:solidFill>
                  <a:srgbClr val="001964"/>
                </a:solidFill>
                <a:latin typeface="Trebuchet MS" pitchFamily="34" charset="0"/>
              </a:rPr>
              <a:t>Contexto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chemeClr val="bg1"/>
                </a:solidFill>
                <a:latin typeface="Trebuchet MS" pitchFamily="34" charset="0"/>
              </a:rPr>
              <a:t>Definiciones básicas</a:t>
            </a:r>
            <a:endParaRPr lang="es-ES" sz="2000" dirty="0">
              <a:solidFill>
                <a:schemeClr val="bg1"/>
              </a:solidFill>
              <a:latin typeface="Trebuchet MS" pitchFamily="34" charset="0"/>
            </a:endParaRP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Características, ventajas y riesgos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Regulación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Conclusiones</a:t>
            </a:r>
            <a:endParaRPr lang="es-CO" sz="2000" dirty="0">
              <a:solidFill>
                <a:srgbClr val="001964"/>
              </a:solidFill>
              <a:latin typeface="Trebuchet MS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24200" y="561975"/>
            <a:ext cx="571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S" sz="2000" b="1">
                <a:solidFill>
                  <a:schemeClr val="bg2"/>
                </a:solidFill>
                <a:latin typeface="Trebuchet MS" pitchFamily="34" charset="0"/>
              </a:rPr>
              <a:t>Agenda</a:t>
            </a:r>
            <a:endParaRPr lang="es-CO" sz="2000" b="1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-322279" y="100939"/>
            <a:ext cx="3061855" cy="517944"/>
          </a:xfrm>
          <a:prstGeom prst="rect">
            <a:avLst/>
          </a:prstGeom>
          <a:noFill/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72000" tIns="72000" rIns="72000" bIns="72000">
            <a:spAutoFit/>
          </a:bodyPr>
          <a:lstStyle/>
          <a:p>
            <a:pPr lvl="1" algn="ctr" eaLnBrk="0" hangingPunct="0">
              <a:lnSpc>
                <a:spcPct val="150000"/>
              </a:lnSpc>
            </a:pPr>
            <a:r>
              <a:rPr lang="es-ES" b="1" dirty="0" smtClean="0">
                <a:solidFill>
                  <a:schemeClr val="bg1"/>
                </a:solidFill>
              </a:rPr>
              <a:t>DEFINICIONES BASICAS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8880" y="835566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es-CO" dirty="0" smtClean="0">
              <a:solidFill>
                <a:schemeClr val="accent2"/>
              </a:solidFill>
            </a:endParaRPr>
          </a:p>
          <a:p>
            <a:pPr algn="just"/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Es la posibilidad de acceder a la información, previamente entregada a un tercero  (pública)  o que tiene la Compañía (privada), a través de un medio como internet,  desde cualquier dispositivo y en cualquier parte del mundo. </a:t>
            </a:r>
          </a:p>
          <a:p>
            <a:pPr algn="just"/>
            <a:endParaRPr lang="es-ES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ctr"/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Trasladar la información a empresas que tienen grandes centros de computo.</a:t>
            </a:r>
          </a:p>
          <a:p>
            <a:pPr algn="just">
              <a:buNone/>
            </a:pPr>
            <a:endParaRPr lang="es-CO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CO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s-CO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s-CO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s-CO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s-CO" dirty="0">
              <a:solidFill>
                <a:schemeClr val="accent2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91074" y="3391053"/>
            <a:ext cx="1747665" cy="3184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Amazon</a:t>
            </a:r>
            <a:endParaRPr lang="es-CO" sz="12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518151" y="4544274"/>
            <a:ext cx="1747665" cy="292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Sales </a:t>
            </a:r>
            <a:r>
              <a:rPr lang="es-CO" sz="1200" b="1" dirty="0" err="1" smtClean="0">
                <a:solidFill>
                  <a:schemeClr val="tx1"/>
                </a:solidFill>
              </a:rPr>
              <a:t>Force</a:t>
            </a:r>
            <a:endParaRPr lang="es-CO" sz="1200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47264" y="3391053"/>
            <a:ext cx="1747665" cy="3184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Google</a:t>
            </a:r>
            <a:endParaRPr lang="es-CO" sz="1200" b="1" dirty="0">
              <a:solidFill>
                <a:schemeClr val="tx1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1259700" y="3890628"/>
            <a:ext cx="362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4196872" y="5043849"/>
            <a:ext cx="362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6898500" y="3890628"/>
            <a:ext cx="362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564134" y="4128633"/>
            <a:ext cx="2012809" cy="971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3296471" y="5225022"/>
            <a:ext cx="2314621" cy="815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CRM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107944" y="4156343"/>
            <a:ext cx="2024671" cy="971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Orientado a infraestructura y plataformas</a:t>
            </a:r>
            <a:endParaRPr lang="es-E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08880" y="4251886"/>
            <a:ext cx="2151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Correo electrónico y </a:t>
            </a:r>
          </a:p>
          <a:p>
            <a:pPr algn="ctr"/>
            <a:r>
              <a:rPr lang="es-E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Herramientas  de escritorio</a:t>
            </a:r>
            <a:endParaRPr lang="es-ES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518151" y="3186235"/>
            <a:ext cx="1666290" cy="52322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SERVICIO</a:t>
            </a:r>
            <a:endParaRPr lang="es-ES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5397450" y="4122239"/>
            <a:ext cx="3660104" cy="993362"/>
            <a:chOff x="0" y="1985812"/>
            <a:chExt cx="3429000" cy="9929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12 Trapecio"/>
            <p:cNvSpPr/>
            <p:nvPr/>
          </p:nvSpPr>
          <p:spPr>
            <a:xfrm>
              <a:off x="0" y="1985812"/>
              <a:ext cx="3429000" cy="992906"/>
            </a:xfrm>
            <a:prstGeom prst="trapezoid">
              <a:avLst>
                <a:gd name="adj" fmla="val 57558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2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rapecio 4"/>
            <p:cNvSpPr/>
            <p:nvPr/>
          </p:nvSpPr>
          <p:spPr>
            <a:xfrm>
              <a:off x="600075" y="1985812"/>
              <a:ext cx="2228850" cy="9929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200" b="1" dirty="0" smtClean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dirty="0" smtClean="0">
                  <a:solidFill>
                    <a:srgbClr val="002060"/>
                  </a:solidFill>
                  <a:latin typeface="Century Gothic" pitchFamily="34" charset="0"/>
                </a:rPr>
                <a:t>INFRAESTRUCTURA COMO SERVICIO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kern="1200" dirty="0" smtClean="0">
                  <a:solidFill>
                    <a:schemeClr val="bg1"/>
                  </a:solidFill>
                </a:rPr>
                <a:t>(</a:t>
              </a:r>
              <a:r>
                <a:rPr lang="es-CO" sz="1200" dirty="0" smtClean="0">
                  <a:solidFill>
                    <a:schemeClr val="bg1"/>
                  </a:solidFill>
                </a:rPr>
                <a:t>S</a:t>
              </a:r>
              <a:r>
                <a:rPr lang="es-CO" sz="1200" kern="1200" dirty="0" smtClean="0">
                  <a:solidFill>
                    <a:schemeClr val="bg1"/>
                  </a:solidFill>
                </a:rPr>
                <a:t>istema Operativo)</a:t>
              </a:r>
              <a:endParaRPr lang="es-CO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6453365" y="1336619"/>
            <a:ext cx="1485115" cy="1471256"/>
            <a:chOff x="1143000" y="0"/>
            <a:chExt cx="1143000" cy="9929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15 Trapecio"/>
            <p:cNvSpPr/>
            <p:nvPr/>
          </p:nvSpPr>
          <p:spPr>
            <a:xfrm>
              <a:off x="1143000" y="0"/>
              <a:ext cx="1143000" cy="992906"/>
            </a:xfrm>
            <a:prstGeom prst="trapezoid">
              <a:avLst>
                <a:gd name="adj" fmla="val 57558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rapecio 4"/>
            <p:cNvSpPr/>
            <p:nvPr/>
          </p:nvSpPr>
          <p:spPr>
            <a:xfrm>
              <a:off x="1143000" y="0"/>
              <a:ext cx="1143000" cy="9929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200" kern="1200" dirty="0" smtClean="0">
                <a:solidFill>
                  <a:schemeClr val="bg1"/>
                </a:solidFill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200" b="1" dirty="0" smtClean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200" b="1" dirty="0" smtClean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200" b="1" dirty="0" smtClean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dirty="0" smtClean="0">
                  <a:solidFill>
                    <a:srgbClr val="002060"/>
                  </a:solidFill>
                  <a:latin typeface="Century Gothic" pitchFamily="34" charset="0"/>
                </a:rPr>
                <a:t>  SOFTWARE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dirty="0" smtClean="0">
                  <a:solidFill>
                    <a:srgbClr val="002060"/>
                  </a:solidFill>
                  <a:latin typeface="Century Gothic" pitchFamily="34" charset="0"/>
                </a:rPr>
                <a:t>COMO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dirty="0" smtClean="0">
                  <a:solidFill>
                    <a:srgbClr val="002060"/>
                  </a:solidFill>
                  <a:latin typeface="Century Gothic" pitchFamily="34" charset="0"/>
                </a:rPr>
                <a:t>SERVICIO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200" kern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8" name="17 Rectángulo"/>
          <p:cNvSpPr/>
          <p:nvPr/>
        </p:nvSpPr>
        <p:spPr>
          <a:xfrm>
            <a:off x="6646405" y="3089192"/>
            <a:ext cx="931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Jefatura</a:t>
            </a:r>
            <a:endParaRPr lang="es-CO" dirty="0"/>
          </a:p>
        </p:txBody>
      </p:sp>
      <p:grpSp>
        <p:nvGrpSpPr>
          <p:cNvPr id="19" name="18 Grupo"/>
          <p:cNvGrpSpPr/>
          <p:nvPr/>
        </p:nvGrpSpPr>
        <p:grpSpPr>
          <a:xfrm>
            <a:off x="5968950" y="2992661"/>
            <a:ext cx="2492866" cy="932791"/>
            <a:chOff x="571500" y="992906"/>
            <a:chExt cx="2286000" cy="9929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19 Trapecio"/>
            <p:cNvSpPr/>
            <p:nvPr/>
          </p:nvSpPr>
          <p:spPr>
            <a:xfrm>
              <a:off x="571500" y="992906"/>
              <a:ext cx="2286000" cy="992906"/>
            </a:xfrm>
            <a:prstGeom prst="trapezoid">
              <a:avLst>
                <a:gd name="adj" fmla="val 57558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fillRef>
            <a:effectRef idx="2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rapecio 4"/>
            <p:cNvSpPr/>
            <p:nvPr/>
          </p:nvSpPr>
          <p:spPr>
            <a:xfrm>
              <a:off x="971550" y="992906"/>
              <a:ext cx="1485900" cy="9929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200" b="1" dirty="0" smtClean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dirty="0" smtClean="0">
                  <a:solidFill>
                    <a:srgbClr val="002060"/>
                  </a:solidFill>
                  <a:latin typeface="Century Gothic" pitchFamily="34" charset="0"/>
                </a:rPr>
                <a:t>PLATAFORMA COMO SERVICIO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0" y="4122695"/>
            <a:ext cx="4615994" cy="1077218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66700" indent="-266700" algn="just">
              <a:spcAft>
                <a:spcPts val="300"/>
              </a:spcAft>
              <a:buBlip>
                <a:blip r:embed="rId3"/>
              </a:buBlip>
            </a:pPr>
            <a:r>
              <a:rPr lang="es-CO" sz="1600" dirty="0" smtClean="0">
                <a:solidFill>
                  <a:schemeClr val="tx2"/>
                </a:solidFill>
              </a:rPr>
              <a:t>Capacidad de </a:t>
            </a:r>
            <a:r>
              <a:rPr lang="es-CO" sz="1600" b="1" dirty="0" smtClean="0">
                <a:solidFill>
                  <a:schemeClr val="tx2"/>
                </a:solidFill>
              </a:rPr>
              <a:t>proveer recursos fundamentales de computación</a:t>
            </a:r>
            <a:r>
              <a:rPr lang="es-CO" sz="1600" dirty="0" smtClean="0">
                <a:solidFill>
                  <a:schemeClr val="tx2"/>
                </a:solidFill>
              </a:rPr>
              <a:t>, ofreciendo al cliente la capacidad de desplegar y correr software, que puede incluir sistemas operativos y aplicaciones.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8353628" y="4441371"/>
            <a:ext cx="5357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es-ES" sz="36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0" y="2840863"/>
            <a:ext cx="4615994" cy="1077218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66700" indent="-266700" algn="just">
              <a:spcAft>
                <a:spcPts val="300"/>
              </a:spcAft>
              <a:buBlip>
                <a:blip r:embed="rId3"/>
              </a:buBlip>
            </a:pPr>
            <a:r>
              <a:rPr lang="es-CO" sz="1600" dirty="0" smtClean="0">
                <a:solidFill>
                  <a:schemeClr val="tx2"/>
                </a:solidFill>
              </a:rPr>
              <a:t>Usar una infraestructura en la nube para adquirir o </a:t>
            </a:r>
            <a:r>
              <a:rPr lang="es-CO" sz="1600" b="1" dirty="0" smtClean="0">
                <a:solidFill>
                  <a:schemeClr val="tx2"/>
                </a:solidFill>
              </a:rPr>
              <a:t>crear aplicaciones</a:t>
            </a:r>
            <a:r>
              <a:rPr lang="es-CO" sz="1600" dirty="0" smtClean="0">
                <a:solidFill>
                  <a:schemeClr val="tx2"/>
                </a:solidFill>
              </a:rPr>
              <a:t> usando lenguajes de programación y herramientas que son soportadas por el proveedor.</a:t>
            </a:r>
            <a:endParaRPr lang="es-CO" sz="16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7998" y="1336619"/>
            <a:ext cx="4615994" cy="1323439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66700" indent="-266700" algn="just">
              <a:spcAft>
                <a:spcPts val="300"/>
              </a:spcAft>
              <a:buBlip>
                <a:blip r:embed="rId3"/>
              </a:buBlip>
            </a:pPr>
            <a:r>
              <a:rPr lang="es-CO" sz="1600" dirty="0" smtClean="0">
                <a:solidFill>
                  <a:schemeClr val="tx2"/>
                </a:solidFill>
              </a:rPr>
              <a:t>El cliente </a:t>
            </a:r>
            <a:r>
              <a:rPr lang="es-CO" sz="1600" b="1" dirty="0" smtClean="0">
                <a:solidFill>
                  <a:schemeClr val="tx2"/>
                </a:solidFill>
              </a:rPr>
              <a:t>usa las aplicaciones </a:t>
            </a:r>
            <a:r>
              <a:rPr lang="es-CO" sz="1600" dirty="0" smtClean="0">
                <a:solidFill>
                  <a:schemeClr val="tx2"/>
                </a:solidFill>
              </a:rPr>
              <a:t>del proveedor corriendo en una infraestructura en la nube. Las aplicaciones son accesibles por varios clientes (dispositivos) a través de una interfaz, como por ejemplo un navegador web.</a:t>
            </a:r>
            <a:endParaRPr lang="es-CO" sz="16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4" name="33 Cheurón"/>
          <p:cNvSpPr/>
          <p:nvPr/>
        </p:nvSpPr>
        <p:spPr bwMode="gray">
          <a:xfrm>
            <a:off x="4848580" y="1806463"/>
            <a:ext cx="725370" cy="575037"/>
          </a:xfrm>
          <a:prstGeom prst="chevron">
            <a:avLst/>
          </a:prstGeom>
          <a:solidFill>
            <a:srgbClr val="919191"/>
          </a:solidFill>
          <a:ln w="9525" algn="ctr">
            <a:solidFill>
              <a:srgbClr val="FFFF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eaLnBrk="0" hangingPunct="0"/>
            <a:endParaRPr lang="es-CO" sz="800"/>
          </a:p>
        </p:txBody>
      </p:sp>
      <p:sp>
        <p:nvSpPr>
          <p:cNvPr id="35" name="34 Cheurón"/>
          <p:cNvSpPr/>
          <p:nvPr/>
        </p:nvSpPr>
        <p:spPr bwMode="gray">
          <a:xfrm>
            <a:off x="4802706" y="3089192"/>
            <a:ext cx="725370" cy="575037"/>
          </a:xfrm>
          <a:prstGeom prst="chevron">
            <a:avLst/>
          </a:prstGeom>
          <a:solidFill>
            <a:srgbClr val="919191"/>
          </a:solidFill>
          <a:ln w="9525" algn="ctr">
            <a:solidFill>
              <a:srgbClr val="FFFF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eaLnBrk="0" hangingPunct="0"/>
            <a:endParaRPr lang="es-CO" sz="800"/>
          </a:p>
        </p:txBody>
      </p:sp>
      <p:sp>
        <p:nvSpPr>
          <p:cNvPr id="36" name="35 Cheurón"/>
          <p:cNvSpPr/>
          <p:nvPr/>
        </p:nvSpPr>
        <p:spPr bwMode="gray">
          <a:xfrm>
            <a:off x="4750104" y="4372615"/>
            <a:ext cx="725370" cy="575037"/>
          </a:xfrm>
          <a:prstGeom prst="chevron">
            <a:avLst/>
          </a:prstGeom>
          <a:solidFill>
            <a:srgbClr val="919191"/>
          </a:solidFill>
          <a:ln w="9525" algn="ctr">
            <a:solidFill>
              <a:srgbClr val="FFFF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eaLnBrk="0" hangingPunct="0"/>
            <a:endParaRPr lang="es-CO" sz="800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-90055" y="13855"/>
            <a:ext cx="3061855" cy="560905"/>
          </a:xfrm>
          <a:prstGeom prst="rect">
            <a:avLst/>
          </a:prstGeom>
          <a:noFill/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72000" tIns="72000" rIns="72000" bIns="72000">
            <a:spAutoFit/>
          </a:bodyPr>
          <a:lstStyle/>
          <a:p>
            <a:pPr lvl="1" algn="ctr" eaLnBrk="0" hangingPunct="0">
              <a:lnSpc>
                <a:spcPct val="150000"/>
              </a:lnSpc>
            </a:pPr>
            <a:r>
              <a:rPr lang="es-ES" b="1" dirty="0" smtClean="0">
                <a:solidFill>
                  <a:schemeClr val="bg1"/>
                </a:solidFill>
              </a:rPr>
              <a:t>DEFINICIONES BASICAS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582595" y="429231"/>
            <a:ext cx="7275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TIPOS DE SERVICIO EN LA NUBE</a:t>
            </a:r>
            <a:endParaRPr lang="es-CO" sz="24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9" name="38 Flecha arriba"/>
          <p:cNvSpPr/>
          <p:nvPr/>
        </p:nvSpPr>
        <p:spPr>
          <a:xfrm>
            <a:off x="7053947" y="5370289"/>
            <a:ext cx="334865" cy="33382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Rectángulo"/>
          <p:cNvSpPr/>
          <p:nvPr/>
        </p:nvSpPr>
        <p:spPr>
          <a:xfrm>
            <a:off x="5082940" y="4455885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endParaRPr lang="es-ES" sz="2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5111968" y="3161762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endParaRPr lang="es-ES" sz="2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5111968" y="1877756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endParaRPr lang="es-ES" sz="2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0778" y="196671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CO" b="1" dirty="0" smtClean="0">
                <a:solidFill>
                  <a:schemeClr val="accent2"/>
                </a:solidFill>
              </a:rPr>
              <a:t>														</a:t>
            </a: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5" name="4 Nube"/>
          <p:cNvSpPr/>
          <p:nvPr/>
        </p:nvSpPr>
        <p:spPr>
          <a:xfrm>
            <a:off x="858982" y="4267200"/>
            <a:ext cx="2064327" cy="1498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dirty="0" smtClean="0"/>
              <a:t>Privada</a:t>
            </a:r>
            <a:endParaRPr lang="es-CO" dirty="0"/>
          </a:p>
        </p:txBody>
      </p:sp>
      <p:sp>
        <p:nvSpPr>
          <p:cNvPr id="6" name="5 Nube"/>
          <p:cNvSpPr/>
          <p:nvPr/>
        </p:nvSpPr>
        <p:spPr>
          <a:xfrm>
            <a:off x="471055" y="1911927"/>
            <a:ext cx="2064327" cy="1498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dirty="0" smtClean="0"/>
              <a:t>Pública</a:t>
            </a:r>
            <a:endParaRPr lang="es-CO" dirty="0"/>
          </a:p>
        </p:txBody>
      </p:sp>
      <p:sp>
        <p:nvSpPr>
          <p:cNvPr id="7" name="6 Nube"/>
          <p:cNvSpPr/>
          <p:nvPr/>
        </p:nvSpPr>
        <p:spPr>
          <a:xfrm>
            <a:off x="2923309" y="2661227"/>
            <a:ext cx="2064327" cy="1498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dirty="0" smtClean="0"/>
              <a:t>Hibrida</a:t>
            </a:r>
            <a:endParaRPr lang="es-CO" dirty="0"/>
          </a:p>
        </p:txBody>
      </p:sp>
      <p:sp>
        <p:nvSpPr>
          <p:cNvPr id="8" name="7 Nube"/>
          <p:cNvSpPr/>
          <p:nvPr/>
        </p:nvSpPr>
        <p:spPr>
          <a:xfrm>
            <a:off x="4631748" y="4159827"/>
            <a:ext cx="2064327" cy="1498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 dirty="0" smtClean="0"/>
              <a:t>Comunidad</a:t>
            </a:r>
            <a:endParaRPr lang="es-CO" dirty="0"/>
          </a:p>
        </p:txBody>
      </p:sp>
      <p:graphicFrame>
        <p:nvGraphicFramePr>
          <p:cNvPr id="9" name="4 Marcador de contenido"/>
          <p:cNvGraphicFramePr>
            <a:graphicFrameLocks/>
          </p:cNvGraphicFramePr>
          <p:nvPr/>
        </p:nvGraphicFramePr>
        <p:xfrm>
          <a:off x="249383" y="1010920"/>
          <a:ext cx="8735755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6003"/>
                <a:gridCol w="3474975"/>
                <a:gridCol w="3714777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Modelo</a:t>
                      </a:r>
                      <a:endParaRPr lang="es-CO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Descripción de la infraestructura</a:t>
                      </a:r>
                      <a:r>
                        <a:rPr lang="es-CO" sz="1600" baseline="0" dirty="0" smtClean="0"/>
                        <a:t> </a:t>
                      </a:r>
                    </a:p>
                    <a:p>
                      <a:pPr algn="ctr"/>
                      <a:r>
                        <a:rPr lang="es-CO" sz="1600" baseline="0" dirty="0" smtClean="0"/>
                        <a:t>en la nube</a:t>
                      </a:r>
                      <a:endParaRPr lang="es-CO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Para</a:t>
                      </a:r>
                      <a:r>
                        <a:rPr lang="es-CO" sz="1600" baseline="0" dirty="0" smtClean="0"/>
                        <a:t> ser considerado</a:t>
                      </a:r>
                      <a:endParaRPr lang="es-CO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69786">
                <a:tc>
                  <a:txBody>
                    <a:bodyPr/>
                    <a:lstStyle/>
                    <a:p>
                      <a:r>
                        <a:rPr lang="es-CO" sz="1600" b="1" dirty="0" smtClean="0">
                          <a:solidFill>
                            <a:schemeClr val="tx2"/>
                          </a:solidFill>
                        </a:rPr>
                        <a:t>Nube</a:t>
                      </a:r>
                      <a:r>
                        <a:rPr lang="es-CO" sz="1600" b="1" baseline="0" dirty="0" smtClean="0">
                          <a:solidFill>
                            <a:schemeClr val="tx2"/>
                          </a:solidFill>
                        </a:rPr>
                        <a:t> Privada</a:t>
                      </a:r>
                      <a:endParaRPr lang="es-CO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Orientada</a:t>
                      </a:r>
                      <a:r>
                        <a:rPr lang="es-CO" sz="1600" baseline="0" dirty="0" smtClean="0">
                          <a:solidFill>
                            <a:schemeClr val="tx2"/>
                          </a:solidFill>
                        </a:rPr>
                        <a:t> a servir a una empresa</a:t>
                      </a:r>
                      <a:endParaRPr lang="es-CO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Puede ser administrada por la organización o un</a:t>
                      </a:r>
                      <a:r>
                        <a:rPr lang="es-CO" sz="1600" baseline="0" dirty="0" smtClean="0">
                          <a:solidFill>
                            <a:schemeClr val="tx2"/>
                          </a:solidFill>
                        </a:rPr>
                        <a:t> tercero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s-CO" sz="1600" baseline="0" dirty="0" smtClean="0">
                          <a:solidFill>
                            <a:schemeClr val="tx2"/>
                          </a:solidFill>
                        </a:rPr>
                        <a:t>Puede existir dentro o fuera de la organización</a:t>
                      </a:r>
                      <a:endParaRPr lang="es-CO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Servicios en la nube con riesgo mínimo.</a:t>
                      </a:r>
                    </a:p>
                    <a:p>
                      <a:pPr marL="180975" marR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CO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180975" marR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No </a:t>
                      </a:r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provee</a:t>
                      </a:r>
                      <a:r>
                        <a:rPr lang="es-CO" sz="1600" baseline="0" dirty="0" smtClean="0">
                          <a:solidFill>
                            <a:schemeClr val="tx2"/>
                          </a:solidFill>
                        </a:rPr>
                        <a:t> la agilidad de un servicio de nube pública.</a:t>
                      </a:r>
                      <a:endParaRPr lang="es-CO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endParaRPr lang="es-CO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b="1" dirty="0" smtClean="0">
                          <a:solidFill>
                            <a:schemeClr val="tx2"/>
                          </a:solidFill>
                        </a:rPr>
                        <a:t>Nube</a:t>
                      </a:r>
                      <a:r>
                        <a:rPr lang="es-CO" sz="1600" b="1" baseline="0" dirty="0" smtClean="0">
                          <a:solidFill>
                            <a:schemeClr val="tx2"/>
                          </a:solidFill>
                        </a:rPr>
                        <a:t> Pública</a:t>
                      </a:r>
                      <a:endParaRPr lang="es-CO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Está disponible para el público</a:t>
                      </a:r>
                      <a:r>
                        <a:rPr lang="es-CO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general o un grupo de industria</a:t>
                      </a:r>
                      <a:r>
                        <a:rPr lang="es-CO" sz="1600" baseline="0" dirty="0" smtClean="0">
                          <a:solidFill>
                            <a:schemeClr val="tx2"/>
                          </a:solidFill>
                        </a:rPr>
                        <a:t> grande.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Adquirid</a:t>
                      </a:r>
                      <a:r>
                        <a:rPr lang="es-CO" sz="1600" baseline="0" dirty="0" smtClean="0">
                          <a:solidFill>
                            <a:schemeClr val="tx2"/>
                          </a:solidFill>
                        </a:rPr>
                        <a:t>a por una organización que ofrece los servicios de computación en la nube.</a:t>
                      </a:r>
                      <a:endParaRPr lang="es-CO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La</a:t>
                      </a:r>
                      <a:r>
                        <a:rPr lang="es-CO" sz="1600" baseline="0" dirty="0" smtClean="0">
                          <a:solidFill>
                            <a:schemeClr val="tx2"/>
                          </a:solidFill>
                        </a:rPr>
                        <a:t> información pueden ser almacenada con información de terceros.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endParaRPr lang="es-CO" sz="16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La</a:t>
                      </a:r>
                      <a:r>
                        <a:rPr lang="es-CO" sz="1600" baseline="0" dirty="0" smtClean="0">
                          <a:solidFill>
                            <a:schemeClr val="tx2"/>
                          </a:solidFill>
                        </a:rPr>
                        <a:t> información </a:t>
                      </a:r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puede ser almacenada en sitios desconocidos</a:t>
                      </a:r>
                      <a:r>
                        <a:rPr lang="es-CO" sz="1600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s-CO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b="1" dirty="0" smtClean="0">
                          <a:solidFill>
                            <a:schemeClr val="tx2"/>
                          </a:solidFill>
                        </a:rPr>
                        <a:t>Nube Híbrida</a:t>
                      </a:r>
                      <a:endParaRPr lang="es-CO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Es una composición de dos o</a:t>
                      </a:r>
                      <a:r>
                        <a:rPr lang="es-CO" sz="1600" baseline="0" dirty="0" smtClean="0">
                          <a:solidFill>
                            <a:schemeClr val="tx2"/>
                          </a:solidFill>
                        </a:rPr>
                        <a:t> más nubes que deja entidades únicas pero están ligadas por estándares o tecnologías propietarias que permiten la portabilidad de aplicaciones y datos.</a:t>
                      </a:r>
                      <a:endParaRPr lang="es-CO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Agrega riesgos de fusión en diferentes modelos de despliegue.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endParaRPr lang="es-CO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-90055" y="13855"/>
            <a:ext cx="3061855" cy="560905"/>
          </a:xfrm>
          <a:prstGeom prst="rect">
            <a:avLst/>
          </a:prstGeom>
          <a:noFill/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72000" tIns="72000" rIns="72000" bIns="72000">
            <a:spAutoFit/>
          </a:bodyPr>
          <a:lstStyle/>
          <a:p>
            <a:pPr lvl="1" algn="ctr" eaLnBrk="0" hangingPunct="0">
              <a:lnSpc>
                <a:spcPct val="150000"/>
              </a:lnSpc>
            </a:pPr>
            <a:r>
              <a:rPr lang="es-ES" b="1" dirty="0" smtClean="0">
                <a:solidFill>
                  <a:schemeClr val="bg1"/>
                </a:solidFill>
              </a:rPr>
              <a:t>DEFINICIONES BASICAS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82595" y="240549"/>
            <a:ext cx="7275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CLASES DE NUBE</a:t>
            </a:r>
            <a:endParaRPr lang="es-CO" sz="24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0838" y="1752600"/>
            <a:ext cx="785812" cy="4556125"/>
          </a:xfrm>
          <a:prstGeom prst="rect">
            <a:avLst/>
          </a:prstGeom>
          <a:gradFill rotWithShape="1">
            <a:gsLst>
              <a:gs pos="0">
                <a:srgbClr val="45578E"/>
              </a:gs>
              <a:gs pos="100000">
                <a:srgbClr val="00196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000F3C"/>
            </a:prstShdw>
          </a:effectLst>
        </p:spPr>
        <p:txBody>
          <a:bodyPr wrap="none" anchor="ctr"/>
          <a:lstStyle/>
          <a:p>
            <a:endParaRPr lang="es-CO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52400" y="3161536"/>
            <a:ext cx="6900863" cy="3810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47477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5C5C99"/>
            </a:prstShdw>
          </a:effectLst>
        </p:spPr>
        <p:txBody>
          <a:bodyPr wrap="none" anchor="ctr"/>
          <a:lstStyle/>
          <a:p>
            <a:endParaRPr lang="es-CO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33400" y="1771650"/>
            <a:ext cx="8418513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ES" sz="2000" dirty="0" smtClean="0">
                <a:solidFill>
                  <a:srgbClr val="001964"/>
                </a:solidFill>
                <a:latin typeface="Trebuchet MS" pitchFamily="34" charset="0"/>
              </a:rPr>
              <a:t>Contexto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Definiciones básicas</a:t>
            </a:r>
            <a:endParaRPr lang="es-ES" sz="2000" dirty="0">
              <a:solidFill>
                <a:srgbClr val="001964"/>
              </a:solidFill>
              <a:latin typeface="Trebuchet MS" pitchFamily="34" charset="0"/>
            </a:endParaRP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chemeClr val="bg1"/>
                </a:solidFill>
                <a:latin typeface="Trebuchet MS" pitchFamily="34" charset="0"/>
              </a:rPr>
              <a:t>Características, ventajas y riesgos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Regulación</a:t>
            </a:r>
          </a:p>
          <a:p>
            <a:pPr marL="685800" indent="-685800" defTabSz="822325" eaLnBrk="0" hangingPunct="0">
              <a:lnSpc>
                <a:spcPct val="140000"/>
              </a:lnSpc>
              <a:spcBef>
                <a:spcPct val="75000"/>
              </a:spcBef>
              <a:buClr>
                <a:schemeClr val="bg1"/>
              </a:buClr>
              <a:buFont typeface="Wingdings" pitchFamily="2" charset="2"/>
              <a:buAutoNum type="arabicPeriod"/>
              <a:tabLst>
                <a:tab pos="666750" algn="l"/>
                <a:tab pos="1241425" algn="l"/>
              </a:tabLst>
            </a:pPr>
            <a:r>
              <a:rPr lang="es-CO" sz="2000" dirty="0" smtClean="0">
                <a:solidFill>
                  <a:srgbClr val="001964"/>
                </a:solidFill>
                <a:latin typeface="Trebuchet MS" pitchFamily="34" charset="0"/>
              </a:rPr>
              <a:t>Conclusiones</a:t>
            </a:r>
            <a:endParaRPr lang="es-CO" sz="2000" dirty="0">
              <a:solidFill>
                <a:srgbClr val="001964"/>
              </a:solidFill>
              <a:latin typeface="Trebuchet MS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24200" y="561975"/>
            <a:ext cx="571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S" sz="2000" b="1">
                <a:solidFill>
                  <a:schemeClr val="bg2"/>
                </a:solidFill>
                <a:latin typeface="Trebuchet MS" pitchFamily="34" charset="0"/>
              </a:rPr>
              <a:t>Agenda</a:t>
            </a:r>
            <a:endParaRPr lang="es-CO" sz="2000" b="1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5D71DB33FD8B4385279282A6D4D41A" ma:contentTypeVersion="0" ma:contentTypeDescription="Crear nuevo documento." ma:contentTypeScope="" ma:versionID="e9a803d683f51040c4ab5bedf6e58775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49C31C6-AC5E-4AED-9123-3BE26916D42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637AE0C-F9C7-4162-9880-E9A32A826F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9223E6-DBE4-40DC-AC3D-644243D572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10595</TotalTime>
  <Words>1717</Words>
  <Application>Microsoft Office PowerPoint</Application>
  <PresentationFormat>Presentación en pantalla (4:3)</PresentationFormat>
  <Paragraphs>366</Paragraphs>
  <Slides>29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Office Theme</vt:lpstr>
      <vt:lpstr>Diapositiva 1</vt:lpstr>
      <vt:lpstr>LA NUBE DIGITAL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INFORMACION  INTERNACIONAL</vt:lpstr>
      <vt:lpstr>Diapositiva 15</vt:lpstr>
      <vt:lpstr>Diapositiva 16</vt:lpstr>
      <vt:lpstr> REGULACION COLOMBIANA              LEY 1266 DE 2008 </vt:lpstr>
      <vt:lpstr>Diapositiva 18</vt:lpstr>
      <vt:lpstr>REGULACION COLOMBIANA</vt:lpstr>
      <vt:lpstr>REGULACION COLOMBIANA                   RESERVA BANCARIA 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MacUser</dc:creator>
  <cp:lastModifiedBy>BANCOLOMBIA S.A.</cp:lastModifiedBy>
  <cp:revision>581</cp:revision>
  <dcterms:created xsi:type="dcterms:W3CDTF">2011-11-24T20:13:49Z</dcterms:created>
  <dcterms:modified xsi:type="dcterms:W3CDTF">2012-10-12T19:43:07Z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-350640025</vt:i4>
  </property>
  <property fmtid="{D5CDD505-2E9C-101B-9397-08002B2CF9AE}" pid="3" name="_NewReviewCycle">
    <vt:lpwstr/>
  </property>
  <property fmtid="{D5CDD505-2E9C-101B-9397-08002B2CF9AE}" pid="4" name="_EmailSubject">
    <vt:lpwstr>XXXI CONGRESO LATINOAMERICANO DE DERECHO FINANCIERO</vt:lpwstr>
  </property>
  <property fmtid="{D5CDD505-2E9C-101B-9397-08002B2CF9AE}" pid="5" name="_AuthorEmail">
    <vt:lpwstr>mcalle@bancolombia.com.co</vt:lpwstr>
  </property>
  <property fmtid="{D5CDD505-2E9C-101B-9397-08002B2CF9AE}" pid="6" name="_AuthorEmailDisplayName">
    <vt:lpwstr>Maria Adelayda Calle Correa</vt:lpwstr>
  </property>
  <property fmtid="{D5CDD505-2E9C-101B-9397-08002B2CF9AE}" pid="7" name="ContentTypeId">
    <vt:lpwstr>0x010100775D71DB33FD8B4385279282A6D4D41A</vt:lpwstr>
  </property>
  <property fmtid="{D5CDD505-2E9C-101B-9397-08002B2CF9AE}" pid="8" name="_PreviousAdHocReviewCycleID">
    <vt:i4>1421992116</vt:i4>
  </property>
</Properties>
</file>