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48"/>
  </p:notesMasterIdLst>
  <p:handoutMasterIdLst>
    <p:handoutMasterId r:id="rId49"/>
  </p:handoutMasterIdLst>
  <p:sldIdLst>
    <p:sldId id="821" r:id="rId2"/>
    <p:sldId id="980" r:id="rId3"/>
    <p:sldId id="1013" r:id="rId4"/>
    <p:sldId id="981" r:id="rId5"/>
    <p:sldId id="1014" r:id="rId6"/>
    <p:sldId id="1021" r:id="rId7"/>
    <p:sldId id="1017" r:id="rId8"/>
    <p:sldId id="1040" r:id="rId9"/>
    <p:sldId id="1037" r:id="rId10"/>
    <p:sldId id="1038" r:id="rId11"/>
    <p:sldId id="1042" r:id="rId12"/>
    <p:sldId id="1043" r:id="rId13"/>
    <p:sldId id="1031" r:id="rId14"/>
    <p:sldId id="1015" r:id="rId15"/>
    <p:sldId id="1016" r:id="rId16"/>
    <p:sldId id="1019" r:id="rId17"/>
    <p:sldId id="1039" r:id="rId18"/>
    <p:sldId id="1020" r:id="rId19"/>
    <p:sldId id="1018" r:id="rId20"/>
    <p:sldId id="1044" r:id="rId21"/>
    <p:sldId id="1045" r:id="rId22"/>
    <p:sldId id="1033" r:id="rId23"/>
    <p:sldId id="1047" r:id="rId24"/>
    <p:sldId id="1046" r:id="rId25"/>
    <p:sldId id="1048" r:id="rId26"/>
    <p:sldId id="1003" r:id="rId27"/>
    <p:sldId id="1026" r:id="rId28"/>
    <p:sldId id="1027" r:id="rId29"/>
    <p:sldId id="1028" r:id="rId30"/>
    <p:sldId id="1029" r:id="rId31"/>
    <p:sldId id="1030" r:id="rId32"/>
    <p:sldId id="1024" r:id="rId33"/>
    <p:sldId id="1025" r:id="rId34"/>
    <p:sldId id="1012" r:id="rId35"/>
    <p:sldId id="1032" r:id="rId36"/>
    <p:sldId id="1049" r:id="rId37"/>
    <p:sldId id="983" r:id="rId38"/>
    <p:sldId id="982" r:id="rId39"/>
    <p:sldId id="1034" r:id="rId40"/>
    <p:sldId id="1035" r:id="rId41"/>
    <p:sldId id="1010" r:id="rId42"/>
    <p:sldId id="1036" r:id="rId43"/>
    <p:sldId id="1041" r:id="rId44"/>
    <p:sldId id="870" r:id="rId45"/>
    <p:sldId id="871" r:id="rId46"/>
    <p:sldId id="822" r:id="rId47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MS PGothic" pitchFamily="34" charset="-128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MS PGothic" pitchFamily="34" charset="-128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MS PGothic" pitchFamily="34" charset="-128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MS PGothic" pitchFamily="34" charset="-128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MS PGothic" pitchFamily="34" charset="-128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MS PGothic" pitchFamily="34" charset="-128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MS PGothic" pitchFamily="34" charset="-128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MS PGothic" pitchFamily="34" charset="-128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MS PGothic" pitchFamily="34" charset="-128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D7F"/>
    <a:srgbClr val="008272"/>
    <a:srgbClr val="444F51"/>
    <a:srgbClr val="000066"/>
    <a:srgbClr val="00B050"/>
    <a:srgbClr val="0000FF"/>
    <a:srgbClr val="262A59"/>
    <a:srgbClr val="2F2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81" autoAdjust="0"/>
    <p:restoredTop sz="96270" autoAdjust="0"/>
  </p:normalViewPr>
  <p:slideViewPr>
    <p:cSldViewPr>
      <p:cViewPr>
        <p:scale>
          <a:sx n="51" d="100"/>
          <a:sy n="51" d="100"/>
        </p:scale>
        <p:origin x="-22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3DD28DA7-A0F4-498E-A2E2-CB0D5C2F4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714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05C55FE6-CF6B-4BED-B3D9-633E2EA04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363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MS PGothic" pitchFamily="34" charset="-128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Arial" charset="0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Arial" charset="0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Arial" charset="0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8626F7EC-4FC9-4574-8DB1-8961AE0E8815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921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112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3E89DED-C170-4340-A469-56A1EF7D122B}" type="slidenum">
              <a:rPr lang="en-US" smtClean="0"/>
              <a:pPr eaLnBrk="1" hangingPunct="1"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b="1" smtClean="0"/>
              <a:t>Legendas:</a:t>
            </a:r>
          </a:p>
          <a:p>
            <a:r>
              <a:rPr lang="pt-BR" smtClean="0"/>
              <a:t>1 – O cliente acessa o aplicativo do ING Bank com seu nome de usuário e senha da Internet</a:t>
            </a:r>
          </a:p>
          <a:p>
            <a:endParaRPr lang="pt-BR" smtClean="0"/>
          </a:p>
          <a:p>
            <a:r>
              <a:rPr lang="pt-BR" smtClean="0"/>
              <a:t>2 - O cliente acessa o cheque pelo botão depósito</a:t>
            </a:r>
          </a:p>
          <a:p>
            <a:endParaRPr lang="pt-BR" smtClean="0"/>
          </a:p>
          <a:p>
            <a:r>
              <a:rPr lang="pt-BR" smtClean="0"/>
              <a:t>3- O cliente está na área de depósito e capturará a imagem</a:t>
            </a:r>
          </a:p>
          <a:p>
            <a:endParaRPr lang="pt-BR" smtClean="0"/>
          </a:p>
          <a:p>
            <a:r>
              <a:rPr lang="pt-BR" smtClean="0"/>
              <a:t>4 – Inicia-se a instrução para realizar a captura com a imagem da frente do cheque</a:t>
            </a:r>
          </a:p>
          <a:p>
            <a:endParaRPr lang="pt-BR" smtClean="0"/>
          </a:p>
          <a:p>
            <a:r>
              <a:rPr lang="pt-BR" smtClean="0"/>
              <a:t>5 – O cliente realiza a captura da imagem da frente do cheque de acordo com a limitação indicada</a:t>
            </a:r>
          </a:p>
          <a:p>
            <a:endParaRPr lang="pt-BR" smtClean="0"/>
          </a:p>
          <a:p>
            <a:r>
              <a:rPr lang="pt-BR" smtClean="0"/>
              <a:t>6 – Logo em seguida o cliente realiza a captura do verso do cheque</a:t>
            </a:r>
          </a:p>
          <a:p>
            <a:endParaRPr lang="pt-BR" smtClean="0"/>
          </a:p>
          <a:p>
            <a:r>
              <a:rPr lang="pt-BR" smtClean="0"/>
              <a:t>7 – Se a imagem ficou boa o cliente clica em USE</a:t>
            </a:r>
          </a:p>
          <a:p>
            <a:endParaRPr lang="pt-BR" smtClean="0"/>
          </a:p>
          <a:p>
            <a:r>
              <a:rPr lang="pt-BR" smtClean="0"/>
              <a:t>8 –  O cliente após a captura preencherá o valor do cheque e selecionará em qual conta o cheque será depositado e informará  sobre o conteúdo do cheque (por exemplo: o cliente é dentista e o paciente realiza pagamento em cheque “Paciente X”)</a:t>
            </a:r>
          </a:p>
          <a:p>
            <a:endParaRPr lang="pt-BR" smtClean="0"/>
          </a:p>
          <a:p>
            <a:r>
              <a:rPr lang="pt-BR" smtClean="0"/>
              <a:t>9 – Aparece a confirmação do depósito</a:t>
            </a:r>
          </a:p>
          <a:p>
            <a:endParaRPr lang="pt-BR" smtClean="0"/>
          </a:p>
          <a:p>
            <a:r>
              <a:rPr lang="pt-BR" smtClean="0"/>
              <a:t>10 – Uma mensagem do banco aparece para o cliente, avisando que ele receberá um e-mail ou uma notificação pelo Internet Banking sobre o depósito online</a:t>
            </a:r>
          </a:p>
          <a:p>
            <a:endParaRPr lang="pt-BR" smtClean="0"/>
          </a:p>
          <a:p>
            <a:r>
              <a:rPr lang="pt-BR" smtClean="0"/>
              <a:t>11 – A notificação chega com as informações do cheque depositado. Isso não quer dizer que já foi automaticamente debitado. Porque há o procedimento de verificação. É recomendável que o cliente não jogue o cheque fora.</a:t>
            </a:r>
          </a:p>
          <a:p>
            <a:endParaRPr lang="pt-BR" smtClean="0"/>
          </a:p>
          <a:p>
            <a:r>
              <a:rPr lang="pt-BR" smtClean="0"/>
              <a:t>12 – O cheque foi depositado e compensado com sucesso na conta do cliente. </a:t>
            </a:r>
          </a:p>
        </p:txBody>
      </p:sp>
      <p:sp>
        <p:nvSpPr>
          <p:cNvPr id="122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A2098CA7-A802-4746-B9C9-8F35EDBD585B}" type="slidenum">
              <a:rPr lang="en-US" smtClean="0"/>
              <a:pPr eaLnBrk="1" hangingPunct="1"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112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3E89DED-C170-4340-A469-56A1EF7D122B}" type="slidenum">
              <a:rPr lang="en-US" smtClean="0"/>
              <a:pPr eaLnBrk="1" hangingPunct="1"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22A648F3-2C40-469F-A7EB-AAD61986C654}" type="slidenum">
              <a:rPr lang="pt-BR" smtClean="0">
                <a:cs typeface="Arial" charset="0"/>
              </a:rPr>
              <a:pPr eaLnBrk="1" hangingPunct="1"/>
              <a:t>3</a:t>
            </a:fld>
            <a:endParaRPr lang="pt-BR" smtClean="0">
              <a:cs typeface="Arial" charset="0"/>
            </a:endParaRPr>
          </a:p>
        </p:txBody>
      </p:sp>
      <p:sp>
        <p:nvSpPr>
          <p:cNvPr id="6861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995" tIns="47998" rIns="95995" bIns="4799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>
              <a:latin typeface="Arial" charset="0"/>
              <a:cs typeface="Arial" charset="0"/>
            </a:endParaRPr>
          </a:p>
        </p:txBody>
      </p:sp>
      <p:sp>
        <p:nvSpPr>
          <p:cNvPr id="68613" name="Espaço Reservado para Número de Slid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995" tIns="47998" rIns="95995" bIns="47998" anchor="b"/>
          <a:lstStyle>
            <a:lvl1pPr defTabSz="10287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10287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10287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10287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10287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923BA1F3-323A-46E1-924F-327F7E709A91}" type="slidenum">
              <a:rPr lang="pt-BR" sz="1200"/>
              <a:pPr algn="r" eaLnBrk="1" hangingPunct="1"/>
              <a:t>3</a:t>
            </a:fld>
            <a:endParaRPr lang="pt-B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551545E6-C854-4A52-9F26-BB6AEF41DDAC}" type="slidenum">
              <a:rPr lang="en-US" smtClean="0">
                <a:latin typeface="Calibri" pitchFamily="34" charset="0"/>
              </a:rPr>
              <a:pPr eaLnBrk="1" hangingPunct="1"/>
              <a:t>4</a:t>
            </a:fld>
            <a:endParaRPr lang="en-US" smtClean="0">
              <a:latin typeface="Calibri" pitchFamily="34" charset="0"/>
            </a:endParaRPr>
          </a:p>
        </p:txBody>
      </p:sp>
      <p:sp>
        <p:nvSpPr>
          <p:cNvPr id="1024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4213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42" tIns="46671" rIns="93342" bIns="46671"/>
          <a:lstStyle/>
          <a:p>
            <a:endParaRPr lang="en-US" smtClean="0"/>
          </a:p>
        </p:txBody>
      </p:sp>
      <p:sp>
        <p:nvSpPr>
          <p:cNvPr id="66564" name="Espaço Reservado para Número de Slide 3"/>
          <p:cNvSpPr txBox="1">
            <a:spLocks noGrp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42" tIns="46671" rIns="93342" bIns="46671" anchor="b"/>
          <a:lstStyle>
            <a:lvl1pPr defTabSz="1038225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defTabSz="1038225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defTabSz="1038225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defTabSz="1038225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defTabSz="1038225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6623785F-333A-4AD3-BEEA-3B87F676B765}" type="slidenum">
              <a:rPr lang="pt-BR" sz="1200" b="1">
                <a:latin typeface="Arial" pitchFamily="34" charset="0"/>
              </a:rPr>
              <a:pPr algn="r" eaLnBrk="1" hangingPunct="1"/>
              <a:t>7</a:t>
            </a:fld>
            <a:endParaRPr lang="pt-BR" sz="1200" b="1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4213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42" tIns="46671" rIns="93342" bIns="46671"/>
          <a:lstStyle/>
          <a:p>
            <a:endParaRPr lang="en-US" smtClean="0"/>
          </a:p>
        </p:txBody>
      </p:sp>
      <p:sp>
        <p:nvSpPr>
          <p:cNvPr id="66564" name="Espaço Reservado para Número de Slide 3"/>
          <p:cNvSpPr txBox="1">
            <a:spLocks noGrp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42" tIns="46671" rIns="93342" bIns="46671" anchor="b"/>
          <a:lstStyle>
            <a:lvl1pPr defTabSz="1038225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defTabSz="1038225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defTabSz="1038225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defTabSz="1038225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defTabSz="1038225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1038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6623785F-333A-4AD3-BEEA-3B87F676B765}" type="slidenum">
              <a:rPr lang="pt-BR" sz="1200" b="1">
                <a:latin typeface="Arial" pitchFamily="34" charset="0"/>
              </a:rPr>
              <a:pPr algn="r" eaLnBrk="1" hangingPunct="1"/>
              <a:t>13</a:t>
            </a:fld>
            <a:endParaRPr lang="pt-BR" sz="1200" b="1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112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3E89DED-C170-4340-A469-56A1EF7D122B}" type="slidenum">
              <a:rPr lang="en-US" smtClean="0"/>
              <a:pPr eaLnBrk="1" hangingPunct="1"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112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3E89DED-C170-4340-A469-56A1EF7D122B}" type="slidenum">
              <a:rPr lang="en-US" smtClean="0"/>
              <a:pPr eaLnBrk="1" hangingPunct="1"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112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3E89DED-C170-4340-A469-56A1EF7D122B}" type="slidenum">
              <a:rPr lang="en-US" smtClean="0"/>
              <a:pPr eaLnBrk="1" hangingPunct="1"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112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3E89DED-C170-4340-A469-56A1EF7D122B}" type="slidenum">
              <a:rPr lang="en-US" smtClean="0"/>
              <a:pPr eaLnBrk="1" hangingPunct="1"/>
              <a:t>35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9F0A5-BD0D-48B4-928E-36BFE1E6B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4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7C128-06CA-4D2B-964A-CBA582311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17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CD73F-3BDF-459B-83C2-C06B191CEFA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8138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C7EA2-ED58-4681-8BA5-2E282FADE3C7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970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548438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defRPr>
            </a:lvl1pPr>
          </a:lstStyle>
          <a:p>
            <a:pPr>
              <a:defRPr/>
            </a:pPr>
            <a:fld id="{3AA60974-CCA5-4A51-BC62-97EB8C4CC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CD65D0.2DD59F30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95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18" Type="http://schemas.openxmlformats.org/officeDocument/2006/relationships/image" Target="../media/image29.png"/><Relationship Id="rId26" Type="http://schemas.openxmlformats.org/officeDocument/2006/relationships/image" Target="../media/image36.png"/><Relationship Id="rId3" Type="http://schemas.openxmlformats.org/officeDocument/2006/relationships/image" Target="../media/image15.png"/><Relationship Id="rId21" Type="http://schemas.openxmlformats.org/officeDocument/2006/relationships/image" Target="../media/image32.jpeg"/><Relationship Id="rId34" Type="http://schemas.openxmlformats.org/officeDocument/2006/relationships/image" Target="../media/image43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5" Type="http://schemas.openxmlformats.org/officeDocument/2006/relationships/hyperlink" Target="http://www.bancovotorantim.com.br/web/site/pt/" TargetMode="External"/><Relationship Id="rId3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20" Type="http://schemas.openxmlformats.org/officeDocument/2006/relationships/image" Target="../media/image31.jpe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35.png"/><Relationship Id="rId32" Type="http://schemas.openxmlformats.org/officeDocument/2006/relationships/image" Target="../media/image41.png"/><Relationship Id="rId37" Type="http://schemas.openxmlformats.org/officeDocument/2006/relationships/image" Target="../media/image46.jpeg"/><Relationship Id="rId5" Type="http://schemas.openxmlformats.org/officeDocument/2006/relationships/image" Target="../media/image17.png"/><Relationship Id="rId15" Type="http://schemas.openxmlformats.org/officeDocument/2006/relationships/image" Target="../media/image26.jpeg"/><Relationship Id="rId23" Type="http://schemas.openxmlformats.org/officeDocument/2006/relationships/image" Target="../media/image34.jpeg"/><Relationship Id="rId28" Type="http://schemas.openxmlformats.org/officeDocument/2006/relationships/image" Target="../media/image38.png"/><Relationship Id="rId36" Type="http://schemas.openxmlformats.org/officeDocument/2006/relationships/image" Target="../media/image45.jpeg"/><Relationship Id="rId10" Type="http://schemas.openxmlformats.org/officeDocument/2006/relationships/image" Target="../media/image22.jpeg"/><Relationship Id="rId19" Type="http://schemas.openxmlformats.org/officeDocument/2006/relationships/image" Target="../media/image30.jpeg"/><Relationship Id="rId31" Type="http://schemas.openxmlformats.org/officeDocument/2006/relationships/hyperlink" Target="http://www.sicoob.com.br/site/index.jsp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hyperlink" Target="http://www1.folha.uol.com.br/ilustrada/867307-ilustrador-de-capa-de-erasmo-quer-processar-alemao-por-plagio.shtml" TargetMode="External"/><Relationship Id="rId22" Type="http://schemas.openxmlformats.org/officeDocument/2006/relationships/image" Target="../media/image33.jpeg"/><Relationship Id="rId27" Type="http://schemas.openxmlformats.org/officeDocument/2006/relationships/image" Target="../media/image37.png"/><Relationship Id="rId30" Type="http://schemas.openxmlformats.org/officeDocument/2006/relationships/image" Target="../media/image40.png"/><Relationship Id="rId35" Type="http://schemas.openxmlformats.org/officeDocument/2006/relationships/image" Target="../media/image4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twitpic.com/8h84ht" TargetMode="External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w.ly/95QAU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capa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/>
          <p:nvPr/>
        </p:nvSpPr>
        <p:spPr>
          <a:xfrm>
            <a:off x="328613" y="5229200"/>
            <a:ext cx="5051255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kern="1600" spc="100" dirty="0" smtClean="0">
                <a:solidFill>
                  <a:schemeClr val="bg1"/>
                </a:solidFill>
                <a:latin typeface="+mj-lt"/>
                <a:ea typeface="+mn-ea"/>
                <a:cs typeface="Myriad Pro"/>
              </a:rPr>
              <a:t>COLADE - URUGUAY</a:t>
            </a:r>
            <a:r>
              <a:rPr lang="en-US" sz="2600" kern="1600" spc="100" dirty="0" smtClean="0">
                <a:solidFill>
                  <a:schemeClr val="bg1"/>
                </a:solidFill>
                <a:latin typeface="+mj-lt"/>
                <a:ea typeface="+mn-ea"/>
                <a:cs typeface="Myriad Pro"/>
              </a:rPr>
              <a:t>| 12</a:t>
            </a:r>
            <a:r>
              <a:rPr lang="en-US" sz="2600" kern="1600" spc="100" dirty="0" smtClean="0">
                <a:solidFill>
                  <a:schemeClr val="bg1"/>
                </a:solidFill>
                <a:latin typeface="+mj-lt"/>
                <a:ea typeface="+mn-ea"/>
                <a:cs typeface="Myriad Pro Cond"/>
              </a:rPr>
              <a:t>.10.2012</a:t>
            </a:r>
            <a:endParaRPr lang="en-US" sz="2600" kern="1600" spc="100" dirty="0">
              <a:solidFill>
                <a:schemeClr val="bg1"/>
              </a:solidFill>
              <a:latin typeface="+mj-lt"/>
              <a:ea typeface="+mn-ea"/>
              <a:cs typeface="Myriad Pro Con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28613" y="5661248"/>
            <a:ext cx="8635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70" dirty="0">
                <a:solidFill>
                  <a:schemeClr val="bg1"/>
                </a:solidFill>
                <a:latin typeface="+mj-lt"/>
                <a:ea typeface="+mn-ea"/>
                <a:cs typeface="Myriad Pro Cond"/>
              </a:rPr>
              <a:t>Nuevas tendencias en transacciones electrónicas. </a:t>
            </a:r>
            <a:endParaRPr lang="es-ES" sz="2000" b="1" spc="70" dirty="0" smtClean="0">
              <a:solidFill>
                <a:schemeClr val="bg1"/>
              </a:solidFill>
              <a:latin typeface="+mj-lt"/>
              <a:ea typeface="+mn-ea"/>
              <a:cs typeface="Myriad Pro Cond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70" dirty="0" smtClean="0">
                <a:solidFill>
                  <a:schemeClr val="bg1"/>
                </a:solidFill>
                <a:latin typeface="+mj-lt"/>
                <a:ea typeface="+mn-ea"/>
                <a:cs typeface="Myriad Pro Cond"/>
              </a:rPr>
              <a:t>Uso </a:t>
            </a:r>
            <a:r>
              <a:rPr lang="es-ES" sz="2000" b="1" spc="70" dirty="0">
                <a:solidFill>
                  <a:schemeClr val="bg1"/>
                </a:solidFill>
                <a:latin typeface="+mj-lt"/>
                <a:ea typeface="+mn-ea"/>
                <a:cs typeface="Myriad Pro Cond"/>
              </a:rPr>
              <a:t>de las redes sociales y sus riesgos</a:t>
            </a:r>
            <a:endParaRPr lang="en-US" sz="2000" b="1" spc="70" dirty="0">
              <a:solidFill>
                <a:schemeClr val="bg1"/>
              </a:solidFill>
              <a:latin typeface="+mj-lt"/>
              <a:ea typeface="+mn-ea"/>
              <a:cs typeface="Myriad Pro C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FZKHBBiQaIw/TkQ7_zuNNGI/AAAAAAAAABg/efZXRZA6yoE/s1600/GARFIE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23" y="983323"/>
            <a:ext cx="5508104" cy="561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61950" y="1292225"/>
            <a:ext cx="8401050" cy="4154984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solidFill>
                  <a:srgbClr val="008D7F"/>
                </a:solidFill>
                <a:latin typeface="Calibri" pitchFamily="34" charset="0"/>
                <a:cs typeface="Calibri" pitchFamily="34" charset="0"/>
              </a:rPr>
              <a:t>¿</a:t>
            </a:r>
            <a:r>
              <a:rPr lang="es-ES_tradnl" sz="3600" b="1" dirty="0" smtClean="0">
                <a:solidFill>
                  <a:srgbClr val="008D7F"/>
                </a:solidFill>
                <a:latin typeface="Calibri" pitchFamily="34" charset="0"/>
                <a:cs typeface="Calibri" pitchFamily="34" charset="0"/>
              </a:rPr>
              <a:t>Qué hacen los brasileños así que se levantan?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48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El 47% </a:t>
            </a:r>
            <a:r>
              <a:rPr lang="es-ES_tradnl" sz="3200" dirty="0" smtClean="0">
                <a:latin typeface="Calibri" pitchFamily="34" charset="0"/>
                <a:cs typeface="Calibri" pitchFamily="34" charset="0"/>
              </a:rPr>
              <a:t>verifica el correo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8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El 29% </a:t>
            </a:r>
            <a:r>
              <a:rPr lang="es-ES_tradnl" sz="3200" dirty="0" smtClean="0">
                <a:latin typeface="Calibri" pitchFamily="34" charset="0"/>
                <a:cs typeface="Calibri" pitchFamily="34" charset="0"/>
              </a:rPr>
              <a:t>accede a Facebook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El 18% </a:t>
            </a:r>
            <a:r>
              <a:rPr lang="es-ES_tradnl" sz="3200" dirty="0" smtClean="0">
                <a:latin typeface="Calibri" pitchFamily="34" charset="0"/>
                <a:cs typeface="Calibri" pitchFamily="34" charset="0"/>
              </a:rPr>
              <a:t>accede a </a:t>
            </a:r>
            <a:r>
              <a:rPr lang="es-ES_tradnl" sz="3200" dirty="0" err="1" smtClean="0">
                <a:latin typeface="Calibri" pitchFamily="34" charset="0"/>
                <a:cs typeface="Calibri" pitchFamily="34" charset="0"/>
              </a:rPr>
              <a:t>Twitter</a:t>
            </a:r>
            <a:endParaRPr lang="es-ES_tradnl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195" name="CaixaDeTexto 4"/>
          <p:cNvSpPr txBox="1">
            <a:spLocks noChangeArrowheads="1"/>
          </p:cNvSpPr>
          <p:nvPr/>
        </p:nvSpPr>
        <p:spPr bwMode="auto">
          <a:xfrm>
            <a:off x="111125" y="6302375"/>
            <a:ext cx="27430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sz="1000" dirty="0" smtClean="0">
                <a:cs typeface="Arial" charset="0"/>
              </a:rPr>
              <a:t>http</a:t>
            </a:r>
            <a:r>
              <a:rPr lang="pt-BR" sz="1000" dirty="0">
                <a:cs typeface="Arial" charset="0"/>
              </a:rPr>
              <a:t>://</a:t>
            </a:r>
            <a:r>
              <a:rPr lang="pt-BR" sz="1000" dirty="0" smtClean="0">
                <a:cs typeface="Arial" charset="0"/>
              </a:rPr>
              <a:t>pinterest.com/pin/35465915785877323/</a:t>
            </a:r>
            <a:endParaRPr lang="pt-BR" sz="1000" dirty="0">
              <a:cs typeface="Arial" charset="0"/>
            </a:endParaRPr>
          </a:p>
        </p:txBody>
      </p:sp>
      <p:sp>
        <p:nvSpPr>
          <p:cNvPr id="5" name="Espaço Reservado para Número de Slide 1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2D74E9AD-33A9-4A56-B713-0FDB05F1AE6E}" type="slidenum">
              <a:rPr lang="pt-BR" sz="1200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10</a:t>
            </a:fld>
            <a:endParaRPr lang="pt-BR" sz="120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854184" y="6351131"/>
            <a:ext cx="61103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latin typeface="+mj-lt"/>
              </a:rPr>
              <a:t>http://1.bp.blogspot.com/-FZKHBBiQaIw/TkQ7_zuNNGI/AAAAAAAAABg/efZXRZA6yoE/s1600/GARFIELD.jpg</a:t>
            </a:r>
          </a:p>
        </p:txBody>
      </p:sp>
    </p:spTree>
    <p:extLst>
      <p:ext uri="{BB962C8B-B14F-4D97-AF65-F5344CB8AC3E}">
        <p14:creationId xmlns:p14="http://schemas.microsoft.com/office/powerpoint/2010/main" val="189003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aptura de Tela 2012-04-10 às 17.15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4469">
            <a:off x="4605338" y="2590800"/>
            <a:ext cx="2351087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35496" y="1490623"/>
            <a:ext cx="9144000" cy="135421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eaLnBrk="0" hangingPunct="0">
              <a:buFont typeface="Wingdings" pitchFamily="2" charset="2"/>
              <a:buChar char="§"/>
            </a:pPr>
            <a:r>
              <a:rPr lang="es-ES_tradnl" sz="2200" dirty="0" smtClean="0">
                <a:latin typeface="Calibri" pitchFamily="34" charset="0"/>
              </a:rPr>
              <a:t> Se ha hecho </a:t>
            </a:r>
            <a:r>
              <a:rPr lang="es-ES_tradnl" sz="2200" dirty="0" smtClean="0">
                <a:latin typeface="Calibri" pitchFamily="34" charset="0"/>
              </a:rPr>
              <a:t>un folleto orientativo – una Guía </a:t>
            </a:r>
            <a:r>
              <a:rPr lang="es-ES_tradnl" sz="2200" dirty="0" smtClean="0">
                <a:latin typeface="Calibri" pitchFamily="34" charset="0"/>
              </a:rPr>
              <a:t>de Postura en las Redes Sociales;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es-ES_tradnl" sz="2200" dirty="0" smtClean="0">
                <a:latin typeface="Calibri" pitchFamily="34" charset="0"/>
              </a:rPr>
              <a:t> 4 ponencias orientativas para el equipo de atendimiento al consumidor;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es-ES_tradnl" sz="2200" dirty="0" smtClean="0">
                <a:latin typeface="Calibri" pitchFamily="34" charset="0"/>
              </a:rPr>
              <a:t> </a:t>
            </a:r>
            <a:r>
              <a:rPr lang="es-ES_tradnl" sz="2200" dirty="0" smtClean="0">
                <a:latin typeface="Calibri" pitchFamily="34" charset="0"/>
              </a:rPr>
              <a:t>El folleto </a:t>
            </a:r>
            <a:r>
              <a:rPr lang="es-ES_tradnl" sz="2200" dirty="0" smtClean="0">
                <a:latin typeface="Calibri" pitchFamily="34" charset="0"/>
              </a:rPr>
              <a:t>contiene </a:t>
            </a:r>
            <a:r>
              <a:rPr lang="es-ES_tradnl" sz="2200" dirty="0" smtClean="0">
                <a:latin typeface="Calibri" pitchFamily="34" charset="0"/>
              </a:rPr>
              <a:t>personajes estilo manga para jóvenes de la Generación </a:t>
            </a:r>
            <a:r>
              <a:rPr lang="es-ES_tradnl" sz="2200" dirty="0" smtClean="0">
                <a:latin typeface="Calibri" pitchFamily="34" charset="0"/>
              </a:rPr>
              <a:t>Y.</a:t>
            </a:r>
            <a:endParaRPr lang="es-ES_tradnl" sz="2200" dirty="0" smtClean="0">
              <a:latin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endParaRPr lang="es-ES_tradnl" sz="2200" dirty="0">
              <a:latin typeface="Calibri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95536" y="836712"/>
            <a:ext cx="852859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lIns="0" tIns="0" rIns="0" bIns="0" anchor="ctr">
            <a:spAutoFit/>
          </a:bodyPr>
          <a:lstStyle/>
          <a:p>
            <a:pPr algn="ctr" defTabSz="914098" eaLnBrk="0" hangingPunct="0">
              <a:defRPr/>
            </a:pPr>
            <a:r>
              <a:rPr lang="es-ES_tradnl" sz="3200" b="1" smtClean="0">
                <a:solidFill>
                  <a:srgbClr val="008D7F"/>
                </a:solidFill>
                <a:latin typeface="+mn-lt"/>
                <a:cs typeface="Arial" charset="0"/>
              </a:rPr>
              <a:t>Estudio de Caso Bradesco – Mitigando riesgos</a:t>
            </a:r>
            <a:endParaRPr lang="es-ES_tradnl" sz="2800" b="1">
              <a:solidFill>
                <a:srgbClr val="008D7F"/>
              </a:solidFill>
              <a:latin typeface="+mn-lt"/>
              <a:cs typeface="Arial" charset="0"/>
            </a:endParaRPr>
          </a:p>
        </p:txBody>
      </p:sp>
      <p:pic>
        <p:nvPicPr>
          <p:cNvPr id="20485" name="Picture 3" descr="Captura de Tela 2012-04-10 às 17.15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3181350"/>
            <a:ext cx="2328863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" descr="Captura de Tela 2012-04-10 às 17.15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381">
            <a:off x="6334125" y="2816225"/>
            <a:ext cx="2532063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 descr="Captura de Tela 2012-04-10 às 17.15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771775"/>
            <a:ext cx="25146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Espaço Reservado para Número de Slide 1"/>
          <p:cNvSpPr txBox="1">
            <a:spLocks/>
          </p:cNvSpPr>
          <p:nvPr/>
        </p:nvSpPr>
        <p:spPr bwMode="auto">
          <a:xfrm>
            <a:off x="8667750" y="6519863"/>
            <a:ext cx="5127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FE8D6521-8A74-4827-A7E6-CD37A28DC3AE}" type="slidenum">
              <a:rPr lang="pt-BR" sz="1200">
                <a:solidFill>
                  <a:schemeClr val="bg1"/>
                </a:solidFill>
                <a:latin typeface="Myriad Pro" pitchFamily="34" charset="0"/>
                <a:cs typeface="Arial" charset="0"/>
              </a:rPr>
              <a:pPr algn="r" eaLnBrk="1" hangingPunct="1"/>
              <a:t>11</a:t>
            </a:fld>
            <a:endParaRPr lang="pt-BR" sz="1200">
              <a:solidFill>
                <a:schemeClr val="bg1"/>
              </a:solidFill>
              <a:latin typeface="Myriad Pro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784600" y="1018858"/>
            <a:ext cx="561657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lIns="0" tIns="0" rIns="0" bIns="0" anchor="ctr">
            <a:spAutoFit/>
          </a:bodyPr>
          <a:lstStyle/>
          <a:p>
            <a:pPr algn="ctr" defTabSz="914098" eaLnBrk="0" hangingPunct="0">
              <a:defRPr/>
            </a:pPr>
            <a:r>
              <a:rPr lang="es-ES_tradnl" sz="3200" b="1" dirty="0" smtClean="0">
                <a:solidFill>
                  <a:srgbClr val="008D7F"/>
                </a:solidFill>
                <a:latin typeface="+mn-lt"/>
                <a:cs typeface="Arial" charset="0"/>
              </a:rPr>
              <a:t>Estudio de Caso </a:t>
            </a:r>
          </a:p>
          <a:p>
            <a:pPr algn="ctr" defTabSz="914098" eaLnBrk="0" hangingPunct="0">
              <a:defRPr/>
            </a:pPr>
            <a:r>
              <a:rPr lang="es-ES_tradnl" sz="3200" b="1" dirty="0" err="1" smtClean="0">
                <a:solidFill>
                  <a:srgbClr val="008D7F"/>
                </a:solidFill>
                <a:latin typeface="+mn-lt"/>
                <a:cs typeface="Arial" charset="0"/>
              </a:rPr>
              <a:t>Serasa</a:t>
            </a:r>
            <a:r>
              <a:rPr lang="es-ES_tradnl" sz="3200" b="1" dirty="0" smtClean="0">
                <a:solidFill>
                  <a:srgbClr val="008D7F"/>
                </a:solidFill>
                <a:latin typeface="+mn-lt"/>
                <a:cs typeface="Arial" charset="0"/>
              </a:rPr>
              <a:t> </a:t>
            </a:r>
            <a:r>
              <a:rPr lang="es-ES_tradnl" sz="3200" b="1" dirty="0" err="1" smtClean="0">
                <a:solidFill>
                  <a:srgbClr val="008D7F"/>
                </a:solidFill>
                <a:latin typeface="+mn-lt"/>
                <a:cs typeface="Arial" charset="0"/>
              </a:rPr>
              <a:t>Experian</a:t>
            </a:r>
            <a:endParaRPr lang="es-ES_tradnl" sz="2800" b="1" dirty="0">
              <a:solidFill>
                <a:srgbClr val="008D7F"/>
              </a:solidFill>
              <a:latin typeface="+mn-lt"/>
              <a:cs typeface="Arial" charset="0"/>
            </a:endParaRPr>
          </a:p>
        </p:txBody>
      </p:sp>
      <p:pic>
        <p:nvPicPr>
          <p:cNvPr id="21507" name="c631783f-8805-49e4-8056-c956e9fed774" descr="F2BADE62-691F-4551-B58E-877345D2CDC8@co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049338"/>
            <a:ext cx="3797300" cy="53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1"/>
          <p:cNvSpPr>
            <a:spLocks noChangeArrowheads="1"/>
          </p:cNvSpPr>
          <p:nvPr/>
        </p:nvSpPr>
        <p:spPr bwMode="auto">
          <a:xfrm>
            <a:off x="4803775" y="2276947"/>
            <a:ext cx="4120356" cy="269304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eaLnBrk="0" hangingPunct="0">
              <a:buFont typeface="Wingdings" pitchFamily="2" charset="2"/>
              <a:buChar char="§"/>
            </a:pPr>
            <a:r>
              <a:rPr lang="es-ES_tradnl" sz="2500" dirty="0" smtClean="0">
                <a:latin typeface="Calibri" pitchFamily="34" charset="0"/>
              </a:rPr>
              <a:t>Se ha hecho </a:t>
            </a:r>
            <a:r>
              <a:rPr lang="es-ES_tradnl" sz="2500" dirty="0" smtClean="0">
                <a:latin typeface="Calibri" pitchFamily="34" charset="0"/>
              </a:rPr>
              <a:t>un folleto </a:t>
            </a:r>
            <a:r>
              <a:rPr lang="es-ES_tradnl" sz="2500" dirty="0" smtClean="0">
                <a:latin typeface="Calibri" pitchFamily="34" charset="0"/>
              </a:rPr>
              <a:t>– </a:t>
            </a:r>
          </a:p>
          <a:p>
            <a:pPr eaLnBrk="0" hangingPunct="0"/>
            <a:r>
              <a:rPr lang="es-ES_tradnl" sz="2500" dirty="0" smtClean="0">
                <a:latin typeface="Calibri" pitchFamily="34" charset="0"/>
              </a:rPr>
              <a:t>Guía Para Uso de las Redes Sociales;</a:t>
            </a:r>
          </a:p>
          <a:p>
            <a:pPr eaLnBrk="0" hangingPunct="0">
              <a:buFont typeface="Wingdings" pitchFamily="2" charset="2"/>
              <a:buChar char="§"/>
            </a:pPr>
            <a:endParaRPr lang="es-ES_tradnl" sz="2500" dirty="0" smtClean="0">
              <a:latin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lang="es-ES_tradnl" sz="2500" dirty="0" smtClean="0">
                <a:latin typeface="Calibri" pitchFamily="34" charset="0"/>
              </a:rPr>
              <a:t> Realización de una ponencia general de concienciación para los empleados.</a:t>
            </a:r>
            <a:endParaRPr lang="es-ES_tradnl" sz="2500" dirty="0">
              <a:latin typeface="Calibri" pitchFamily="34" charset="0"/>
            </a:endParaRPr>
          </a:p>
        </p:txBody>
      </p:sp>
      <p:sp>
        <p:nvSpPr>
          <p:cNvPr id="21509" name="Espaço Reservado para Número de Slide 1"/>
          <p:cNvSpPr txBox="1">
            <a:spLocks/>
          </p:cNvSpPr>
          <p:nvPr/>
        </p:nvSpPr>
        <p:spPr bwMode="auto">
          <a:xfrm>
            <a:off x="8667750" y="6519863"/>
            <a:ext cx="5127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125B249A-19AC-4A8D-B870-E39DDEEA2912}" type="slidenum">
              <a:rPr lang="pt-BR" sz="1200">
                <a:solidFill>
                  <a:schemeClr val="bg1"/>
                </a:solidFill>
                <a:latin typeface="Myriad Pro" pitchFamily="34" charset="0"/>
                <a:cs typeface="Arial" charset="0"/>
              </a:rPr>
              <a:pPr algn="r" eaLnBrk="1" hangingPunct="1"/>
              <a:t>12</a:t>
            </a:fld>
            <a:endParaRPr lang="pt-BR" sz="1200">
              <a:solidFill>
                <a:schemeClr val="bg1"/>
              </a:solidFill>
              <a:latin typeface="Myriad Pro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58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Espaço Reservado para Número de Slide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fld id="{81FBE713-420A-445E-9608-9D9C0DD6E41C}" type="slidenum">
              <a:rPr lang="pt-BR" smtClean="0">
                <a:solidFill>
                  <a:schemeClr val="bg1"/>
                </a:solidFill>
                <a:latin typeface="Calibri" pitchFamily="34" charset="0"/>
              </a:rPr>
              <a:pPr eaLnBrk="1" hangingPunct="1"/>
              <a:t>13</a:t>
            </a:fld>
            <a:endParaRPr lang="pt-BR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66712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539552" y="4509120"/>
            <a:ext cx="2520280" cy="1368152"/>
            <a:chOff x="539552" y="4509120"/>
            <a:chExt cx="2520280" cy="997079"/>
          </a:xfrm>
        </p:grpSpPr>
        <p:sp>
          <p:nvSpPr>
            <p:cNvPr id="2" name="Texto Explicativo 1 1"/>
            <p:cNvSpPr/>
            <p:nvPr/>
          </p:nvSpPr>
          <p:spPr>
            <a:xfrm>
              <a:off x="539552" y="4509120"/>
              <a:ext cx="2520280" cy="792088"/>
            </a:xfrm>
            <a:prstGeom prst="borderCallout1">
              <a:avLst>
                <a:gd name="adj1" fmla="val -22863"/>
                <a:gd name="adj2" fmla="val 44824"/>
                <a:gd name="adj3" fmla="val -151942"/>
                <a:gd name="adj4" fmla="val 46043"/>
              </a:avLst>
            </a:prstGeom>
            <a:noFill/>
            <a:ln w="22225">
              <a:solidFill>
                <a:srgbClr val="008D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539552" y="4582869"/>
              <a:ext cx="25202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smtClean="0"/>
                <a:t>1 de cada 4 horas es consumida en Facebook.</a:t>
              </a:r>
              <a:endParaRPr lang="es-ES_tradnl" dirty="0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3491880" y="4526016"/>
            <a:ext cx="2592288" cy="1551078"/>
            <a:chOff x="467544" y="4509119"/>
            <a:chExt cx="2592288" cy="1551078"/>
          </a:xfrm>
        </p:grpSpPr>
        <p:sp>
          <p:nvSpPr>
            <p:cNvPr id="14" name="Texto Explicativo 1 13"/>
            <p:cNvSpPr/>
            <p:nvPr/>
          </p:nvSpPr>
          <p:spPr>
            <a:xfrm>
              <a:off x="467544" y="4509119"/>
              <a:ext cx="2592288" cy="1551077"/>
            </a:xfrm>
            <a:prstGeom prst="borderCallout1">
              <a:avLst>
                <a:gd name="adj1" fmla="val -22863"/>
                <a:gd name="adj2" fmla="val 44824"/>
                <a:gd name="adj3" fmla="val -88222"/>
                <a:gd name="adj4" fmla="val -37878"/>
              </a:avLst>
            </a:prstGeom>
            <a:noFill/>
            <a:ln w="22225">
              <a:solidFill>
                <a:srgbClr val="008D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539552" y="4582869"/>
              <a:ext cx="25202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smtClean="0"/>
                <a:t>127 millones de latinos mayores de 15 años pasaron, en media, 7,5 horas en redes sociales</a:t>
              </a:r>
              <a:endParaRPr lang="es-ES_tradnl" dirty="0"/>
            </a:p>
          </p:txBody>
        </p:sp>
      </p:grpSp>
      <p:sp>
        <p:nvSpPr>
          <p:cNvPr id="5" name="Retângulo 4"/>
          <p:cNvSpPr/>
          <p:nvPr/>
        </p:nvSpPr>
        <p:spPr>
          <a:xfrm>
            <a:off x="87114" y="6351131"/>
            <a:ext cx="87333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smtClean="0"/>
              <a:t>http://www.comscore.com/esl/Press_Events/Press_Releases/2012/6/Latin_America_Leads_as_the_Most_Socially-Engaged_Global_Region</a:t>
            </a:r>
            <a:endParaRPr lang="pt-BR" sz="1000" dirty="0"/>
          </a:p>
        </p:txBody>
      </p:sp>
      <p:grpSp>
        <p:nvGrpSpPr>
          <p:cNvPr id="6" name="Grupo 5"/>
          <p:cNvGrpSpPr/>
          <p:nvPr/>
        </p:nvGrpSpPr>
        <p:grpSpPr>
          <a:xfrm>
            <a:off x="6374641" y="4661520"/>
            <a:ext cx="2520281" cy="1215752"/>
            <a:chOff x="6374641" y="4661520"/>
            <a:chExt cx="2520281" cy="1215752"/>
          </a:xfrm>
        </p:grpSpPr>
        <p:sp>
          <p:nvSpPr>
            <p:cNvPr id="19" name="Texto Explicativo 1 18"/>
            <p:cNvSpPr/>
            <p:nvPr/>
          </p:nvSpPr>
          <p:spPr>
            <a:xfrm>
              <a:off x="6374641" y="4661520"/>
              <a:ext cx="2485177" cy="1215752"/>
            </a:xfrm>
            <a:prstGeom prst="borderCallout1">
              <a:avLst>
                <a:gd name="adj1" fmla="val -22863"/>
                <a:gd name="adj2" fmla="val 44824"/>
                <a:gd name="adj3" fmla="val -141839"/>
                <a:gd name="adj4" fmla="val -86855"/>
              </a:avLst>
            </a:prstGeom>
            <a:noFill/>
            <a:ln w="22225">
              <a:solidFill>
                <a:srgbClr val="008D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6374642" y="4735269"/>
              <a:ext cx="25202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smtClean="0"/>
                <a:t>1º Facebook</a:t>
              </a:r>
            </a:p>
            <a:p>
              <a:pPr algn="ctr"/>
              <a:r>
                <a:rPr lang="es-ES_tradnl" dirty="0" smtClean="0"/>
                <a:t>2º </a:t>
              </a:r>
              <a:r>
                <a:rPr lang="es-ES_tradnl" dirty="0" err="1" smtClean="0"/>
                <a:t>Twitter</a:t>
              </a:r>
              <a:endParaRPr lang="es-ES_tradnl" dirty="0" smtClean="0"/>
            </a:p>
            <a:p>
              <a:pPr algn="ctr"/>
              <a:r>
                <a:rPr lang="es-ES_tradnl" dirty="0" smtClean="0"/>
                <a:t>3º </a:t>
              </a:r>
              <a:r>
                <a:rPr lang="es-ES_tradnl" dirty="0" err="1" smtClean="0"/>
                <a:t>Orkut</a:t>
              </a:r>
              <a:endParaRPr lang="es-ES_tradnl" dirty="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400892" y="1052736"/>
            <a:ext cx="2520280" cy="1307139"/>
            <a:chOff x="6400892" y="1052736"/>
            <a:chExt cx="2520280" cy="1307139"/>
          </a:xfrm>
        </p:grpSpPr>
        <p:sp>
          <p:nvSpPr>
            <p:cNvPr id="22" name="Texto Explicativo 1 21"/>
            <p:cNvSpPr/>
            <p:nvPr/>
          </p:nvSpPr>
          <p:spPr>
            <a:xfrm>
              <a:off x="6418444" y="1052736"/>
              <a:ext cx="2485177" cy="1215752"/>
            </a:xfrm>
            <a:prstGeom prst="borderCallout1">
              <a:avLst>
                <a:gd name="adj1" fmla="val 47859"/>
                <a:gd name="adj2" fmla="val -4052"/>
                <a:gd name="adj3" fmla="val 47876"/>
                <a:gd name="adj4" fmla="val -128042"/>
              </a:avLst>
            </a:prstGeom>
            <a:noFill/>
            <a:ln w="22225">
              <a:solidFill>
                <a:srgbClr val="008D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6400892" y="1159546"/>
              <a:ext cx="25202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/>
                <a:t>Tumblr</a:t>
              </a:r>
              <a:r>
                <a:rPr lang="es-ES_tradnl" dirty="0" smtClean="0"/>
                <a:t> – 2 veces más usuarios;</a:t>
              </a:r>
            </a:p>
            <a:p>
              <a:pPr algn="ctr"/>
              <a:r>
                <a:rPr lang="es-ES_tradnl" dirty="0" err="1" smtClean="0"/>
                <a:t>Pinterest</a:t>
              </a:r>
              <a:r>
                <a:rPr lang="es-ES_tradnl" dirty="0" smtClean="0"/>
                <a:t> – </a:t>
              </a:r>
              <a:r>
                <a:rPr lang="es-ES_tradnl" dirty="0" smtClean="0"/>
                <a:t>8 veces más usuarios;</a:t>
              </a:r>
              <a:endParaRPr lang="es-ES_tradnl" dirty="0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6458736" y="2420888"/>
            <a:ext cx="2520280" cy="1215752"/>
            <a:chOff x="6458736" y="2420888"/>
            <a:chExt cx="2520280" cy="1215752"/>
          </a:xfrm>
        </p:grpSpPr>
        <p:sp>
          <p:nvSpPr>
            <p:cNvPr id="25" name="Texto Explicativo 1 24"/>
            <p:cNvSpPr/>
            <p:nvPr/>
          </p:nvSpPr>
          <p:spPr>
            <a:xfrm>
              <a:off x="6458736" y="2420888"/>
              <a:ext cx="2485177" cy="1215752"/>
            </a:xfrm>
            <a:prstGeom prst="borderCallout1">
              <a:avLst>
                <a:gd name="adj1" fmla="val 47859"/>
                <a:gd name="adj2" fmla="val -4052"/>
                <a:gd name="adj3" fmla="val 10831"/>
                <a:gd name="adj4" fmla="val -92895"/>
              </a:avLst>
            </a:prstGeom>
            <a:noFill/>
            <a:ln w="22225">
              <a:solidFill>
                <a:srgbClr val="008D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6458736" y="2705598"/>
              <a:ext cx="2520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smtClean="0"/>
                <a:t>Público Generación Y </a:t>
              </a:r>
              <a:r>
                <a:rPr lang="es-ES_tradnl" dirty="0" err="1" smtClean="0"/>
                <a:t>y</a:t>
              </a:r>
              <a:r>
                <a:rPr lang="es-ES_tradnl" dirty="0"/>
                <a:t> Z: </a:t>
              </a:r>
              <a:r>
                <a:rPr lang="es-ES_tradnl" dirty="0" smtClean="0"/>
                <a:t>61,4%</a:t>
              </a:r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151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Número de Slide 1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B28076-DED7-43BC-8D6F-018899A4681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pt-BR" smtClean="0"/>
          </a:p>
        </p:txBody>
      </p:sp>
      <p:pic>
        <p:nvPicPr>
          <p:cNvPr id="16387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em curva 4"/>
          <p:cNvCxnSpPr/>
          <p:nvPr/>
        </p:nvCxnSpPr>
        <p:spPr>
          <a:xfrm rot="5400000">
            <a:off x="2616994" y="4353719"/>
            <a:ext cx="1317625" cy="1296987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781300"/>
            <a:ext cx="6372225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0" y="908050"/>
            <a:ext cx="9144000" cy="1570038"/>
          </a:xfrm>
          <a:prstGeom prst="rect">
            <a:avLst/>
          </a:prstGeom>
          <a:solidFill>
            <a:srgbClr val="00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ES_tradnl" sz="4800" b="1" dirty="0" smtClean="0">
                <a:solidFill>
                  <a:schemeClr val="bg1"/>
                </a:solidFill>
                <a:latin typeface="Calibri" pitchFamily="34" charset="0"/>
              </a:rPr>
              <a:t>Deje claro sus propósitos </a:t>
            </a:r>
          </a:p>
          <a:p>
            <a:pPr algn="ctr" eaLnBrk="1" hangingPunct="1"/>
            <a:r>
              <a:rPr lang="es-ES_tradnl" sz="4800" b="1" dirty="0" smtClean="0">
                <a:solidFill>
                  <a:schemeClr val="bg1"/>
                </a:solidFill>
                <a:latin typeface="Calibri" pitchFamily="34" charset="0"/>
              </a:rPr>
              <a:t>En las redes sociales</a:t>
            </a:r>
            <a:endParaRPr lang="es-ES_tradnl" sz="4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Número de Slide 1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5D6B444-D876-4C2D-A1CD-5A5B7F2EA882}" type="slidenum">
              <a:rPr lang="pt-BR" smtClean="0">
                <a:ea typeface="MS PGothic" pitchFamily="34" charset="-128"/>
              </a:rPr>
              <a:pPr>
                <a:defRPr/>
              </a:pPr>
              <a:t>15</a:t>
            </a:fld>
            <a:endParaRPr lang="pt-BR" smtClean="0">
              <a:ea typeface="MS PGothic" pitchFamily="34" charset="-128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73" b="20476"/>
          <a:stretch>
            <a:fillRect/>
          </a:stretch>
        </p:blipFill>
        <p:spPr bwMode="auto">
          <a:xfrm>
            <a:off x="0" y="868363"/>
            <a:ext cx="9144000" cy="57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3213100"/>
            <a:ext cx="725805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ta para baixo 4"/>
          <p:cNvSpPr/>
          <p:nvPr/>
        </p:nvSpPr>
        <p:spPr>
          <a:xfrm>
            <a:off x="3492500" y="2492375"/>
            <a:ext cx="935038" cy="72072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2915816" y="4365104"/>
            <a:ext cx="5184576" cy="79208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77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9"/>
          <a:stretch>
            <a:fillRect/>
          </a:stretch>
        </p:blipFill>
        <p:spPr bwMode="auto">
          <a:xfrm>
            <a:off x="0" y="1564750"/>
            <a:ext cx="914400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CaixaDeTexto 17"/>
          <p:cNvSpPr txBox="1">
            <a:spLocks noChangeArrowheads="1"/>
          </p:cNvSpPr>
          <p:nvPr/>
        </p:nvSpPr>
        <p:spPr bwMode="auto">
          <a:xfrm>
            <a:off x="-541338" y="765175"/>
            <a:ext cx="96853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ES_tradnl" sz="3200" b="1" dirty="0" smtClean="0">
                <a:solidFill>
                  <a:srgbClr val="008D7F"/>
                </a:solidFill>
              </a:rPr>
              <a:t>ATENDIMIENTO EN LAS REDES</a:t>
            </a:r>
          </a:p>
          <a:p>
            <a:pPr algn="ctr" eaLnBrk="1" hangingPunct="1"/>
            <a:r>
              <a:rPr lang="es-ES_tradnl" sz="2000" dirty="0" smtClean="0">
                <a:solidFill>
                  <a:srgbClr val="FF0000"/>
                </a:solidFill>
              </a:rPr>
              <a:t> ¡ES FUNDAMENTAL DEJAR CLARO EL HORARIO DE ATENDIMIENTO!</a:t>
            </a:r>
          </a:p>
          <a:p>
            <a:pPr algn="ctr" eaLnBrk="1" hangingPunct="1"/>
            <a:endParaRPr lang="es-ES_tradnl" sz="2000" dirty="0">
              <a:solidFill>
                <a:srgbClr val="FF00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07504" y="1773238"/>
            <a:ext cx="1728192" cy="1871662"/>
          </a:xfrm>
          <a:prstGeom prst="rect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Espaço Reservado para Número de Slide 1"/>
          <p:cNvSpPr txBox="1">
            <a:spLocks/>
          </p:cNvSpPr>
          <p:nvPr/>
        </p:nvSpPr>
        <p:spPr bwMode="auto">
          <a:xfrm>
            <a:off x="8820150" y="6592888"/>
            <a:ext cx="53975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7D8D34A-12AD-48F0-A4F1-AAD7EC91C7E8}" type="slidenum">
              <a:rPr lang="pt-BR" sz="1200">
                <a:solidFill>
                  <a:schemeClr val="bg1"/>
                </a:solidFill>
                <a:latin typeface="+mn-lt"/>
                <a:cs typeface="Arial" charset="0"/>
              </a:rPr>
              <a:pPr>
                <a:defRPr/>
              </a:pPr>
              <a:t>16</a:t>
            </a:fld>
            <a:endParaRPr lang="pt-BR" sz="12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1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ixaDeTexto 1"/>
          <p:cNvSpPr txBox="1">
            <a:spLocks noChangeArrowheads="1"/>
          </p:cNvSpPr>
          <p:nvPr/>
        </p:nvSpPr>
        <p:spPr bwMode="auto">
          <a:xfrm>
            <a:off x="331788" y="798513"/>
            <a:ext cx="86264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_tradnl" sz="2800" b="1" dirty="0" smtClean="0">
                <a:solidFill>
                  <a:srgbClr val="008D7F"/>
                </a:solidFill>
                <a:latin typeface="Calibri" pitchFamily="34" charset="0"/>
                <a:cs typeface="Calibri" pitchFamily="34" charset="0"/>
              </a:rPr>
              <a:t>Las redes sociales son más agiles que los canales tradicionales de soporte y atendimiento al consumidor</a:t>
            </a:r>
            <a:endParaRPr lang="es-ES_tradnl" sz="2800" b="1" dirty="0">
              <a:solidFill>
                <a:srgbClr val="008D7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3" name="Picture 2" descr="http://www.agrale.com.br/agrale/website/imagens/FCKEditor/A3B8B0EB9102A2A0832577F200609404_twit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704344"/>
            <a:ext cx="504427" cy="50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://www.abhr.org.br/wp-content/uploads/2011/08/Facebook_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" y="3410152"/>
            <a:ext cx="492297" cy="4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http://www.blackberrymagazine.com.br/wp-content/uploads/2011/03/chat-symbol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71" y="4131934"/>
            <a:ext cx="568113" cy="54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http://2.bp.blogspot.com/_StECxf6FQDQ/TS_yfKex_YI/AAAAAAAAGeE/NEKPJjYzesg/s1600/telefone_antigo_grand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1" y="4842365"/>
            <a:ext cx="859245" cy="58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CaixaDeTexto 3"/>
          <p:cNvSpPr txBox="1">
            <a:spLocks noChangeArrowheads="1"/>
          </p:cNvSpPr>
          <p:nvPr/>
        </p:nvSpPr>
        <p:spPr bwMode="auto">
          <a:xfrm>
            <a:off x="331788" y="5445125"/>
            <a:ext cx="13604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_tradnl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Órgano de defensa del consumidor</a:t>
            </a:r>
            <a:endParaRPr lang="es-ES_tradnl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48" name="CaixaDeTexto 4"/>
          <p:cNvSpPr txBox="1">
            <a:spLocks noChangeArrowheads="1"/>
          </p:cNvSpPr>
          <p:nvPr/>
        </p:nvSpPr>
        <p:spPr bwMode="auto">
          <a:xfrm>
            <a:off x="2051050" y="1887215"/>
            <a:ext cx="2853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Tiempo de respuesta</a:t>
            </a:r>
            <a:endParaRPr lang="es-ES_tradnl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49" name="CaixaDeTexto 9"/>
          <p:cNvSpPr txBox="1">
            <a:spLocks noChangeArrowheads="1"/>
          </p:cNvSpPr>
          <p:nvPr/>
        </p:nvSpPr>
        <p:spPr bwMode="auto">
          <a:xfrm>
            <a:off x="5276850" y="1887215"/>
            <a:ext cx="30358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Solución del Problema</a:t>
            </a:r>
            <a:endParaRPr lang="es-ES_tradnl" sz="24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72609"/>
              </p:ext>
            </p:extLst>
          </p:nvPr>
        </p:nvGraphicFramePr>
        <p:xfrm>
          <a:off x="1835150" y="2492896"/>
          <a:ext cx="6553200" cy="3713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327660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noProof="0" dirty="0" smtClean="0">
                          <a:solidFill>
                            <a:srgbClr val="808080"/>
                          </a:solidFill>
                          <a:latin typeface="Calibri" pitchFamily="34" charset="0"/>
                          <a:cs typeface="Calibri" pitchFamily="34" charset="0"/>
                        </a:rPr>
                        <a:t>5 minutos a 2</a:t>
                      </a:r>
                      <a:r>
                        <a:rPr lang="es-ES_tradnl" sz="2400" b="0" baseline="0" noProof="0" dirty="0" smtClean="0">
                          <a:solidFill>
                            <a:srgbClr val="808080"/>
                          </a:solidFill>
                          <a:latin typeface="Calibri" pitchFamily="34" charset="0"/>
                          <a:cs typeface="Calibri" pitchFamily="34" charset="0"/>
                        </a:rPr>
                        <a:t> horas</a:t>
                      </a:r>
                      <a:endParaRPr lang="es-ES_tradnl" sz="2400" b="0" noProof="0" dirty="0">
                        <a:solidFill>
                          <a:srgbClr val="808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7" marR="91447" marT="45718" marB="45718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noProof="0" dirty="0" smtClean="0">
                          <a:solidFill>
                            <a:srgbClr val="808080"/>
                          </a:solidFill>
                          <a:latin typeface="Calibri" pitchFamily="34" charset="0"/>
                          <a:cs typeface="Calibri" pitchFamily="34" charset="0"/>
                        </a:rPr>
                        <a:t>Hasta 24 horas</a:t>
                      </a:r>
                    </a:p>
                  </a:txBody>
                  <a:tcPr marL="91447" marR="91447" marT="45718" marB="4571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noProof="0" dirty="0" smtClean="0">
                          <a:solidFill>
                            <a:srgbClr val="808080"/>
                          </a:solidFill>
                          <a:latin typeface="Calibri" pitchFamily="34" charset="0"/>
                          <a:cs typeface="Calibri" pitchFamily="34" charset="0"/>
                        </a:rPr>
                        <a:t>30 minutos a 6 horas</a:t>
                      </a:r>
                      <a:endParaRPr lang="es-ES_tradnl" sz="2400" b="0" noProof="0" dirty="0">
                        <a:solidFill>
                          <a:srgbClr val="808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7" marR="91447" marT="45718" marB="45718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noProof="0" smtClean="0">
                          <a:solidFill>
                            <a:srgbClr val="808080"/>
                          </a:solidFill>
                          <a:latin typeface="Calibri" pitchFamily="34" charset="0"/>
                          <a:cs typeface="Calibri" pitchFamily="34" charset="0"/>
                        </a:rPr>
                        <a:t>Hasta 24 horas</a:t>
                      </a:r>
                      <a:endParaRPr lang="es-ES_tradnl" sz="2400" b="0" noProof="0">
                        <a:solidFill>
                          <a:srgbClr val="808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7" marR="91447" marT="45718" marB="4571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9212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noProof="0" dirty="0" smtClean="0">
                          <a:solidFill>
                            <a:srgbClr val="808080"/>
                          </a:solidFill>
                          <a:latin typeface="Calibri" pitchFamily="34" charset="0"/>
                          <a:cs typeface="Calibri" pitchFamily="34" charset="0"/>
                        </a:rPr>
                        <a:t>Hasta 5 días hábiles</a:t>
                      </a:r>
                      <a:endParaRPr lang="es-ES_tradnl" sz="2400" b="0" noProof="0" dirty="0">
                        <a:solidFill>
                          <a:srgbClr val="808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7" marR="91447" marT="45718" marB="45718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noProof="0" dirty="0" smtClean="0">
                          <a:solidFill>
                            <a:srgbClr val="808080"/>
                          </a:solidFill>
                          <a:latin typeface="Calibri" pitchFamily="34" charset="0"/>
                          <a:cs typeface="Calibri" pitchFamily="34" charset="0"/>
                        </a:rPr>
                        <a:t>Más de 5 días hábiles</a:t>
                      </a:r>
                      <a:endParaRPr lang="es-ES_tradnl" sz="2400" b="0" noProof="0" dirty="0">
                        <a:solidFill>
                          <a:srgbClr val="808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7" marR="91447" marT="45718" marB="4571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noProof="0" dirty="0" smtClean="0">
                          <a:solidFill>
                            <a:srgbClr val="808080"/>
                          </a:solidFill>
                          <a:latin typeface="Calibri" pitchFamily="34" charset="0"/>
                          <a:cs typeface="Calibri" pitchFamily="34" charset="0"/>
                        </a:rPr>
                        <a:t>Hasta 5 días hábiles</a:t>
                      </a:r>
                      <a:endParaRPr lang="es-ES_tradnl" sz="2400" b="0" noProof="0" dirty="0">
                        <a:solidFill>
                          <a:srgbClr val="808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7" marR="91447" marT="45718" marB="45718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noProof="0" dirty="0" smtClean="0">
                          <a:solidFill>
                            <a:srgbClr val="808080"/>
                          </a:solidFill>
                          <a:latin typeface="Calibri" pitchFamily="34" charset="0"/>
                          <a:cs typeface="Calibri" pitchFamily="34" charset="0"/>
                        </a:rPr>
                        <a:t>Más de 5 días hábiles</a:t>
                      </a:r>
                      <a:endParaRPr lang="es-ES_tradnl" sz="2400" b="0" noProof="0" dirty="0">
                        <a:solidFill>
                          <a:srgbClr val="808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7" marR="91447" marT="45718" marB="4571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noProof="0" dirty="0" smtClean="0">
                          <a:solidFill>
                            <a:srgbClr val="808080"/>
                          </a:solidFill>
                          <a:latin typeface="Calibri" pitchFamily="34" charset="0"/>
                          <a:cs typeface="Calibri" pitchFamily="34" charset="0"/>
                        </a:rPr>
                        <a:t>Hasta 1</a:t>
                      </a:r>
                      <a:r>
                        <a:rPr lang="es-ES_tradnl" sz="2400" b="0" baseline="0" noProof="0" dirty="0" smtClean="0">
                          <a:solidFill>
                            <a:srgbClr val="808080"/>
                          </a:solidFill>
                          <a:latin typeface="Calibri" pitchFamily="34" charset="0"/>
                          <a:cs typeface="Calibri" pitchFamily="34" charset="0"/>
                        </a:rPr>
                        <a:t> mes</a:t>
                      </a:r>
                      <a:endParaRPr lang="es-ES_tradnl" sz="2400" b="0" noProof="0" dirty="0">
                        <a:solidFill>
                          <a:srgbClr val="808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7" marR="91447" marT="45718" marB="45718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noProof="0" dirty="0" smtClean="0">
                          <a:solidFill>
                            <a:srgbClr val="808080"/>
                          </a:solidFill>
                          <a:latin typeface="Calibri" pitchFamily="34" charset="0"/>
                          <a:cs typeface="Calibri" pitchFamily="34" charset="0"/>
                        </a:rPr>
                        <a:t>Sin plazo</a:t>
                      </a:r>
                    </a:p>
                  </a:txBody>
                  <a:tcPr marL="91447" marR="91447" marT="45718" marB="4571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66" name="CaixaDeTexto 10"/>
          <p:cNvSpPr txBox="1">
            <a:spLocks noChangeArrowheads="1"/>
          </p:cNvSpPr>
          <p:nvPr/>
        </p:nvSpPr>
        <p:spPr bwMode="auto">
          <a:xfrm>
            <a:off x="107950" y="6381328"/>
            <a:ext cx="699903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sz="1000" b="1" dirty="0" smtClean="0">
                <a:cs typeface="Arial" charset="0"/>
              </a:rPr>
              <a:t>http</a:t>
            </a:r>
            <a:r>
              <a:rPr lang="pt-BR" sz="1000" b="1" dirty="0">
                <a:cs typeface="Arial" charset="0"/>
              </a:rPr>
              <a:t>://</a:t>
            </a:r>
            <a:r>
              <a:rPr lang="pt-BR" sz="1000" b="1" dirty="0" smtClean="0">
                <a:cs typeface="Arial" charset="0"/>
              </a:rPr>
              <a:t>www1.folha.uol.com.br/tec/989698-redes-sociais-sao-mais-ageis-que-sac-como-canal-de-reclamacao.shtm</a:t>
            </a:r>
            <a:endParaRPr lang="pt-BR" sz="1000" b="1" dirty="0">
              <a:cs typeface="Arial" charset="0"/>
            </a:endParaRPr>
          </a:p>
        </p:txBody>
      </p:sp>
      <p:sp>
        <p:nvSpPr>
          <p:cNvPr id="10267" name="Espaço Reservado para Número de Slide 1"/>
          <p:cNvSpPr>
            <a:spLocks noGrp="1"/>
          </p:cNvSpPr>
          <p:nvPr>
            <p:ph type="sldNum" sz="quarter" idx="10"/>
          </p:nvPr>
        </p:nvSpPr>
        <p:spPr bwMode="auto">
          <a:xfrm>
            <a:off x="8135938" y="6572250"/>
            <a:ext cx="1008062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43376AFA-A181-48AF-9D9E-1D250906F099}" type="slidenum">
              <a:rPr lang="pt-BR" smtClean="0">
                <a:solidFill>
                  <a:schemeClr val="bg1"/>
                </a:solidFill>
                <a:latin typeface="Calibri" pitchFamily="34" charset="0"/>
              </a:rPr>
              <a:pPr eaLnBrk="1" hangingPunct="1"/>
              <a:t>17</a:t>
            </a:fld>
            <a:endParaRPr lang="pt-BR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2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Número de Slid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63000" y="6548438"/>
            <a:ext cx="512763" cy="36512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5A8DAF2-10C6-4BE5-8478-0CB01884B7B1}" type="slidenum">
              <a:rPr lang="pt-BR" smtClean="0">
                <a:ea typeface="MS PGothic" pitchFamily="34" charset="-128"/>
              </a:rPr>
              <a:pPr>
                <a:defRPr/>
              </a:pPr>
              <a:t>18</a:t>
            </a:fld>
            <a:endParaRPr lang="pt-BR" smtClean="0">
              <a:ea typeface="MS PGothic" pitchFamily="34" charset="-128"/>
            </a:endParaRPr>
          </a:p>
        </p:txBody>
      </p:sp>
      <p:pic>
        <p:nvPicPr>
          <p:cNvPr id="49155" name="Imagem 7" descr="Descrição: Funcionário do Burger King pisando em alface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56197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1420813" y="6321127"/>
            <a:ext cx="7112000" cy="27622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pt-BR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Fuente</a:t>
            </a:r>
            <a:r>
              <a:rPr lang="pt-BR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1200" dirty="0">
                <a:latin typeface="Times New Roman" pitchFamily="18" charset="0"/>
                <a:cs typeface="Times New Roman" pitchFamily="18" charset="0"/>
              </a:rPr>
              <a:t>http://exame.abril.com.br/marketing/noticias/funcionario-do-burger-king-publica-foto-pisando-em-alface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4925" y="765175"/>
            <a:ext cx="892968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s-ES_tradnl" sz="3600" b="1" dirty="0" smtClean="0">
                <a:solidFill>
                  <a:srgbClr val="000000"/>
                </a:solidFill>
                <a:latin typeface="+mn-lt"/>
              </a:rPr>
              <a:t>Empleado de Burger King </a:t>
            </a:r>
          </a:p>
          <a:p>
            <a:pPr algn="ctr" eaLnBrk="0" hangingPunct="0">
              <a:defRPr/>
            </a:pPr>
            <a:r>
              <a:rPr lang="es-ES_tradnl" sz="3600" b="1" dirty="0" smtClean="0">
                <a:solidFill>
                  <a:srgbClr val="000000"/>
                </a:solidFill>
                <a:latin typeface="+mn-lt"/>
              </a:rPr>
              <a:t>publica foto de cómo limpiaba las lechugas</a:t>
            </a:r>
            <a:endParaRPr lang="es-ES_tradnl" sz="1400" dirty="0">
              <a:latin typeface="+mn-lt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455" y="2924944"/>
            <a:ext cx="2304381" cy="216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2060848"/>
            <a:ext cx="9144000" cy="4401205"/>
          </a:xfrm>
          <a:prstGeom prst="rect">
            <a:avLst/>
          </a:prstGeom>
          <a:solidFill>
            <a:srgbClr val="008D7F">
              <a:alpha val="8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>
                <a:solidFill>
                  <a:schemeClr val="bg1"/>
                </a:solidFill>
                <a:latin typeface="+mj-lt"/>
              </a:rPr>
              <a:t>Además de cautela en las fotos enviadas, la comunicación con los internautas debe ser hecha por profesionales, con respeto y educación.</a:t>
            </a:r>
          </a:p>
          <a:p>
            <a:pPr algn="ctr"/>
            <a:r>
              <a:rPr lang="es-ES_tradnl" sz="4000" b="1" dirty="0" smtClean="0">
                <a:solidFill>
                  <a:schemeClr val="bg1"/>
                </a:solidFill>
                <a:latin typeface="+mj-lt"/>
              </a:rPr>
              <a:t>Una ofensa o comportamiento negligente puede llevar a la ruina la imagen del banco.</a:t>
            </a:r>
            <a:endParaRPr lang="es-ES_tradnl" sz="4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052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" b="522"/>
          <a:stretch>
            <a:fillRect/>
          </a:stretch>
        </p:blipFill>
        <p:spPr bwMode="auto">
          <a:xfrm>
            <a:off x="899592" y="1003579"/>
            <a:ext cx="7450658" cy="559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43200" y="2348880"/>
            <a:ext cx="3484984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914306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7652" name="Espaço Reservado para Número de Slide 1"/>
          <p:cNvSpPr txBox="1">
            <a:spLocks/>
          </p:cNvSpPr>
          <p:nvPr/>
        </p:nvSpPr>
        <p:spPr bwMode="auto">
          <a:xfrm>
            <a:off x="8797925" y="6643688"/>
            <a:ext cx="3603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E583BC3A-02BA-497D-A78C-C1E833039805}" type="slidenum">
              <a:rPr lang="en-US" sz="1200">
                <a:solidFill>
                  <a:schemeClr val="bg1"/>
                </a:solidFill>
                <a:latin typeface="Calibri" pitchFamily="34" charset="0"/>
              </a:rPr>
              <a:pPr algn="r" eaLnBrk="1" hangingPunct="1"/>
              <a:t>19</a:t>
            </a:fld>
            <a:endParaRPr lang="en-US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647950" y="3068960"/>
            <a:ext cx="3797300" cy="354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8" tIns="32144" rIns="64288" bIns="32144" anchor="ctr"/>
          <a:lstStyle/>
          <a:p>
            <a:pPr algn="ctr" defTabSz="914306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2743200" y="4509120"/>
            <a:ext cx="2908920" cy="1656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8" tIns="32144" rIns="64288" bIns="32144" anchor="ctr"/>
          <a:lstStyle/>
          <a:p>
            <a:pPr algn="ctr" defTabSz="914306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0" y="2369308"/>
            <a:ext cx="9275763" cy="2862314"/>
          </a:xfrm>
          <a:prstGeom prst="rect">
            <a:avLst/>
          </a:prstGeom>
          <a:solidFill>
            <a:srgbClr val="008D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pt-BR" sz="3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3600" b="1" dirty="0" smtClean="0">
                <a:solidFill>
                  <a:schemeClr val="bg1"/>
                </a:solidFill>
                <a:latin typeface="Calibri" pitchFamily="34" charset="0"/>
              </a:rPr>
              <a:t>¡Muchas instituciones ya sufren con </a:t>
            </a:r>
          </a:p>
          <a:p>
            <a:pPr algn="ctr" eaLnBrk="1" hangingPunct="1"/>
            <a:r>
              <a:rPr lang="es-ES_tradnl" sz="3600" b="1" dirty="0" smtClean="0">
                <a:solidFill>
                  <a:schemeClr val="bg1"/>
                </a:solidFill>
                <a:latin typeface="Calibri" pitchFamily="34" charset="0"/>
              </a:rPr>
              <a:t>SOCIAL PHISHING y PERFILES FALSOS utilizando la propia plataforma para exhibir </a:t>
            </a:r>
            <a:r>
              <a:rPr lang="es-ES_tradnl" sz="3600" b="1" dirty="0" smtClean="0">
                <a:solidFill>
                  <a:schemeClr val="bg1"/>
                </a:solidFill>
                <a:latin typeface="Calibri" pitchFamily="34" charset="0"/>
              </a:rPr>
              <a:t>las </a:t>
            </a:r>
            <a:r>
              <a:rPr lang="es-ES_tradnl" sz="3600" b="1" dirty="0" smtClean="0">
                <a:solidFill>
                  <a:schemeClr val="bg1"/>
                </a:solidFill>
                <a:latin typeface="Calibri" pitchFamily="34" charset="0"/>
              </a:rPr>
              <a:t>alertas!</a:t>
            </a:r>
          </a:p>
          <a:p>
            <a:pPr algn="ctr" eaLnBrk="1" hangingPunct="1"/>
            <a:endParaRPr lang="pt-BR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16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541338" y="908050"/>
            <a:ext cx="78470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pt-BR" sz="1000" dirty="0">
              <a:solidFill>
                <a:srgbClr val="990000"/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pt-BR" sz="3600" dirty="0" smtClean="0">
                <a:solidFill>
                  <a:srgbClr val="002060"/>
                </a:solidFill>
              </a:rPr>
              <a:t>LA OFICINA</a:t>
            </a:r>
            <a:endParaRPr lang="pt-BR" sz="3600" dirty="0">
              <a:solidFill>
                <a:srgbClr val="002060"/>
              </a:solidFill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07950" y="1751013"/>
            <a:ext cx="903605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  <a:defRPr/>
            </a:pPr>
            <a:r>
              <a:rPr lang="es-ES_tradnl" sz="3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s-ES_tradnl" sz="3200" dirty="0" smtClean="0">
                <a:solidFill>
                  <a:srgbClr val="008272"/>
                </a:solidFill>
                <a:latin typeface="+mj-lt"/>
              </a:rPr>
              <a:t>8 años</a:t>
            </a:r>
            <a:r>
              <a:rPr lang="es-ES_tradnl" sz="2000" dirty="0" smtClean="0">
                <a:solidFill>
                  <a:srgbClr val="008272"/>
                </a:solidFill>
                <a:latin typeface="+mj-lt"/>
              </a:rPr>
              <a:t> </a:t>
            </a:r>
            <a:r>
              <a:rPr lang="es-ES_tradnl" sz="2800" dirty="0" smtClean="0">
                <a:solidFill>
                  <a:srgbClr val="002060"/>
                </a:solidFill>
                <a:latin typeface="+mj-lt"/>
              </a:rPr>
              <a:t>de existencia  (septiembre/2004);</a:t>
            </a:r>
            <a:endParaRPr lang="es-ES_tradnl" sz="3200" dirty="0" smtClean="0">
              <a:solidFill>
                <a:srgbClr val="002060"/>
              </a:solidFill>
              <a:latin typeface="+mj-lt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es-ES_tradnl" sz="3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s-ES_tradnl" sz="3200" dirty="0" smtClean="0">
                <a:solidFill>
                  <a:srgbClr val="008272"/>
                </a:solidFill>
                <a:latin typeface="+mj-lt"/>
              </a:rPr>
              <a:t>500 clientes</a:t>
            </a:r>
            <a:r>
              <a:rPr lang="es-ES_tradnl" sz="4400" dirty="0" smtClean="0">
                <a:solidFill>
                  <a:srgbClr val="008272"/>
                </a:solidFill>
                <a:latin typeface="+mj-lt"/>
              </a:rPr>
              <a:t> </a:t>
            </a:r>
            <a:r>
              <a:rPr lang="es-ES_tradnl" sz="2800" dirty="0" smtClean="0">
                <a:solidFill>
                  <a:srgbClr val="002060"/>
                </a:solidFill>
                <a:latin typeface="+mj-lt"/>
              </a:rPr>
              <a:t>empresas atendidos;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es-ES_tradnl" sz="28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s-ES_tradnl" sz="3200" dirty="0" smtClean="0">
                <a:solidFill>
                  <a:srgbClr val="008272"/>
                </a:solidFill>
                <a:latin typeface="+mj-lt"/>
              </a:rPr>
              <a:t>42</a:t>
            </a:r>
            <a:r>
              <a:rPr lang="es-ES_tradnl" sz="2800" dirty="0" smtClean="0">
                <a:solidFill>
                  <a:srgbClr val="002060"/>
                </a:solidFill>
                <a:latin typeface="+mj-lt"/>
              </a:rPr>
              <a:t> clientes de las 100 Más Grandes y Mejores Empresas;</a:t>
            </a:r>
            <a:endParaRPr lang="es-ES_tradnl" sz="3200" dirty="0" smtClean="0">
              <a:solidFill>
                <a:srgbClr val="002060"/>
              </a:solidFill>
              <a:latin typeface="+mj-lt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es-ES_tradnl" sz="3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s-ES_tradnl" sz="3200" dirty="0" smtClean="0">
                <a:solidFill>
                  <a:srgbClr val="008272"/>
                </a:solidFill>
                <a:latin typeface="+mj-lt"/>
              </a:rPr>
              <a:t>23 profesionales </a:t>
            </a:r>
            <a:r>
              <a:rPr lang="es-ES_tradnl" sz="2800" dirty="0" smtClean="0">
                <a:solidFill>
                  <a:srgbClr val="002060"/>
                </a:solidFill>
                <a:latin typeface="+mj-lt"/>
              </a:rPr>
              <a:t>(equipo multidisciplinar);</a:t>
            </a:r>
            <a:endParaRPr lang="es-ES_tradnl" sz="3200" dirty="0" smtClean="0">
              <a:solidFill>
                <a:srgbClr val="002060"/>
              </a:solidFill>
              <a:latin typeface="+mj-lt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es-ES_tradnl" sz="2800" dirty="0" smtClean="0">
                <a:solidFill>
                  <a:srgbClr val="002060"/>
                </a:solidFill>
                <a:latin typeface="+mj-lt"/>
              </a:rPr>
              <a:t> Matriz en </a:t>
            </a:r>
            <a:r>
              <a:rPr lang="es-ES_tradnl" sz="3200" dirty="0" smtClean="0">
                <a:solidFill>
                  <a:srgbClr val="008272"/>
                </a:solidFill>
                <a:latin typeface="+mj-lt"/>
              </a:rPr>
              <a:t>São Paulo;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es-ES_tradnl" sz="2800" dirty="0" smtClean="0">
                <a:solidFill>
                  <a:srgbClr val="002060"/>
                </a:solidFill>
                <a:latin typeface="+mj-lt"/>
              </a:rPr>
              <a:t> Actuación: </a:t>
            </a:r>
            <a:r>
              <a:rPr lang="es-ES_tradnl" sz="3200" dirty="0" smtClean="0">
                <a:solidFill>
                  <a:srgbClr val="008272"/>
                </a:solidFill>
                <a:latin typeface="+mj-lt"/>
              </a:rPr>
              <a:t>Consultivo, Contencioso y Capacitación.</a:t>
            </a:r>
            <a:endParaRPr lang="es-ES_tradnl" sz="3200" dirty="0">
              <a:solidFill>
                <a:srgbClr val="008272"/>
              </a:solidFill>
              <a:latin typeface="+mj-lt"/>
            </a:endParaRPr>
          </a:p>
        </p:txBody>
      </p:sp>
      <p:sp>
        <p:nvSpPr>
          <p:cNvPr id="14" name="CaixaDeTexto 6"/>
          <p:cNvSpPr txBox="1">
            <a:spLocks noChangeArrowheads="1"/>
          </p:cNvSpPr>
          <p:nvPr/>
        </p:nvSpPr>
        <p:spPr bwMode="auto">
          <a:xfrm>
            <a:off x="-252413" y="5427240"/>
            <a:ext cx="93614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_tradnl" sz="2800" b="1" dirty="0" smtClean="0">
                <a:solidFill>
                  <a:srgbClr val="002060"/>
                </a:solidFill>
              </a:rPr>
              <a:t>ABOGADOS QUE ENTIENDEN DE TECNOLOGÍA</a:t>
            </a:r>
          </a:p>
          <a:p>
            <a:pPr algn="ctr" eaLnBrk="1" hangingPunct="1"/>
            <a:r>
              <a:rPr lang="es-ES_tradnl" sz="2800" b="1" dirty="0" smtClean="0">
                <a:solidFill>
                  <a:srgbClr val="008272"/>
                </a:solidFill>
              </a:rPr>
              <a:t>INNOVACIÓN</a:t>
            </a:r>
            <a:r>
              <a:rPr lang="es-ES_tradnl" sz="2800" dirty="0" smtClean="0">
                <a:solidFill>
                  <a:srgbClr val="002060"/>
                </a:solidFill>
              </a:rPr>
              <a:t> </a:t>
            </a:r>
            <a:r>
              <a:rPr lang="es-ES_tradnl" sz="2800" dirty="0">
                <a:solidFill>
                  <a:srgbClr val="002060"/>
                </a:solidFill>
              </a:rPr>
              <a:t>y</a:t>
            </a:r>
            <a:r>
              <a:rPr lang="es-ES_tradnl" sz="2800" dirty="0" smtClean="0">
                <a:solidFill>
                  <a:srgbClr val="002060"/>
                </a:solidFill>
              </a:rPr>
              <a:t> </a:t>
            </a:r>
            <a:r>
              <a:rPr lang="es-ES_tradnl" sz="2800" b="1" dirty="0" smtClean="0">
                <a:solidFill>
                  <a:srgbClr val="008272"/>
                </a:solidFill>
              </a:rPr>
              <a:t>GESTIÓN DE RIESGOS</a:t>
            </a:r>
            <a:r>
              <a:rPr lang="es-ES_tradnl" sz="2800" dirty="0" smtClean="0">
                <a:solidFill>
                  <a:srgbClr val="002060"/>
                </a:solidFill>
              </a:rPr>
              <a:t>!</a:t>
            </a:r>
            <a:endParaRPr lang="es-ES_tradnl" sz="2800" dirty="0">
              <a:solidFill>
                <a:srgbClr val="002060"/>
              </a:solidFill>
            </a:endParaRPr>
          </a:p>
        </p:txBody>
      </p:sp>
      <p:sp>
        <p:nvSpPr>
          <p:cNvPr id="3077" name="Espaço Reservado para Número de Slide 1"/>
          <p:cNvSpPr txBox="1">
            <a:spLocks/>
          </p:cNvSpPr>
          <p:nvPr/>
        </p:nvSpPr>
        <p:spPr bwMode="auto">
          <a:xfrm>
            <a:off x="8763000" y="6548438"/>
            <a:ext cx="5127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1F775C8A-B094-45EC-A07E-F098FDC4F20C}" type="slidenum">
              <a:rPr lang="pt-BR" sz="1100">
                <a:solidFill>
                  <a:schemeClr val="bg1"/>
                </a:solidFill>
                <a:latin typeface="Myriad Pro" pitchFamily="34" charset="0"/>
                <a:cs typeface="Calibri" pitchFamily="34" charset="0"/>
              </a:rPr>
              <a:pPr algn="ctr" eaLnBrk="1" hangingPunct="1"/>
              <a:t>2</a:t>
            </a:fld>
            <a:endParaRPr lang="pt-BR" sz="1100">
              <a:solidFill>
                <a:schemeClr val="bg1"/>
              </a:solidFill>
              <a:latin typeface="Myriad Pro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11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beritakendari.com/wp-content/uploads/2012/05/Keadilan-hukum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892175"/>
            <a:ext cx="9144000" cy="57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08000" y="62412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dirty="0">
                <a:latin typeface="Calibri" pitchFamily="34" charset="0"/>
                <a:cs typeface="Calibri" pitchFamily="34" charset="0"/>
              </a:rPr>
              <a:t>http://beritakendari.com/wp-content/uploads/2012/05/Keadilan-hukum.jpg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07C128-06CA-4D2B-964A-CBA58231196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-1588" y="892175"/>
            <a:ext cx="8534028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Responsabilidad objetiva – El Entendimiento actual de Superior Tribunal de Justicia – Brasil 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2510894"/>
            <a:ext cx="9144000" cy="2862322"/>
          </a:xfrm>
          <a:prstGeom prst="rect">
            <a:avLst/>
          </a:prstGeom>
          <a:solidFill>
            <a:srgbClr val="008D7F">
              <a:alpha val="8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chemeClr val="bg1"/>
                </a:solidFill>
                <a:latin typeface="+mj-lt"/>
              </a:rPr>
              <a:t>“Las instituciones financieras responden objetivamente por los daños generados por riesgo interno relativo a los fraudes y delitos practicados por terceros en el ámbito de las operaciones bancarias.”</a:t>
            </a:r>
            <a:endParaRPr lang="es-ES_tradnl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995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beritakendari.com/wp-content/uploads/2012/05/Keadilan-hukum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892175"/>
            <a:ext cx="9144000" cy="57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07C128-06CA-4D2B-964A-CBA58231196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-1588" y="892175"/>
            <a:ext cx="8534028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Responsabilidad objetiva – Sumario de Superior Tribunal de Justicia – Brasil 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-1588" y="1905794"/>
            <a:ext cx="9145588" cy="3693319"/>
          </a:xfrm>
          <a:prstGeom prst="rect">
            <a:avLst/>
          </a:prstGeom>
          <a:solidFill>
            <a:srgbClr val="008D7F">
              <a:alpha val="78000"/>
            </a:srgb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s-ES_tradnl" sz="2800" b="1" dirty="0" smtClean="0">
                <a:solidFill>
                  <a:schemeClr val="bg1"/>
                </a:solidFill>
                <a:latin typeface="+mj-lt"/>
              </a:rPr>
              <a:t>Los riesgos internos son aquellos que pertenecen a la estructura de la actividad económica del banco. Registro, abertura de cuenta, uso de internet </a:t>
            </a:r>
            <a:r>
              <a:rPr lang="es-ES_tradnl" sz="2800" b="1" dirty="0" err="1" smtClean="0">
                <a:solidFill>
                  <a:schemeClr val="bg1"/>
                </a:solidFill>
                <a:latin typeface="+mj-lt"/>
              </a:rPr>
              <a:t>banking</a:t>
            </a:r>
            <a:r>
              <a:rPr lang="es-ES_tradnl" sz="2800" b="1" dirty="0" smtClean="0">
                <a:solidFill>
                  <a:schemeClr val="bg1"/>
                </a:solidFill>
                <a:latin typeface="+mj-lt"/>
              </a:rPr>
              <a:t>, transacciones, uso de cajeros;</a:t>
            </a:r>
          </a:p>
          <a:p>
            <a:pPr algn="just"/>
            <a:endParaRPr lang="es-ES_tradnl" sz="1000" b="1" dirty="0" smtClean="0">
              <a:solidFill>
                <a:schemeClr val="bg1"/>
              </a:solidFill>
              <a:latin typeface="+mj-lt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es-ES_tradnl" sz="2800" b="1" dirty="0" smtClean="0">
                <a:solidFill>
                  <a:schemeClr val="bg1"/>
                </a:solidFill>
                <a:latin typeface="+mj-lt"/>
              </a:rPr>
              <a:t>Así, no serán responsabilizadas las instituciones solamente cuando ocurra algo que no está en la cadena de la prestación del servicio (ex.: contaminación por virus en la computadora del cliente.)   </a:t>
            </a:r>
            <a:endParaRPr lang="es-ES_tradnl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-1588" y="5694347"/>
            <a:ext cx="91440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dirty="0" smtClean="0">
                <a:solidFill>
                  <a:schemeClr val="bg1"/>
                </a:solidFill>
                <a:latin typeface="+mj-lt"/>
              </a:rPr>
              <a:t>¡Más cuidados necesarios!</a:t>
            </a:r>
            <a:endParaRPr lang="es-ES_tradnl" sz="4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63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Espaço Reservado para Número de Slide 1"/>
          <p:cNvSpPr txBox="1">
            <a:spLocks/>
          </p:cNvSpPr>
          <p:nvPr/>
        </p:nvSpPr>
        <p:spPr bwMode="auto">
          <a:xfrm>
            <a:off x="8797925" y="6643688"/>
            <a:ext cx="3603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E583BC3A-02BA-497D-A78C-C1E833039805}" type="slidenum">
              <a:rPr lang="en-US" sz="1200">
                <a:solidFill>
                  <a:schemeClr val="bg1"/>
                </a:solidFill>
                <a:latin typeface="Calibri" pitchFamily="34" charset="0"/>
              </a:rPr>
              <a:pPr algn="r" eaLnBrk="1" hangingPunct="1"/>
              <a:t>22</a:t>
            </a:fld>
            <a:endParaRPr lang="en-US" sz="12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897810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467544" y="2204864"/>
            <a:ext cx="8162106" cy="4360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eaLnBrk="1" hangingPunct="1">
              <a:spcAft>
                <a:spcPts val="800"/>
              </a:spcAft>
              <a:buClr>
                <a:srgbClr val="008D7F"/>
              </a:buCl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</a:rPr>
              <a:t>El país que más tiene usuarios en las redes sociales en Latinoamérica obligó a la banca a correr para esas plataformas, buscando perfeccionar el relacionamiento con los clientes y ampliando la visibilidad de las marcas;</a:t>
            </a:r>
          </a:p>
          <a:p>
            <a:pPr marL="457200" indent="-457200" algn="just" eaLnBrk="1" hangingPunct="1">
              <a:spcAft>
                <a:spcPts val="800"/>
              </a:spcAft>
              <a:buClr>
                <a:srgbClr val="008D7F"/>
              </a:buCl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</a:rPr>
              <a:t>Con anuncios pagados o perfiles falsos los criminales empezaron a obtener datos bancarios de las </a:t>
            </a:r>
            <a:r>
              <a:rPr lang="es-ES_tradnl" sz="2400" dirty="0" smtClean="0">
                <a:latin typeface="Calibri" pitchFamily="34" charset="0"/>
              </a:rPr>
              <a:t>víctimas </a:t>
            </a:r>
            <a:r>
              <a:rPr lang="es-ES_tradnl" sz="2400" dirty="0" smtClean="0">
                <a:latin typeface="Calibri" pitchFamily="34" charset="0"/>
              </a:rPr>
              <a:t>y alimentaron una </a:t>
            </a:r>
            <a:r>
              <a:rPr lang="es-ES_tradnl" sz="2400" dirty="0" smtClean="0">
                <a:latin typeface="Calibri" pitchFamily="34" charset="0"/>
              </a:rPr>
              <a:t>práctica </a:t>
            </a:r>
            <a:r>
              <a:rPr lang="es-ES_tradnl" sz="2400" dirty="0" smtClean="0">
                <a:latin typeface="Calibri" pitchFamily="34" charset="0"/>
              </a:rPr>
              <a:t>que tomó </a:t>
            </a:r>
            <a:r>
              <a:rPr lang="es-ES_tradnl" sz="2400" dirty="0" smtClean="0">
                <a:latin typeface="Calibri" pitchFamily="34" charset="0"/>
              </a:rPr>
              <a:t>grandes proporciones </a:t>
            </a:r>
            <a:r>
              <a:rPr lang="es-ES_tradnl" sz="2400" dirty="0" smtClean="0">
                <a:latin typeface="Calibri" pitchFamily="34" charset="0"/>
              </a:rPr>
              <a:t>en otros países;</a:t>
            </a:r>
          </a:p>
          <a:p>
            <a:pPr marL="457200" indent="-457200" algn="just" eaLnBrk="1" hangingPunct="1">
              <a:spcAft>
                <a:spcPts val="800"/>
              </a:spcAft>
              <a:buClr>
                <a:srgbClr val="008D7F"/>
              </a:buCl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</a:rPr>
              <a:t>Como respuesta, los bancos invierten en seguridad en sus perfiles y refuerzan la atención del usuario para no ser engañado.</a:t>
            </a:r>
          </a:p>
        </p:txBody>
      </p:sp>
      <p:sp>
        <p:nvSpPr>
          <p:cNvPr id="2" name="Retângulo 1"/>
          <p:cNvSpPr/>
          <p:nvPr/>
        </p:nvSpPr>
        <p:spPr>
          <a:xfrm>
            <a:off x="4057650" y="616492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dirty="0">
                <a:latin typeface="+mj-lt"/>
              </a:rPr>
              <a:t>http://www.kpmg.com/Global/en/IssuesAndInsights/ArticlesPublications/social-banker/Pages/brazils-banks.aspx</a:t>
            </a:r>
          </a:p>
        </p:txBody>
      </p:sp>
    </p:spTree>
    <p:extLst>
      <p:ext uri="{BB962C8B-B14F-4D97-AF65-F5344CB8AC3E}">
        <p14:creationId xmlns:p14="http://schemas.microsoft.com/office/powerpoint/2010/main" val="315944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07C128-06CA-4D2B-964A-CBA58231196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4" y="1772816"/>
            <a:ext cx="898894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1588" y="892175"/>
            <a:ext cx="8534028" cy="523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Banco de la República Oriental del Uruguay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48264" y="2276872"/>
            <a:ext cx="1080120" cy="221599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sz="13800" dirty="0" smtClean="0">
                <a:solidFill>
                  <a:srgbClr val="FFFF00"/>
                </a:solidFill>
                <a:latin typeface="+mj-lt"/>
              </a:rPr>
              <a:t>?</a:t>
            </a:r>
            <a:endParaRPr lang="pt-BR" sz="13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067944" y="4869160"/>
            <a:ext cx="4464496" cy="72008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85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07C128-06CA-4D2B-964A-CBA58231196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1628800"/>
            <a:ext cx="661987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4252" y="2996952"/>
            <a:ext cx="9144000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dirty="0" smtClean="0">
                <a:solidFill>
                  <a:schemeClr val="bg1"/>
                </a:solidFill>
                <a:latin typeface="+mj-lt"/>
              </a:rPr>
              <a:t>¡La ausencia de perfiles oficiales facilita las acciones de criminales!</a:t>
            </a:r>
            <a:endParaRPr lang="es-ES_tradnl" sz="4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-1588" y="892175"/>
            <a:ext cx="8534028" cy="523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Banco de la República Oriental del Uruguay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99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914306" fontAlgn="auto">
              <a:spcBef>
                <a:spcPts val="0"/>
              </a:spcBef>
              <a:spcAft>
                <a:spcPts val="0"/>
              </a:spcAft>
              <a:defRPr/>
            </a:pPr>
            <a:fld id="{BE74A4D6-B576-400F-83DB-86ED9AB4E935}" type="slidenum">
              <a:rPr lang="en-US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defTabSz="914306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9"/>
          <a:stretch>
            <a:fillRect/>
          </a:stretch>
        </p:blipFill>
        <p:spPr bwMode="auto">
          <a:xfrm>
            <a:off x="1527175" y="1914525"/>
            <a:ext cx="664845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9"/>
          <a:stretch>
            <a:fillRect/>
          </a:stretch>
        </p:blipFill>
        <p:spPr bwMode="auto">
          <a:xfrm>
            <a:off x="612775" y="1682750"/>
            <a:ext cx="6648450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9"/>
          <a:stretch>
            <a:fillRect/>
          </a:stretch>
        </p:blipFill>
        <p:spPr bwMode="auto">
          <a:xfrm>
            <a:off x="2397125" y="1708150"/>
            <a:ext cx="6761163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0" y="2924944"/>
            <a:ext cx="9275763" cy="1512000"/>
          </a:xfrm>
          <a:prstGeom prst="rect">
            <a:avLst/>
          </a:prstGeom>
          <a:solidFill>
            <a:srgbClr val="008D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_tradnl" sz="5400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Ya realizan el Social-SAC</a:t>
            </a:r>
            <a:endParaRPr lang="es-ES_tradnl" sz="36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3559" name="Espaço Reservado para Número de Slide 1"/>
          <p:cNvSpPr txBox="1">
            <a:spLocks/>
          </p:cNvSpPr>
          <p:nvPr/>
        </p:nvSpPr>
        <p:spPr bwMode="auto">
          <a:xfrm>
            <a:off x="8797925" y="6643688"/>
            <a:ext cx="3603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C4026685-F3A6-4643-AD78-9F8BAD93D9EE}" type="slidenum">
              <a:rPr lang="en-US" sz="1200">
                <a:solidFill>
                  <a:schemeClr val="bg1"/>
                </a:solidFill>
                <a:latin typeface="Calibri" pitchFamily="34" charset="0"/>
                <a:cs typeface="Arial" charset="0"/>
              </a:rPr>
              <a:pPr algn="r" eaLnBrk="1" hangingPunct="1"/>
              <a:t>25</a:t>
            </a:fld>
            <a:endParaRPr lang="en-US" sz="120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-1588" y="892175"/>
            <a:ext cx="8534028" cy="523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Ejemplos de interacción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03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CD73F-3BDF-459B-83C2-C06B191CEFA8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-1588" y="892175"/>
            <a:ext cx="4933951" cy="523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Caso </a:t>
            </a:r>
            <a:r>
              <a:rPr lang="es-ES" sz="2800" dirty="0">
                <a:solidFill>
                  <a:schemeClr val="bg1"/>
                </a:solidFill>
                <a:latin typeface="+mj-lt"/>
                <a:cs typeface="+mn-cs"/>
              </a:rPr>
              <a:t>– Bradesco – F-</a:t>
            </a:r>
            <a:r>
              <a:rPr lang="es-ES" sz="2800" dirty="0" err="1">
                <a:solidFill>
                  <a:schemeClr val="bg1"/>
                </a:solidFill>
                <a:latin typeface="+mj-lt"/>
                <a:cs typeface="+mn-cs"/>
              </a:rPr>
              <a:t>Banking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4" name="Picture 4" descr="http://www.made4u.com.br/blog/wp-content/uploads/2012/03/f-banking-bradesc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557338"/>
            <a:ext cx="6192838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-20638" y="5264150"/>
            <a:ext cx="9164638" cy="1076325"/>
          </a:xfrm>
          <a:prstGeom prst="rect">
            <a:avLst/>
          </a:prstGeom>
          <a:solidFill>
            <a:srgbClr val="008272">
              <a:alpha val="74000"/>
            </a:srgb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dirty="0" smtClean="0">
                <a:solidFill>
                  <a:schemeClr val="bg1"/>
                </a:solidFill>
                <a:latin typeface="+mj-lt"/>
              </a:rPr>
              <a:t>Acceder la banca mientras se interactúa con sus amigos en la red social.</a:t>
            </a:r>
            <a:endParaRPr lang="es-ES_trad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286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CD73F-3BDF-459B-83C2-C06B191CEFA8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-1588" y="892175"/>
            <a:ext cx="4933951" cy="523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Caso </a:t>
            </a:r>
            <a:r>
              <a:rPr lang="es-ES" sz="2800" dirty="0">
                <a:solidFill>
                  <a:schemeClr val="bg1"/>
                </a:solidFill>
                <a:latin typeface="+mj-lt"/>
                <a:cs typeface="+mn-cs"/>
              </a:rPr>
              <a:t>– Bradesco – F-</a:t>
            </a:r>
            <a:r>
              <a:rPr lang="es-ES" sz="2800" dirty="0" err="1">
                <a:solidFill>
                  <a:schemeClr val="bg1"/>
                </a:solidFill>
                <a:latin typeface="+mj-lt"/>
                <a:cs typeface="+mn-cs"/>
              </a:rPr>
              <a:t>Banking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484784"/>
            <a:ext cx="617220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303805" y="5517232"/>
            <a:ext cx="2160240" cy="864096"/>
            <a:chOff x="303805" y="5517232"/>
            <a:chExt cx="2160240" cy="864096"/>
          </a:xfrm>
        </p:grpSpPr>
        <p:sp>
          <p:nvSpPr>
            <p:cNvPr id="6" name="Texto Explicativo 1 5"/>
            <p:cNvSpPr/>
            <p:nvPr/>
          </p:nvSpPr>
          <p:spPr>
            <a:xfrm>
              <a:off x="303805" y="5517232"/>
              <a:ext cx="2160240" cy="864096"/>
            </a:xfrm>
            <a:prstGeom prst="borderCallout1">
              <a:avLst>
                <a:gd name="adj1" fmla="val 45820"/>
                <a:gd name="adj2" fmla="val 112255"/>
                <a:gd name="adj3" fmla="val -54846"/>
                <a:gd name="adj4" fmla="val 165927"/>
              </a:avLst>
            </a:prstGeom>
            <a:noFill/>
            <a:ln w="25400">
              <a:solidFill>
                <a:srgbClr val="008D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395536" y="5589240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dirty="0" smtClean="0">
                  <a:latin typeface="+mj-lt"/>
                </a:rPr>
                <a:t>Términos de Uso del aplicativo</a:t>
              </a:r>
              <a:endParaRPr lang="es-ES_tradnl" sz="2000" dirty="0">
                <a:latin typeface="+mj-lt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3995936" y="5522569"/>
            <a:ext cx="2160240" cy="864096"/>
            <a:chOff x="3995936" y="5522569"/>
            <a:chExt cx="2160240" cy="864096"/>
          </a:xfrm>
        </p:grpSpPr>
        <p:sp>
          <p:nvSpPr>
            <p:cNvPr id="9" name="Texto Explicativo 1 8"/>
            <p:cNvSpPr/>
            <p:nvPr/>
          </p:nvSpPr>
          <p:spPr>
            <a:xfrm>
              <a:off x="3995936" y="5522569"/>
              <a:ext cx="2160240" cy="864096"/>
            </a:xfrm>
            <a:prstGeom prst="borderCallout1">
              <a:avLst>
                <a:gd name="adj1" fmla="val -13244"/>
                <a:gd name="adj2" fmla="val 50731"/>
                <a:gd name="adj3" fmla="val -54846"/>
                <a:gd name="adj4" fmla="val 33527"/>
              </a:avLst>
            </a:prstGeom>
            <a:noFill/>
            <a:ln w="25400">
              <a:solidFill>
                <a:srgbClr val="008D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4103948" y="5589240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dirty="0" smtClean="0">
                  <a:latin typeface="+mj-lt"/>
                </a:rPr>
                <a:t>Política de Privacidad</a:t>
              </a:r>
              <a:endParaRPr lang="es-ES_tradnl" sz="2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60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CD73F-3BDF-459B-83C2-C06B191CEFA8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-1588" y="892175"/>
            <a:ext cx="4933951" cy="523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Caso </a:t>
            </a:r>
            <a:r>
              <a:rPr lang="es-ES" sz="2800" dirty="0">
                <a:solidFill>
                  <a:schemeClr val="bg1"/>
                </a:solidFill>
                <a:latin typeface="+mj-lt"/>
                <a:cs typeface="+mn-cs"/>
              </a:rPr>
              <a:t>– Bradesco – F-</a:t>
            </a:r>
            <a:r>
              <a:rPr lang="es-ES" sz="2800" dirty="0" err="1">
                <a:solidFill>
                  <a:schemeClr val="bg1"/>
                </a:solidFill>
                <a:latin typeface="+mj-lt"/>
                <a:cs typeface="+mn-cs"/>
              </a:rPr>
              <a:t>Banking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56954"/>
            <a:ext cx="5059102" cy="514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1331640" y="1988840"/>
            <a:ext cx="1547664" cy="1584176"/>
            <a:chOff x="179512" y="1988840"/>
            <a:chExt cx="1547664" cy="1584176"/>
          </a:xfrm>
        </p:grpSpPr>
        <p:sp>
          <p:nvSpPr>
            <p:cNvPr id="6" name="Texto Explicativo 1 5"/>
            <p:cNvSpPr/>
            <p:nvPr/>
          </p:nvSpPr>
          <p:spPr>
            <a:xfrm>
              <a:off x="179512" y="1988840"/>
              <a:ext cx="1547664" cy="1584176"/>
            </a:xfrm>
            <a:prstGeom prst="borderCallout1">
              <a:avLst>
                <a:gd name="adj1" fmla="val 45820"/>
                <a:gd name="adj2" fmla="val 112255"/>
                <a:gd name="adj3" fmla="val 139794"/>
                <a:gd name="adj4" fmla="val 152187"/>
              </a:avLst>
            </a:prstGeom>
            <a:noFill/>
            <a:ln w="25400">
              <a:solidFill>
                <a:srgbClr val="008D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225377" y="2276872"/>
              <a:ext cx="14559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smtClean="0">
                  <a:latin typeface="+mj-lt"/>
                </a:rPr>
                <a:t>Datos de la cuenta</a:t>
              </a:r>
              <a:endParaRPr lang="es-ES_tradnl" sz="2000">
                <a:latin typeface="+mj-lt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350636" y="4293096"/>
            <a:ext cx="1547664" cy="1584176"/>
            <a:chOff x="198508" y="4293096"/>
            <a:chExt cx="1547664" cy="1584176"/>
          </a:xfrm>
        </p:grpSpPr>
        <p:sp>
          <p:nvSpPr>
            <p:cNvPr id="8" name="Texto Explicativo 1 7"/>
            <p:cNvSpPr/>
            <p:nvPr/>
          </p:nvSpPr>
          <p:spPr>
            <a:xfrm>
              <a:off x="198508" y="4293096"/>
              <a:ext cx="1547664" cy="1584176"/>
            </a:xfrm>
            <a:prstGeom prst="borderCallout1">
              <a:avLst>
                <a:gd name="adj1" fmla="val 45820"/>
                <a:gd name="adj2" fmla="val 112255"/>
                <a:gd name="adj3" fmla="val 92812"/>
                <a:gd name="adj4" fmla="val 141195"/>
              </a:avLst>
            </a:prstGeom>
            <a:noFill/>
            <a:ln w="25400">
              <a:solidFill>
                <a:srgbClr val="008D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44373" y="4581128"/>
              <a:ext cx="14559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dirty="0" smtClean="0">
                  <a:latin typeface="+mj-lt"/>
                </a:rPr>
                <a:t>Contactos para soporte</a:t>
              </a:r>
              <a:endParaRPr lang="es-ES_tradnl" sz="2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2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CD73F-3BDF-459B-83C2-C06B191CEFA8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-1588" y="892175"/>
            <a:ext cx="4933951" cy="523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Caso </a:t>
            </a:r>
            <a:r>
              <a:rPr lang="es-ES" sz="2800" dirty="0">
                <a:solidFill>
                  <a:schemeClr val="bg1"/>
                </a:solidFill>
                <a:latin typeface="+mj-lt"/>
                <a:cs typeface="+mn-cs"/>
              </a:rPr>
              <a:t>– Bradesco – F-</a:t>
            </a:r>
            <a:r>
              <a:rPr lang="es-ES" sz="2800" dirty="0" err="1">
                <a:solidFill>
                  <a:schemeClr val="bg1"/>
                </a:solidFill>
                <a:latin typeface="+mj-lt"/>
                <a:cs typeface="+mn-cs"/>
              </a:rPr>
              <a:t>Banking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44" y="1474052"/>
            <a:ext cx="5758564" cy="508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467544" y="1772816"/>
            <a:ext cx="1547664" cy="1584176"/>
            <a:chOff x="467544" y="1772816"/>
            <a:chExt cx="1547664" cy="1584176"/>
          </a:xfrm>
        </p:grpSpPr>
        <p:sp>
          <p:nvSpPr>
            <p:cNvPr id="8" name="Texto Explicativo 1 7"/>
            <p:cNvSpPr/>
            <p:nvPr/>
          </p:nvSpPr>
          <p:spPr>
            <a:xfrm>
              <a:off x="467544" y="1772816"/>
              <a:ext cx="1547664" cy="1584176"/>
            </a:xfrm>
            <a:prstGeom prst="borderCallout1">
              <a:avLst>
                <a:gd name="adj1" fmla="val 45820"/>
                <a:gd name="adj2" fmla="val 112255"/>
                <a:gd name="adj3" fmla="val -5850"/>
                <a:gd name="adj4" fmla="val 203713"/>
              </a:avLst>
            </a:prstGeom>
            <a:noFill/>
            <a:ln w="25400">
              <a:solidFill>
                <a:srgbClr val="008D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513409" y="2060848"/>
              <a:ext cx="14559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dirty="0" smtClean="0">
                  <a:latin typeface="+mj-lt"/>
                </a:rPr>
                <a:t>Conexión segura</a:t>
              </a:r>
              <a:endParaRPr lang="es-ES_tradnl" sz="2000" dirty="0">
                <a:latin typeface="+mj-lt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65809" y="3717032"/>
            <a:ext cx="1547664" cy="2412774"/>
            <a:chOff x="467544" y="1340768"/>
            <a:chExt cx="1547664" cy="2412774"/>
          </a:xfrm>
        </p:grpSpPr>
        <p:sp>
          <p:nvSpPr>
            <p:cNvPr id="12" name="Texto Explicativo 1 11"/>
            <p:cNvSpPr/>
            <p:nvPr/>
          </p:nvSpPr>
          <p:spPr>
            <a:xfrm>
              <a:off x="467544" y="1340768"/>
              <a:ext cx="1547664" cy="2412774"/>
            </a:xfrm>
            <a:prstGeom prst="borderCallout1">
              <a:avLst>
                <a:gd name="adj1" fmla="val 45820"/>
                <a:gd name="adj2" fmla="val 112255"/>
                <a:gd name="adj3" fmla="val 69441"/>
                <a:gd name="adj4" fmla="val 191049"/>
              </a:avLst>
            </a:prstGeom>
            <a:noFill/>
            <a:ln w="25400">
              <a:solidFill>
                <a:srgbClr val="008D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13409" y="1470263"/>
              <a:ext cx="145593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dirty="0" smtClean="0">
                  <a:latin typeface="+mj-lt"/>
                </a:rPr>
                <a:t>Nivel </a:t>
              </a:r>
              <a:r>
                <a:rPr lang="es-ES_tradnl" sz="2000" dirty="0" smtClean="0">
                  <a:latin typeface="+mj-lt"/>
                </a:rPr>
                <a:t>adicional de seguridad – </a:t>
              </a:r>
              <a:r>
                <a:rPr lang="es-ES_tradnl" sz="2000" dirty="0" err="1" smtClean="0">
                  <a:latin typeface="+mj-lt"/>
                </a:rPr>
                <a:t>token</a:t>
              </a:r>
              <a:r>
                <a:rPr lang="es-ES_tradnl" sz="2000" dirty="0" smtClean="0">
                  <a:latin typeface="+mj-lt"/>
                </a:rPr>
                <a:t> después de la contraseña</a:t>
              </a:r>
              <a:endParaRPr lang="es-ES_tradnl" sz="2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53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841375"/>
            <a:ext cx="9144000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_tradnl" sz="2800" b="1" dirty="0" smtClean="0">
                <a:solidFill>
                  <a:srgbClr val="008272"/>
                </a:solidFill>
              </a:rPr>
              <a:t>Patricia Peck Pinheiro Abogados - Socios</a:t>
            </a:r>
          </a:p>
        </p:txBody>
      </p:sp>
      <p:sp>
        <p:nvSpPr>
          <p:cNvPr id="9223" name="Espaço Reservado para Número de Slide 1"/>
          <p:cNvSpPr txBox="1">
            <a:spLocks noGrp="1"/>
          </p:cNvSpPr>
          <p:nvPr/>
        </p:nvSpPr>
        <p:spPr bwMode="auto">
          <a:xfrm>
            <a:off x="7046913" y="65976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pt-BR" sz="1200">
                <a:solidFill>
                  <a:schemeClr val="bg1"/>
                </a:solidFill>
                <a:latin typeface="Calibri" pitchFamily="34" charset="0"/>
              </a:rPr>
              <a:t> </a:t>
            </a:r>
            <a:fld id="{78AC37DA-EA8B-4FEC-9753-30E12AA50C78}" type="slidenum">
              <a:rPr lang="pt-BR" sz="1200">
                <a:solidFill>
                  <a:schemeClr val="bg1"/>
                </a:solidFill>
                <a:latin typeface="Calibri" pitchFamily="34" charset="0"/>
              </a:rPr>
              <a:pPr algn="r" eaLnBrk="1" hangingPunct="1"/>
              <a:t>3</a:t>
            </a:fld>
            <a:endParaRPr lang="pt-BR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225" name="TextBox 26"/>
          <p:cNvSpPr txBox="1">
            <a:spLocks noChangeArrowheads="1"/>
          </p:cNvSpPr>
          <p:nvPr/>
        </p:nvSpPr>
        <p:spPr bwMode="auto">
          <a:xfrm>
            <a:off x="179388" y="3267075"/>
            <a:ext cx="1871662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s-ES_tradnl" sz="1200" dirty="0" smtClean="0">
                <a:latin typeface="+mn-lt"/>
              </a:rPr>
              <a:t>Dra. Patricia </a:t>
            </a:r>
            <a:r>
              <a:rPr lang="es-ES_tradnl" sz="1200" dirty="0" err="1" smtClean="0">
                <a:latin typeface="+mn-lt"/>
              </a:rPr>
              <a:t>Peck</a:t>
            </a:r>
            <a:r>
              <a:rPr lang="es-ES_tradnl" sz="1200" dirty="0" smtClean="0">
                <a:latin typeface="+mn-lt"/>
              </a:rPr>
              <a:t> – </a:t>
            </a:r>
          </a:p>
          <a:p>
            <a:pPr eaLnBrk="1" hangingPunct="1">
              <a:defRPr/>
            </a:pPr>
            <a:r>
              <a:rPr lang="es-ES_tradnl" sz="1200" dirty="0" smtClean="0">
                <a:latin typeface="+mn-lt"/>
              </a:rPr>
              <a:t>Socia Fundadora y </a:t>
            </a:r>
          </a:p>
          <a:p>
            <a:pPr eaLnBrk="1" hangingPunct="1">
              <a:defRPr/>
            </a:pPr>
            <a:r>
              <a:rPr lang="es-ES_tradnl" sz="1200" dirty="0" smtClean="0">
                <a:latin typeface="+mn-lt"/>
              </a:rPr>
              <a:t>Directora Innovación</a:t>
            </a:r>
          </a:p>
        </p:txBody>
      </p:sp>
      <p:sp>
        <p:nvSpPr>
          <p:cNvPr id="2" name="TextBox 27"/>
          <p:cNvSpPr txBox="1">
            <a:spLocks noChangeArrowheads="1"/>
          </p:cNvSpPr>
          <p:nvPr/>
        </p:nvSpPr>
        <p:spPr bwMode="auto">
          <a:xfrm>
            <a:off x="2003425" y="3265488"/>
            <a:ext cx="1916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sz="1200" dirty="0" smtClean="0">
                <a:latin typeface="Calibri" pitchFamily="34" charset="0"/>
              </a:rPr>
              <a:t>Dr. Leandro </a:t>
            </a:r>
            <a:r>
              <a:rPr lang="es-ES_tradnl" sz="1200" dirty="0" err="1" smtClean="0">
                <a:latin typeface="Calibri" pitchFamily="34" charset="0"/>
              </a:rPr>
              <a:t>Bissoli</a:t>
            </a:r>
            <a:r>
              <a:rPr lang="es-ES_tradnl" sz="1200" dirty="0" smtClean="0">
                <a:latin typeface="Calibri" pitchFamily="34" charset="0"/>
              </a:rPr>
              <a:t> – </a:t>
            </a:r>
          </a:p>
          <a:p>
            <a:pPr eaLnBrk="1" hangingPunct="1"/>
            <a:r>
              <a:rPr lang="es-ES_tradnl" sz="1200" dirty="0" smtClean="0">
                <a:latin typeface="Calibri" pitchFamily="34" charset="0"/>
              </a:rPr>
              <a:t>Socio  Director  de Negocios y Operaciones</a:t>
            </a:r>
            <a:endParaRPr lang="es-ES_tradnl" sz="1200" dirty="0">
              <a:latin typeface="Calibri" pitchFamily="34" charset="0"/>
            </a:endParaRPr>
          </a:p>
        </p:txBody>
      </p:sp>
      <p:sp>
        <p:nvSpPr>
          <p:cNvPr id="9226" name="TextBox 33"/>
          <p:cNvSpPr txBox="1">
            <a:spLocks noChangeArrowheads="1"/>
          </p:cNvSpPr>
          <p:nvPr/>
        </p:nvSpPr>
        <p:spPr bwMode="auto">
          <a:xfrm>
            <a:off x="3851275" y="3282950"/>
            <a:ext cx="1762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sz="1200" dirty="0" smtClean="0">
                <a:latin typeface="Calibri" pitchFamily="34" charset="0"/>
              </a:rPr>
              <a:t>Dra. Sandra </a:t>
            </a:r>
            <a:r>
              <a:rPr lang="es-ES_tradnl" sz="1200" dirty="0" err="1" smtClean="0">
                <a:latin typeface="Calibri" pitchFamily="34" charset="0"/>
              </a:rPr>
              <a:t>Tomazi</a:t>
            </a:r>
            <a:r>
              <a:rPr lang="es-ES_tradnl" sz="1200" dirty="0" smtClean="0">
                <a:latin typeface="Calibri" pitchFamily="34" charset="0"/>
              </a:rPr>
              <a:t> – </a:t>
            </a:r>
          </a:p>
          <a:p>
            <a:pPr eaLnBrk="1" hangingPunct="1"/>
            <a:r>
              <a:rPr lang="es-ES_tradnl" sz="1200" dirty="0" smtClean="0">
                <a:latin typeface="Calibri" pitchFamily="34" charset="0"/>
              </a:rPr>
              <a:t>Socia Directora de Producción y Calidad</a:t>
            </a:r>
            <a:endParaRPr lang="es-ES_tradnl" sz="1200" dirty="0">
              <a:latin typeface="Calibri" pitchFamily="34" charset="0"/>
            </a:endParaRPr>
          </a:p>
        </p:txBody>
      </p:sp>
      <p:sp>
        <p:nvSpPr>
          <p:cNvPr id="9227" name="TextBox 34"/>
          <p:cNvSpPr txBox="1">
            <a:spLocks noChangeArrowheads="1"/>
          </p:cNvSpPr>
          <p:nvPr/>
        </p:nvSpPr>
        <p:spPr bwMode="auto">
          <a:xfrm>
            <a:off x="12700" y="5575300"/>
            <a:ext cx="1368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sz="1200" dirty="0" smtClean="0">
                <a:latin typeface="Calibri" pitchFamily="34" charset="0"/>
              </a:rPr>
              <a:t>Dr. </a:t>
            </a:r>
            <a:r>
              <a:rPr lang="es-ES_tradnl" sz="1200" dirty="0" err="1" smtClean="0">
                <a:latin typeface="Calibri" pitchFamily="34" charset="0"/>
              </a:rPr>
              <a:t>Luiz</a:t>
            </a:r>
            <a:r>
              <a:rPr lang="es-ES_tradnl" sz="1200" dirty="0" smtClean="0">
                <a:latin typeface="Calibri" pitchFamily="34" charset="0"/>
              </a:rPr>
              <a:t> Souza – </a:t>
            </a:r>
          </a:p>
          <a:p>
            <a:pPr eaLnBrk="1" hangingPunct="1"/>
            <a:r>
              <a:rPr lang="es-ES_tradnl" sz="1200" dirty="0" smtClean="0">
                <a:latin typeface="Calibri" pitchFamily="34" charset="0"/>
              </a:rPr>
              <a:t>Socio Contratos y Propiedad Intelectual</a:t>
            </a:r>
            <a:endParaRPr lang="es-ES_tradnl" sz="1200" dirty="0">
              <a:latin typeface="Calibri" pitchFamily="34" charset="0"/>
            </a:endParaRPr>
          </a:p>
        </p:txBody>
      </p:sp>
      <p:sp>
        <p:nvSpPr>
          <p:cNvPr id="9228" name="TextBox 38"/>
          <p:cNvSpPr txBox="1">
            <a:spLocks noChangeArrowheads="1"/>
          </p:cNvSpPr>
          <p:nvPr/>
        </p:nvSpPr>
        <p:spPr bwMode="auto">
          <a:xfrm>
            <a:off x="7215188" y="3284538"/>
            <a:ext cx="1368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sz="1200" dirty="0" smtClean="0">
                <a:latin typeface="Calibri" pitchFamily="34" charset="0"/>
              </a:rPr>
              <a:t>Dr. </a:t>
            </a:r>
            <a:r>
              <a:rPr lang="es-ES_tradnl" sz="1200" dirty="0" err="1" smtClean="0">
                <a:latin typeface="Calibri" pitchFamily="34" charset="0"/>
              </a:rPr>
              <a:t>Victor</a:t>
            </a:r>
            <a:r>
              <a:rPr lang="es-ES_tradnl" sz="1200" dirty="0" smtClean="0">
                <a:latin typeface="Calibri" pitchFamily="34" charset="0"/>
              </a:rPr>
              <a:t> </a:t>
            </a:r>
            <a:r>
              <a:rPr lang="es-ES_tradnl" sz="1200" dirty="0" err="1" smtClean="0">
                <a:latin typeface="Calibri" pitchFamily="34" charset="0"/>
              </a:rPr>
              <a:t>Haikal</a:t>
            </a:r>
            <a:r>
              <a:rPr lang="es-ES_tradnl" sz="1200" dirty="0" smtClean="0">
                <a:latin typeface="Calibri" pitchFamily="34" charset="0"/>
              </a:rPr>
              <a:t> – </a:t>
            </a:r>
          </a:p>
          <a:p>
            <a:pPr eaLnBrk="1" hangingPunct="1"/>
            <a:r>
              <a:rPr lang="es-ES_tradnl" sz="1200" dirty="0" smtClean="0">
                <a:latin typeface="Calibri" pitchFamily="34" charset="0"/>
              </a:rPr>
              <a:t>Socio Consultivo</a:t>
            </a:r>
            <a:endParaRPr lang="es-ES_tradnl" sz="1200" dirty="0">
              <a:latin typeface="Calibri" pitchFamily="34" charset="0"/>
            </a:endParaRPr>
          </a:p>
        </p:txBody>
      </p:sp>
      <p:sp>
        <p:nvSpPr>
          <p:cNvPr id="9230" name="TextBox 39"/>
          <p:cNvSpPr txBox="1">
            <a:spLocks noChangeArrowheads="1"/>
          </p:cNvSpPr>
          <p:nvPr/>
        </p:nvSpPr>
        <p:spPr bwMode="auto">
          <a:xfrm>
            <a:off x="1406525" y="5602618"/>
            <a:ext cx="14017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sz="1200" dirty="0" err="1" smtClean="0">
                <a:latin typeface="Calibri" pitchFamily="34" charset="0"/>
              </a:rPr>
              <a:t>Dra.Isabela</a:t>
            </a:r>
            <a:r>
              <a:rPr lang="es-ES_tradnl" sz="1200" dirty="0" smtClean="0">
                <a:latin typeface="Calibri" pitchFamily="34" charset="0"/>
              </a:rPr>
              <a:t> </a:t>
            </a:r>
            <a:r>
              <a:rPr lang="es-ES_tradnl" sz="1200" dirty="0" err="1" smtClean="0">
                <a:latin typeface="Calibri" pitchFamily="34" charset="0"/>
              </a:rPr>
              <a:t>Guimaraes</a:t>
            </a:r>
            <a:r>
              <a:rPr lang="es-ES_tradnl" sz="1200" dirty="0" smtClean="0">
                <a:latin typeface="Calibri" pitchFamily="34" charset="0"/>
              </a:rPr>
              <a:t> – </a:t>
            </a:r>
          </a:p>
          <a:p>
            <a:pPr eaLnBrk="1" hangingPunct="1"/>
            <a:r>
              <a:rPr lang="es-ES_tradnl" sz="1200" dirty="0" smtClean="0">
                <a:latin typeface="Calibri" pitchFamily="34" charset="0"/>
              </a:rPr>
              <a:t>Socia Marketing Legal</a:t>
            </a:r>
            <a:endParaRPr lang="es-ES_tradnl" sz="1200" dirty="0">
              <a:latin typeface="Calibri" pitchFamily="34" charset="0"/>
            </a:endParaRPr>
          </a:p>
        </p:txBody>
      </p:sp>
      <p:sp>
        <p:nvSpPr>
          <p:cNvPr id="9234" name="TextBox 30"/>
          <p:cNvSpPr txBox="1">
            <a:spLocks noChangeArrowheads="1"/>
          </p:cNvSpPr>
          <p:nvPr/>
        </p:nvSpPr>
        <p:spPr bwMode="auto">
          <a:xfrm>
            <a:off x="5573624" y="3282950"/>
            <a:ext cx="1528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sz="1200" dirty="0" smtClean="0">
                <a:latin typeface="Calibri" pitchFamily="34" charset="0"/>
              </a:rPr>
              <a:t>Dra. </a:t>
            </a:r>
            <a:r>
              <a:rPr lang="es-ES_tradnl" sz="1200" dirty="0" err="1" smtClean="0">
                <a:latin typeface="Calibri" pitchFamily="34" charset="0"/>
              </a:rPr>
              <a:t>Gisele</a:t>
            </a:r>
            <a:r>
              <a:rPr lang="es-ES_tradnl" sz="1200" dirty="0" smtClean="0">
                <a:latin typeface="Calibri" pitchFamily="34" charset="0"/>
              </a:rPr>
              <a:t> </a:t>
            </a:r>
            <a:r>
              <a:rPr lang="es-ES_tradnl" sz="1200" dirty="0" err="1" smtClean="0">
                <a:latin typeface="Calibri" pitchFamily="34" charset="0"/>
              </a:rPr>
              <a:t>Arantes</a:t>
            </a:r>
            <a:r>
              <a:rPr lang="es-ES_tradnl" sz="1200" dirty="0" smtClean="0">
                <a:latin typeface="Calibri" pitchFamily="34" charset="0"/>
              </a:rPr>
              <a:t> – </a:t>
            </a:r>
          </a:p>
          <a:p>
            <a:pPr eaLnBrk="1" hangingPunct="1"/>
            <a:r>
              <a:rPr lang="es-ES_tradnl" sz="1200" dirty="0" smtClean="0">
                <a:latin typeface="Calibri" pitchFamily="34" charset="0"/>
              </a:rPr>
              <a:t>Socia Contencioso</a:t>
            </a:r>
            <a:endParaRPr lang="es-ES_tradnl" sz="1200" dirty="0">
              <a:latin typeface="Calibri" pitchFamily="34" charset="0"/>
            </a:endParaRPr>
          </a:p>
        </p:txBody>
      </p:sp>
      <p:sp>
        <p:nvSpPr>
          <p:cNvPr id="9235" name="TextBox 38"/>
          <p:cNvSpPr txBox="1">
            <a:spLocks noChangeArrowheads="1"/>
          </p:cNvSpPr>
          <p:nvPr/>
        </p:nvSpPr>
        <p:spPr bwMode="auto">
          <a:xfrm>
            <a:off x="2655469" y="5650453"/>
            <a:ext cx="1368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sz="1200" dirty="0" smtClean="0">
                <a:latin typeface="Calibri" pitchFamily="34" charset="0"/>
              </a:rPr>
              <a:t>Dr. Diego Almeida –  </a:t>
            </a:r>
            <a:r>
              <a:rPr lang="es-ES_tradnl" sz="1200" dirty="0">
                <a:latin typeface="Calibri" pitchFamily="34" charset="0"/>
              </a:rPr>
              <a:t>Socio Contratos y Propiedad Intelectual</a:t>
            </a:r>
          </a:p>
        </p:txBody>
      </p:sp>
      <p:sp>
        <p:nvSpPr>
          <p:cNvPr id="9236" name="TextBox 38"/>
          <p:cNvSpPr txBox="1">
            <a:spLocks noChangeArrowheads="1"/>
          </p:cNvSpPr>
          <p:nvPr/>
        </p:nvSpPr>
        <p:spPr bwMode="auto">
          <a:xfrm>
            <a:off x="4081970" y="5670881"/>
            <a:ext cx="1225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sz="1200" dirty="0" smtClean="0">
                <a:latin typeface="Calibri" pitchFamily="34" charset="0"/>
              </a:rPr>
              <a:t>Dr.  João Pedro –</a:t>
            </a:r>
          </a:p>
          <a:p>
            <a:pPr eaLnBrk="1" hangingPunct="1"/>
            <a:r>
              <a:rPr lang="es-ES_tradnl" sz="1200" dirty="0" smtClean="0">
                <a:latin typeface="Calibri" pitchFamily="34" charset="0"/>
              </a:rPr>
              <a:t>Socio Negocios</a:t>
            </a:r>
            <a:endParaRPr lang="es-ES_tradnl" sz="1200" dirty="0">
              <a:latin typeface="Calibri" pitchFamily="34" charset="0"/>
            </a:endParaRPr>
          </a:p>
        </p:txBody>
      </p:sp>
      <p:pic>
        <p:nvPicPr>
          <p:cNvPr id="9237" name="Imagem 23" descr="Patrícia (116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260475"/>
            <a:ext cx="162242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Imagem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4084968"/>
            <a:ext cx="10969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1" name="TextBox 30"/>
          <p:cNvSpPr txBox="1">
            <a:spLocks noChangeArrowheads="1"/>
          </p:cNvSpPr>
          <p:nvPr/>
        </p:nvSpPr>
        <p:spPr bwMode="auto">
          <a:xfrm>
            <a:off x="5359279" y="5706225"/>
            <a:ext cx="1528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sz="1200" dirty="0" smtClean="0">
                <a:latin typeface="Calibri" pitchFamily="34" charset="0"/>
              </a:rPr>
              <a:t>Dr. </a:t>
            </a:r>
            <a:r>
              <a:rPr lang="es-ES_tradnl" sz="1200" dirty="0" err="1" smtClean="0">
                <a:latin typeface="Calibri" pitchFamily="34" charset="0"/>
              </a:rPr>
              <a:t>Vinicius</a:t>
            </a:r>
            <a:r>
              <a:rPr lang="es-ES_tradnl" sz="1200" dirty="0" smtClean="0">
                <a:latin typeface="Calibri" pitchFamily="34" charset="0"/>
              </a:rPr>
              <a:t> </a:t>
            </a:r>
            <a:r>
              <a:rPr lang="es-ES_tradnl" sz="1200" dirty="0" err="1" smtClean="0">
                <a:latin typeface="Calibri" pitchFamily="34" charset="0"/>
              </a:rPr>
              <a:t>Garcia</a:t>
            </a:r>
            <a:r>
              <a:rPr lang="es-ES_tradnl" sz="1200" dirty="0" smtClean="0">
                <a:latin typeface="Calibri" pitchFamily="34" charset="0"/>
              </a:rPr>
              <a:t> – </a:t>
            </a:r>
          </a:p>
          <a:p>
            <a:pPr eaLnBrk="1" hangingPunct="1"/>
            <a:r>
              <a:rPr lang="es-ES_tradnl" sz="1200" dirty="0" smtClean="0">
                <a:latin typeface="Calibri" pitchFamily="34" charset="0"/>
              </a:rPr>
              <a:t>Socio Contencioso</a:t>
            </a:r>
            <a:endParaRPr lang="es-ES_tradnl" sz="1200" dirty="0">
              <a:latin typeface="Calibri" pitchFamily="34" charset="0"/>
            </a:endParaRPr>
          </a:p>
        </p:txBody>
      </p:sp>
      <p:sp>
        <p:nvSpPr>
          <p:cNvPr id="9242" name="TextBox 38"/>
          <p:cNvSpPr txBox="1">
            <a:spLocks noChangeArrowheads="1"/>
          </p:cNvSpPr>
          <p:nvPr/>
        </p:nvSpPr>
        <p:spPr bwMode="auto">
          <a:xfrm>
            <a:off x="6826548" y="5658390"/>
            <a:ext cx="1225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sz="1200" dirty="0" smtClean="0">
                <a:latin typeface="Calibri" pitchFamily="34" charset="0"/>
              </a:rPr>
              <a:t>Dra. </a:t>
            </a:r>
            <a:r>
              <a:rPr lang="es-ES_tradnl" sz="1200" dirty="0" err="1" smtClean="0">
                <a:latin typeface="Calibri" pitchFamily="34" charset="0"/>
              </a:rPr>
              <a:t>Caroline</a:t>
            </a:r>
            <a:r>
              <a:rPr lang="es-ES_tradnl" sz="1200" dirty="0" smtClean="0">
                <a:latin typeface="Calibri" pitchFamily="34" charset="0"/>
              </a:rPr>
              <a:t> </a:t>
            </a:r>
          </a:p>
          <a:p>
            <a:pPr eaLnBrk="1" hangingPunct="1"/>
            <a:r>
              <a:rPr lang="es-ES_tradnl" sz="1200" dirty="0" smtClean="0">
                <a:latin typeface="Calibri" pitchFamily="34" charset="0"/>
              </a:rPr>
              <a:t>Teófilo</a:t>
            </a:r>
          </a:p>
          <a:p>
            <a:pPr eaLnBrk="1" hangingPunct="1"/>
            <a:r>
              <a:rPr lang="es-ES_tradnl" sz="1200" dirty="0" smtClean="0">
                <a:latin typeface="Calibri" pitchFamily="34" charset="0"/>
              </a:rPr>
              <a:t>Socia Seguridad de Información</a:t>
            </a:r>
            <a:endParaRPr lang="es-ES_tradnl" sz="1200" dirty="0">
              <a:latin typeface="Calibri" pitchFamily="34" charset="0"/>
            </a:endParaRPr>
          </a:p>
        </p:txBody>
      </p:sp>
      <p:sp>
        <p:nvSpPr>
          <p:cNvPr id="9243" name="TextBox 38"/>
          <p:cNvSpPr txBox="1">
            <a:spLocks noChangeArrowheads="1"/>
          </p:cNvSpPr>
          <p:nvPr/>
        </p:nvSpPr>
        <p:spPr bwMode="auto">
          <a:xfrm>
            <a:off x="7913560" y="5557838"/>
            <a:ext cx="11447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_tradnl" sz="1200" dirty="0" smtClean="0">
                <a:latin typeface="Calibri" pitchFamily="34" charset="0"/>
              </a:rPr>
              <a:t>Dr. Álvaro Reis</a:t>
            </a:r>
          </a:p>
          <a:p>
            <a:pPr algn="ctr" eaLnBrk="1" hangingPunct="1"/>
            <a:r>
              <a:rPr lang="es-ES_tradnl" sz="1200" dirty="0" smtClean="0">
                <a:latin typeface="Calibri" pitchFamily="34" charset="0"/>
              </a:rPr>
              <a:t>Socio </a:t>
            </a:r>
          </a:p>
          <a:p>
            <a:pPr algn="ctr" eaLnBrk="1" hangingPunct="1"/>
            <a:r>
              <a:rPr lang="es-ES_tradnl" sz="1200" dirty="0" smtClean="0">
                <a:latin typeface="Calibri" pitchFamily="34" charset="0"/>
              </a:rPr>
              <a:t>e-Business</a:t>
            </a:r>
            <a:endParaRPr lang="es-ES_tradnl" sz="1200" dirty="0">
              <a:latin typeface="Calibri" pitchFamily="34" charset="0"/>
            </a:endParaRPr>
          </a:p>
        </p:txBody>
      </p:sp>
      <p:pic>
        <p:nvPicPr>
          <p:cNvPr id="9245" name="Picture 29" descr="Leandro Bisso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120" y="1425050"/>
            <a:ext cx="1136336" cy="167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7" name="Picture 31" descr="Sandra Paula Tomaz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913" y="1402720"/>
            <a:ext cx="1210198" cy="169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9" name="Picture 33" descr="Gisele Milanez Arant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074" y="1482749"/>
            <a:ext cx="1145097" cy="1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1" name="Picture 35" descr="Victor Auilo Haik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352" y="1433636"/>
            <a:ext cx="1300417" cy="17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3" name="Picture 37" descr="Luiz Henrique Souz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2" y="4060825"/>
            <a:ext cx="997580" cy="152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5" name="Picture 39" descr="Isabela Guimarães Del Monde 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177" y="4040546"/>
            <a:ext cx="1089484" cy="151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Diego Perez Martin de Almei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424" y="4069160"/>
            <a:ext cx="1081087" cy="153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61" name="Picture 4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95" y="4069159"/>
            <a:ext cx="1191202" cy="1533459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3" name="Picture 47" descr="Álvaro Reis Net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832" y="4022964"/>
            <a:ext cx="1043487" cy="146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65" name="Picture 49" descr="Caroline Teófilo da Silv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172" y="4086368"/>
            <a:ext cx="1048380" cy="147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89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CD73F-3BDF-459B-83C2-C06B191CEFA8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-1588" y="892175"/>
            <a:ext cx="4933951" cy="523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Caso </a:t>
            </a:r>
            <a:r>
              <a:rPr lang="es-ES" sz="2800" dirty="0">
                <a:solidFill>
                  <a:schemeClr val="bg1"/>
                </a:solidFill>
                <a:latin typeface="+mj-lt"/>
                <a:cs typeface="+mn-cs"/>
              </a:rPr>
              <a:t>– Bradesco – F-</a:t>
            </a:r>
            <a:r>
              <a:rPr lang="es-ES" sz="2800" dirty="0" err="1">
                <a:solidFill>
                  <a:schemeClr val="bg1"/>
                </a:solidFill>
                <a:latin typeface="+mj-lt"/>
                <a:cs typeface="+mn-cs"/>
              </a:rPr>
              <a:t>Banking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44730"/>
            <a:ext cx="6041223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467544" y="1772816"/>
            <a:ext cx="1547664" cy="1584176"/>
            <a:chOff x="467544" y="1772816"/>
            <a:chExt cx="1547664" cy="1584176"/>
          </a:xfrm>
        </p:grpSpPr>
        <p:sp>
          <p:nvSpPr>
            <p:cNvPr id="7" name="Texto Explicativo 1 6"/>
            <p:cNvSpPr/>
            <p:nvPr/>
          </p:nvSpPr>
          <p:spPr>
            <a:xfrm>
              <a:off x="467544" y="1772816"/>
              <a:ext cx="1547664" cy="1584176"/>
            </a:xfrm>
            <a:prstGeom prst="borderCallout1">
              <a:avLst>
                <a:gd name="adj1" fmla="val 45820"/>
                <a:gd name="adj2" fmla="val 112255"/>
                <a:gd name="adj3" fmla="val 117646"/>
                <a:gd name="adj4" fmla="val 335618"/>
              </a:avLst>
            </a:prstGeom>
            <a:noFill/>
            <a:ln w="25400">
              <a:solidFill>
                <a:srgbClr val="008D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513409" y="2060848"/>
              <a:ext cx="14559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dirty="0" smtClean="0">
                  <a:latin typeface="+mj-lt"/>
                </a:rPr>
                <a:t>Términos de Servicio en Facebook</a:t>
              </a:r>
              <a:endParaRPr lang="es-ES_tradnl" sz="2000" dirty="0">
                <a:latin typeface="+mj-lt"/>
              </a:endParaRPr>
            </a:p>
          </p:txBody>
        </p:sp>
      </p:grpSp>
      <p:sp>
        <p:nvSpPr>
          <p:cNvPr id="4" name="Seta em curva para baixo 3"/>
          <p:cNvSpPr/>
          <p:nvPr/>
        </p:nvSpPr>
        <p:spPr>
          <a:xfrm rot="4352498">
            <a:off x="5928215" y="3756769"/>
            <a:ext cx="1296144" cy="624130"/>
          </a:xfrm>
          <a:prstGeom prst="curvedDownArrow">
            <a:avLst/>
          </a:prstGeom>
          <a:gradFill>
            <a:gsLst>
              <a:gs pos="50000">
                <a:srgbClr val="008D7F"/>
              </a:gs>
              <a:gs pos="100000">
                <a:srgbClr val="008D7F"/>
              </a:gs>
              <a:gs pos="0">
                <a:schemeClr val="tx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619944" y="3997756"/>
            <a:ext cx="1547664" cy="1584176"/>
            <a:chOff x="467544" y="1772816"/>
            <a:chExt cx="1547664" cy="1584176"/>
          </a:xfrm>
        </p:grpSpPr>
        <p:sp>
          <p:nvSpPr>
            <p:cNvPr id="11" name="Texto Explicativo 1 10"/>
            <p:cNvSpPr/>
            <p:nvPr/>
          </p:nvSpPr>
          <p:spPr>
            <a:xfrm>
              <a:off x="467544" y="1772816"/>
              <a:ext cx="1547664" cy="1584176"/>
            </a:xfrm>
            <a:prstGeom prst="borderCallout1">
              <a:avLst>
                <a:gd name="adj1" fmla="val 45820"/>
                <a:gd name="adj2" fmla="val 112255"/>
                <a:gd name="adj3" fmla="val -7191"/>
                <a:gd name="adj4" fmla="val 254551"/>
              </a:avLst>
            </a:prstGeom>
            <a:noFill/>
            <a:ln w="25400">
              <a:solidFill>
                <a:srgbClr val="008D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513409" y="2060848"/>
              <a:ext cx="14559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dirty="0" smtClean="0">
                  <a:latin typeface="+mj-lt"/>
                </a:rPr>
                <a:t>Aceptación necesaria</a:t>
              </a:r>
              <a:endParaRPr lang="es-ES_tradnl" sz="2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2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CD73F-3BDF-459B-83C2-C06B191CEFA8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-1588" y="892175"/>
            <a:ext cx="4933951" cy="523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Caso </a:t>
            </a:r>
            <a:r>
              <a:rPr lang="es-ES" sz="2800" dirty="0">
                <a:solidFill>
                  <a:schemeClr val="bg1"/>
                </a:solidFill>
                <a:latin typeface="+mj-lt"/>
                <a:cs typeface="+mn-cs"/>
              </a:rPr>
              <a:t>– Bradesco – F-</a:t>
            </a:r>
            <a:r>
              <a:rPr lang="es-ES" sz="2800" dirty="0" err="1">
                <a:solidFill>
                  <a:schemeClr val="bg1"/>
                </a:solidFill>
                <a:latin typeface="+mj-lt"/>
                <a:cs typeface="+mn-cs"/>
              </a:rPr>
              <a:t>Banking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56792"/>
            <a:ext cx="5205524" cy="490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467544" y="1772816"/>
            <a:ext cx="1547664" cy="1584176"/>
            <a:chOff x="467544" y="1772816"/>
            <a:chExt cx="1547664" cy="1584176"/>
          </a:xfrm>
        </p:grpSpPr>
        <p:sp>
          <p:nvSpPr>
            <p:cNvPr id="7" name="Texto Explicativo 1 6"/>
            <p:cNvSpPr/>
            <p:nvPr/>
          </p:nvSpPr>
          <p:spPr>
            <a:xfrm>
              <a:off x="467544" y="1772816"/>
              <a:ext cx="1547664" cy="1584176"/>
            </a:xfrm>
            <a:prstGeom prst="borderCallout1">
              <a:avLst>
                <a:gd name="adj1" fmla="val 45820"/>
                <a:gd name="adj2" fmla="val 112255"/>
                <a:gd name="adj3" fmla="val 46502"/>
                <a:gd name="adj4" fmla="val 207835"/>
              </a:avLst>
            </a:prstGeom>
            <a:noFill/>
            <a:ln w="25400">
              <a:solidFill>
                <a:srgbClr val="008D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513409" y="2060848"/>
              <a:ext cx="14559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dirty="0" smtClean="0">
                  <a:latin typeface="+mj-lt"/>
                </a:rPr>
                <a:t>Consulta de saldo en cuenta</a:t>
              </a:r>
              <a:endParaRPr lang="es-ES_tradnl" sz="2000" dirty="0">
                <a:latin typeface="+mj-lt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376818" y="3720808"/>
            <a:ext cx="1798214" cy="623944"/>
            <a:chOff x="467544" y="1772816"/>
            <a:chExt cx="1547664" cy="1584176"/>
          </a:xfrm>
        </p:grpSpPr>
        <p:sp>
          <p:nvSpPr>
            <p:cNvPr id="10" name="Texto Explicativo 1 9"/>
            <p:cNvSpPr/>
            <p:nvPr/>
          </p:nvSpPr>
          <p:spPr>
            <a:xfrm>
              <a:off x="467544" y="1772816"/>
              <a:ext cx="1547664" cy="1584176"/>
            </a:xfrm>
            <a:prstGeom prst="borderCallout1">
              <a:avLst>
                <a:gd name="adj1" fmla="val 45820"/>
                <a:gd name="adj2" fmla="val 112255"/>
                <a:gd name="adj3" fmla="val -192252"/>
                <a:gd name="adj4" fmla="val 254841"/>
              </a:avLst>
            </a:prstGeom>
            <a:noFill/>
            <a:ln w="25400">
              <a:solidFill>
                <a:srgbClr val="008D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513409" y="2060848"/>
              <a:ext cx="14559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dirty="0" smtClean="0">
                  <a:latin typeface="+mj-lt"/>
                </a:rPr>
                <a:t>Hacer pagos</a:t>
              </a:r>
              <a:endParaRPr lang="es-ES_tradnl" sz="2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329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19E3A450-BBFB-4EFB-8DF9-66B8BFB0EA87}" type="slidenum">
              <a:rPr lang="en-US" smtClean="0">
                <a:solidFill>
                  <a:schemeClr val="bg1"/>
                </a:solidFill>
                <a:latin typeface="Calibri" pitchFamily="34" charset="0"/>
              </a:rPr>
              <a:pPr eaLnBrk="1" hangingPunct="1"/>
              <a:t>32</a:t>
            </a:fld>
            <a:endParaRPr lang="en-US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-1588" y="892175"/>
            <a:ext cx="5581700" cy="523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Nuevas Operaciones – Social </a:t>
            </a:r>
            <a:r>
              <a:rPr lang="es-ES" sz="2800" dirty="0" err="1" smtClean="0">
                <a:solidFill>
                  <a:schemeClr val="bg1"/>
                </a:solidFill>
                <a:latin typeface="+mj-lt"/>
                <a:cs typeface="+mn-cs"/>
              </a:rPr>
              <a:t>Lending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8316416" cy="442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467544" y="1445875"/>
            <a:ext cx="8162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>
                <a:srgbClr val="008D7F"/>
              </a:buClr>
            </a:pPr>
            <a:r>
              <a:rPr lang="es-ES_tradnl" sz="2400" dirty="0" smtClean="0">
                <a:latin typeface="Calibri" pitchFamily="34" charset="0"/>
              </a:rPr>
              <a:t>Una modalidad de préstamo que ofrece tasas más bajas de interés comparada con las instituciones financieras:</a:t>
            </a:r>
          </a:p>
        </p:txBody>
      </p:sp>
    </p:spTree>
    <p:extLst>
      <p:ext uri="{BB962C8B-B14F-4D97-AF65-F5344CB8AC3E}">
        <p14:creationId xmlns:p14="http://schemas.microsoft.com/office/powerpoint/2010/main" val="215748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19E3A450-BBFB-4EFB-8DF9-66B8BFB0EA87}" type="slidenum">
              <a:rPr lang="en-US" smtClean="0">
                <a:solidFill>
                  <a:schemeClr val="bg1"/>
                </a:solidFill>
                <a:latin typeface="Calibri" pitchFamily="34" charset="0"/>
              </a:rPr>
              <a:pPr eaLnBrk="1" hangingPunct="1"/>
              <a:t>33</a:t>
            </a:fld>
            <a:endParaRPr lang="en-US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-1588" y="892175"/>
            <a:ext cx="5581700" cy="523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Nuevas Operaciones – Social </a:t>
            </a:r>
            <a:r>
              <a:rPr lang="es-ES" sz="2800" dirty="0" err="1" smtClean="0">
                <a:solidFill>
                  <a:schemeClr val="bg1"/>
                </a:solidFill>
                <a:latin typeface="+mj-lt"/>
                <a:cs typeface="+mn-cs"/>
              </a:rPr>
              <a:t>Lending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916832"/>
            <a:ext cx="602932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15528"/>
            <a:ext cx="7307716" cy="44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211960" y="6093295"/>
            <a:ext cx="46805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latin typeface="+mj-lt"/>
              </a:rPr>
              <a:t>http://www.cronista.com/finanzasmercados/Creditos-mas-humanos-se-lanza-la-primera-comunidad-on-line-donde-la-gente-invierte-en-creditos-para-otras-personas-20120903-0029.html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5129" y="617023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dirty="0">
                <a:latin typeface="+mj-lt"/>
              </a:rPr>
              <a:t>http://www.ieco.clarin.com/empresas/Lanzan-sistema-creditos-Web_0_767323300.html</a:t>
            </a:r>
          </a:p>
        </p:txBody>
      </p:sp>
    </p:spTree>
    <p:extLst>
      <p:ext uri="{BB962C8B-B14F-4D97-AF65-F5344CB8AC3E}">
        <p14:creationId xmlns:p14="http://schemas.microsoft.com/office/powerpoint/2010/main" val="26651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19E3A450-BBFB-4EFB-8DF9-66B8BFB0EA87}" type="slidenum">
              <a:rPr lang="en-US" smtClean="0">
                <a:solidFill>
                  <a:schemeClr val="bg1"/>
                </a:solidFill>
                <a:latin typeface="Calibri" pitchFamily="34" charset="0"/>
              </a:rPr>
              <a:pPr eaLnBrk="1" hangingPunct="1"/>
              <a:t>34</a:t>
            </a:fld>
            <a:endParaRPr lang="en-US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7544" y="1445875"/>
            <a:ext cx="81621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buClr>
                <a:srgbClr val="008D7F"/>
              </a:buClr>
            </a:pPr>
            <a:r>
              <a:rPr lang="es-ES_tradnl" sz="2800" dirty="0" smtClean="0">
                <a:latin typeface="Calibri" pitchFamily="34" charset="0"/>
              </a:rPr>
              <a:t>En Brasil, </a:t>
            </a:r>
            <a:r>
              <a:rPr lang="es-ES_tradnl" sz="2800" dirty="0" err="1" smtClean="0">
                <a:latin typeface="Calibri" pitchFamily="34" charset="0"/>
              </a:rPr>
              <a:t>FairPlace</a:t>
            </a:r>
            <a:r>
              <a:rPr lang="es-ES_tradnl" sz="2800" dirty="0" smtClean="0">
                <a:latin typeface="Calibri" pitchFamily="34" charset="0"/>
              </a:rPr>
              <a:t> tuvo sus operaciones interrumpidas por sospecha de blanqueo y por no tener autorización para operar como una institución financiera realizando </a:t>
            </a:r>
            <a:r>
              <a:rPr lang="es-ES_tradnl" sz="2800" i="1" dirty="0" smtClean="0">
                <a:latin typeface="Calibri" pitchFamily="34" charset="0"/>
              </a:rPr>
              <a:t>spread</a:t>
            </a:r>
            <a:r>
              <a:rPr lang="es-ES_tradnl" sz="2800" dirty="0" smtClean="0">
                <a:latin typeface="Calibri" pitchFamily="34" charset="0"/>
              </a:rPr>
              <a:t>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588" y="892175"/>
            <a:ext cx="5581700" cy="523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Nuevas Operaciones – Social </a:t>
            </a:r>
            <a:r>
              <a:rPr lang="es-ES" sz="2800" dirty="0" err="1" smtClean="0">
                <a:solidFill>
                  <a:schemeClr val="bg1"/>
                </a:solidFill>
                <a:latin typeface="+mj-lt"/>
                <a:cs typeface="+mn-cs"/>
              </a:rPr>
              <a:t>Lending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897" y="3250778"/>
            <a:ext cx="6254750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://renatotavares.com/wp-content/uploads/2010/11/Concurso-Policia-Federal-2011-Escriv%C3%A3o-e-Delegad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05" y="3507059"/>
            <a:ext cx="428625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265430"/>
            <a:ext cx="905841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14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19E3A450-BBFB-4EFB-8DF9-66B8BFB0EA87}" type="slidenum">
              <a:rPr lang="en-US" smtClean="0">
                <a:solidFill>
                  <a:schemeClr val="bg1"/>
                </a:solidFill>
                <a:latin typeface="Calibri" pitchFamily="34" charset="0"/>
              </a:rPr>
              <a:pPr eaLnBrk="1" hangingPunct="1"/>
              <a:t>35</a:t>
            </a:fld>
            <a:endParaRPr lang="en-US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7544" y="1445875"/>
            <a:ext cx="816210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8D7F"/>
              </a:buClr>
            </a:pPr>
            <a:r>
              <a:rPr lang="es-ES_tradnl" sz="3200" b="1" dirty="0" smtClean="0">
                <a:solidFill>
                  <a:srgbClr val="008D7F"/>
                </a:solidFill>
                <a:latin typeface="Calibri" pitchFamily="34" charset="0"/>
              </a:rPr>
              <a:t>Cuestiones legales:</a:t>
            </a:r>
          </a:p>
          <a:p>
            <a:pPr algn="ctr" eaLnBrk="1" hangingPunct="1">
              <a:buClr>
                <a:srgbClr val="008D7F"/>
              </a:buClr>
            </a:pPr>
            <a:endParaRPr lang="es-ES_tradnl" sz="1000" b="1" dirty="0" smtClean="0">
              <a:solidFill>
                <a:srgbClr val="008D7F"/>
              </a:solidFill>
              <a:latin typeface="Calibri" pitchFamily="34" charset="0"/>
            </a:endParaRPr>
          </a:p>
          <a:p>
            <a:pPr marL="457200" indent="-457200" algn="just" eaLnBrk="1" hangingPunct="1">
              <a:spcAft>
                <a:spcPts val="800"/>
              </a:spcAft>
              <a:buClr>
                <a:srgbClr val="008D7F"/>
              </a:buClr>
              <a:buFont typeface="Wingdings" pitchFamily="2" charset="2"/>
              <a:buChar char="§"/>
            </a:pPr>
            <a:r>
              <a:rPr lang="es-ES_tradnl" sz="2600" dirty="0" smtClean="0">
                <a:latin typeface="Calibri" pitchFamily="34" charset="0"/>
              </a:rPr>
              <a:t>¿La ley exige que las operaciones de crédito sean operadas por instituciones financieras, o requiere la banca como abonadora?</a:t>
            </a:r>
          </a:p>
          <a:p>
            <a:pPr algn="just" eaLnBrk="1" hangingPunct="1">
              <a:spcAft>
                <a:spcPts val="800"/>
              </a:spcAft>
              <a:buClr>
                <a:srgbClr val="008D7F"/>
              </a:buClr>
            </a:pPr>
            <a:r>
              <a:rPr lang="es-ES_tradnl" sz="2600" dirty="0" smtClean="0">
                <a:latin typeface="Calibri" pitchFamily="34" charset="0"/>
              </a:rPr>
              <a:t>En Brasil, solo las operaciones serán legales cuando realizadas por instituciones financieras.</a:t>
            </a:r>
          </a:p>
          <a:p>
            <a:pPr marL="457200" indent="-457200" algn="just" eaLnBrk="1" hangingPunct="1">
              <a:spcAft>
                <a:spcPts val="800"/>
              </a:spcAft>
              <a:buClr>
                <a:srgbClr val="008D7F"/>
              </a:buClr>
              <a:buFont typeface="Wingdings" pitchFamily="2" charset="2"/>
              <a:buChar char="§"/>
            </a:pPr>
            <a:r>
              <a:rPr lang="es-ES_tradnl" sz="2600" dirty="0" smtClean="0">
                <a:latin typeface="Calibri" pitchFamily="34" charset="0"/>
              </a:rPr>
              <a:t>¿Hay un límite para </a:t>
            </a:r>
            <a:r>
              <a:rPr lang="es-ES_tradnl" sz="2600" dirty="0" smtClean="0">
                <a:latin typeface="Calibri" pitchFamily="34" charset="0"/>
              </a:rPr>
              <a:t>tasa </a:t>
            </a:r>
            <a:r>
              <a:rPr lang="es-ES_tradnl" sz="2600" dirty="0" smtClean="0">
                <a:latin typeface="Calibri" pitchFamily="34" charset="0"/>
              </a:rPr>
              <a:t>de interés cobrada por personas naturales? </a:t>
            </a:r>
          </a:p>
          <a:p>
            <a:pPr algn="just" eaLnBrk="1" hangingPunct="1">
              <a:spcAft>
                <a:spcPts val="800"/>
              </a:spcAft>
              <a:buClr>
                <a:srgbClr val="008D7F"/>
              </a:buClr>
            </a:pPr>
            <a:r>
              <a:rPr lang="es-ES_tradnl" sz="2600" dirty="0" smtClean="0">
                <a:latin typeface="Calibri" pitchFamily="34" charset="0"/>
              </a:rPr>
              <a:t>En Brasil, 2 veces la </a:t>
            </a:r>
            <a:r>
              <a:rPr lang="es-ES_tradnl" sz="2600" dirty="0" smtClean="0">
                <a:latin typeface="Calibri" pitchFamily="34" charset="0"/>
              </a:rPr>
              <a:t>tasa </a:t>
            </a:r>
            <a:r>
              <a:rPr lang="es-ES_tradnl" sz="2600" dirty="0" smtClean="0">
                <a:latin typeface="Calibri" pitchFamily="34" charset="0"/>
              </a:rPr>
              <a:t>legal (SELIC).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588" y="892175"/>
            <a:ext cx="5581700" cy="523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Nuevas Operaciones – Social </a:t>
            </a:r>
            <a:r>
              <a:rPr lang="es-ES" sz="2800" dirty="0" err="1" smtClean="0">
                <a:solidFill>
                  <a:schemeClr val="bg1"/>
                </a:solidFill>
                <a:latin typeface="+mj-lt"/>
                <a:cs typeface="+mn-cs"/>
              </a:rPr>
              <a:t>Lending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19E3A450-BBFB-4EFB-8DF9-66B8BFB0EA87}" type="slidenum">
              <a:rPr lang="en-US" smtClean="0">
                <a:solidFill>
                  <a:schemeClr val="bg1"/>
                </a:solidFill>
                <a:latin typeface="Calibri" pitchFamily="34" charset="0"/>
              </a:rPr>
              <a:pPr eaLnBrk="1" hangingPunct="1"/>
              <a:t>36</a:t>
            </a:fld>
            <a:endParaRPr lang="en-US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7544" y="1445875"/>
            <a:ext cx="816210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8D7F"/>
              </a:buClr>
            </a:pPr>
            <a:r>
              <a:rPr lang="es-ES_tradnl" sz="3200" b="1" dirty="0" smtClean="0">
                <a:solidFill>
                  <a:srgbClr val="008D7F"/>
                </a:solidFill>
                <a:latin typeface="Calibri" pitchFamily="34" charset="0"/>
              </a:rPr>
              <a:t>Cuestiones legales:</a:t>
            </a:r>
          </a:p>
          <a:p>
            <a:pPr algn="ctr" eaLnBrk="1" hangingPunct="1">
              <a:buClr>
                <a:srgbClr val="008D7F"/>
              </a:buClr>
            </a:pPr>
            <a:endParaRPr lang="es-ES_tradnl" sz="1000" b="1" dirty="0" smtClean="0">
              <a:solidFill>
                <a:srgbClr val="008D7F"/>
              </a:solidFill>
              <a:latin typeface="Calibri" pitchFamily="34" charset="0"/>
            </a:endParaRPr>
          </a:p>
          <a:p>
            <a:pPr marL="457200" indent="-457200" algn="just" eaLnBrk="1" hangingPunct="1">
              <a:spcAft>
                <a:spcPts val="800"/>
              </a:spcAft>
              <a:buClr>
                <a:srgbClr val="008D7F"/>
              </a:buClr>
              <a:buFont typeface="Wingdings" pitchFamily="2" charset="2"/>
              <a:buChar char="§"/>
            </a:pPr>
            <a:r>
              <a:rPr lang="es-ES_tradnl" sz="2600" dirty="0" smtClean="0">
                <a:latin typeface="Calibri" pitchFamily="34" charset="0"/>
              </a:rPr>
              <a:t>¿Habrá legitimidad procesual para el sitio cobrar a los deudores impuntuales o </a:t>
            </a:r>
            <a:r>
              <a:rPr lang="es-ES_tradnl" sz="2600" dirty="0" smtClean="0">
                <a:latin typeface="Calibri" pitchFamily="34" charset="0"/>
              </a:rPr>
              <a:t>es el acreedor quien </a:t>
            </a:r>
            <a:r>
              <a:rPr lang="es-ES_tradnl" sz="2600" dirty="0" smtClean="0">
                <a:latin typeface="Calibri" pitchFamily="34" charset="0"/>
              </a:rPr>
              <a:t>debe hacerlo?</a:t>
            </a:r>
          </a:p>
          <a:p>
            <a:pPr algn="just" eaLnBrk="1" hangingPunct="1">
              <a:spcAft>
                <a:spcPts val="800"/>
              </a:spcAft>
              <a:buClr>
                <a:srgbClr val="008D7F"/>
              </a:buClr>
            </a:pPr>
            <a:r>
              <a:rPr lang="es-ES_tradnl" sz="2600" dirty="0" smtClean="0">
                <a:latin typeface="Calibri" pitchFamily="34" charset="0"/>
              </a:rPr>
              <a:t>Ajustable en los términos de uso del sitio, pues el servicio puede comprender más </a:t>
            </a:r>
            <a:r>
              <a:rPr lang="es-ES_tradnl" sz="2600" dirty="0" smtClean="0">
                <a:latin typeface="Calibri" pitchFamily="34" charset="0"/>
              </a:rPr>
              <a:t>que </a:t>
            </a:r>
            <a:r>
              <a:rPr lang="es-ES_tradnl" sz="2600" dirty="0" smtClean="0">
                <a:latin typeface="Calibri" pitchFamily="34" charset="0"/>
              </a:rPr>
              <a:t>la oferta de crédito por los usuarios.</a:t>
            </a:r>
          </a:p>
          <a:p>
            <a:pPr marL="457200" indent="-457200" algn="just" eaLnBrk="1" hangingPunct="1">
              <a:spcAft>
                <a:spcPts val="800"/>
              </a:spcAft>
              <a:buClr>
                <a:srgbClr val="008D7F"/>
              </a:buClr>
              <a:buFont typeface="Wingdings" pitchFamily="2" charset="2"/>
              <a:buChar char="§"/>
            </a:pPr>
            <a:r>
              <a:rPr lang="es-ES_tradnl" sz="2600" dirty="0" smtClean="0">
                <a:latin typeface="Calibri" pitchFamily="34" charset="0"/>
              </a:rPr>
              <a:t>¿En caso de contratación fraudulenta el acreedor podrá cobrar al sitio por defecto de seguridad?</a:t>
            </a:r>
          </a:p>
          <a:p>
            <a:pPr algn="just" eaLnBrk="1" hangingPunct="1">
              <a:spcAft>
                <a:spcPts val="800"/>
              </a:spcAft>
              <a:buClr>
                <a:srgbClr val="008D7F"/>
              </a:buClr>
            </a:pPr>
            <a:r>
              <a:rPr lang="es-ES_tradnl" sz="2600" dirty="0" smtClean="0">
                <a:latin typeface="Calibri" pitchFamily="34" charset="0"/>
              </a:rPr>
              <a:t>Importante disposición para estar contenida en los términos de uso, observado el riesgo de la actividad.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588" y="892175"/>
            <a:ext cx="5581700" cy="523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Nuevas Operaciones – Social </a:t>
            </a:r>
            <a:r>
              <a:rPr lang="es-ES" sz="2800" dirty="0" err="1" smtClean="0">
                <a:solidFill>
                  <a:schemeClr val="bg1"/>
                </a:solidFill>
                <a:latin typeface="+mj-lt"/>
                <a:cs typeface="+mn-cs"/>
              </a:rPr>
              <a:t>Lending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8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Número de Slide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34D912E4-58D3-49F1-81AE-38A3BB865678}" type="slidenum">
              <a:rPr lang="en-US" smtClean="0">
                <a:solidFill>
                  <a:schemeClr val="bg1"/>
                </a:solidFill>
                <a:latin typeface="Calibri" pitchFamily="34" charset="0"/>
              </a:rPr>
              <a:pPr eaLnBrk="1" hangingPunct="1"/>
              <a:t>37</a:t>
            </a:fld>
            <a:endParaRPr lang="en-US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171" name="CaixaDeTexto 3"/>
          <p:cNvSpPr txBox="1">
            <a:spLocks noChangeArrowheads="1"/>
          </p:cNvSpPr>
          <p:nvPr/>
        </p:nvSpPr>
        <p:spPr bwMode="auto">
          <a:xfrm>
            <a:off x="641350" y="1340768"/>
            <a:ext cx="79946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008D7F"/>
              </a:buClr>
            </a:pPr>
            <a:r>
              <a:rPr lang="es-ES_tradnl" sz="2400" dirty="0" smtClean="0">
                <a:latin typeface="Calibri" pitchFamily="34" charset="0"/>
              </a:rPr>
              <a:t>Ejemplo de cómo es realizado el depósito online de cheques </a:t>
            </a:r>
          </a:p>
          <a:p>
            <a:pPr eaLnBrk="1" hangingPunct="1">
              <a:lnSpc>
                <a:spcPct val="150000"/>
              </a:lnSpc>
              <a:buClr>
                <a:srgbClr val="008D7F"/>
              </a:buClr>
            </a:pPr>
            <a:r>
              <a:rPr lang="es-ES_tradnl" sz="2400" dirty="0" smtClean="0">
                <a:latin typeface="Calibri" pitchFamily="34" charset="0"/>
              </a:rPr>
              <a:t>(ING Bank):</a:t>
            </a:r>
            <a:endParaRPr lang="es-ES_tradnl" sz="2400" dirty="0">
              <a:latin typeface="Calibri" pitchFamily="34" charset="0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528888"/>
            <a:ext cx="6097587" cy="3421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533650"/>
            <a:ext cx="6116637" cy="3411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2541588"/>
            <a:ext cx="6154737" cy="3392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540000"/>
            <a:ext cx="6143625" cy="3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2552700"/>
            <a:ext cx="6153150" cy="3363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2555875"/>
            <a:ext cx="6153150" cy="338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2530475"/>
            <a:ext cx="6124575" cy="3430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2555875"/>
            <a:ext cx="6145213" cy="3363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536825"/>
            <a:ext cx="6134100" cy="340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509838"/>
            <a:ext cx="6145213" cy="3411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2511425"/>
            <a:ext cx="6086475" cy="3430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2486025"/>
            <a:ext cx="6154738" cy="3402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2486025"/>
            <a:ext cx="6164262" cy="3373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ixaDeTexto 29"/>
          <p:cNvSpPr txBox="1"/>
          <p:nvPr/>
        </p:nvSpPr>
        <p:spPr>
          <a:xfrm>
            <a:off x="25400" y="6388100"/>
            <a:ext cx="5018088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00" dirty="0">
                <a:latin typeface="+mn-lt"/>
              </a:rPr>
              <a:t>Fonte: ING </a:t>
            </a:r>
            <a:r>
              <a:rPr lang="pt-BR" sz="1000" dirty="0" err="1">
                <a:latin typeface="+mn-lt"/>
              </a:rPr>
              <a:t>Direct</a:t>
            </a:r>
            <a:r>
              <a:rPr lang="pt-BR" sz="1000" dirty="0">
                <a:latin typeface="+mn-lt"/>
              </a:rPr>
              <a:t> - http://www.youtube.com/watch?v=dRXLzAS6Rp0 acesso em 11/05/2012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-1588" y="892175"/>
            <a:ext cx="7718426" cy="523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Nuevas Operaciones - Mobile </a:t>
            </a:r>
            <a:r>
              <a:rPr lang="es-ES" sz="2800" dirty="0" err="1" smtClean="0">
                <a:solidFill>
                  <a:schemeClr val="bg1"/>
                </a:solidFill>
                <a:latin typeface="+mj-lt"/>
                <a:cs typeface="+mn-cs"/>
              </a:rPr>
              <a:t>Check</a:t>
            </a: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es-ES" sz="2800" dirty="0" err="1" smtClean="0">
                <a:solidFill>
                  <a:schemeClr val="bg1"/>
                </a:solidFill>
                <a:latin typeface="+mj-lt"/>
                <a:cs typeface="+mn-cs"/>
              </a:rPr>
              <a:t>Deposit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0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19E3A450-BBFB-4EFB-8DF9-66B8BFB0EA87}" type="slidenum">
              <a:rPr lang="en-US" smtClean="0">
                <a:solidFill>
                  <a:schemeClr val="bg1"/>
                </a:solidFill>
                <a:latin typeface="Calibri" pitchFamily="34" charset="0"/>
              </a:rPr>
              <a:pPr eaLnBrk="1" hangingPunct="1"/>
              <a:t>38</a:t>
            </a:fld>
            <a:endParaRPr lang="en-US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CaixaDeTexto 3"/>
          <p:cNvSpPr txBox="1">
            <a:spLocks noChangeArrowheads="1"/>
          </p:cNvSpPr>
          <p:nvPr/>
        </p:nvSpPr>
        <p:spPr bwMode="auto">
          <a:xfrm>
            <a:off x="635000" y="1250205"/>
            <a:ext cx="7994650" cy="54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endParaRPr lang="es-ES_tradnl" sz="2400" dirty="0" smtClean="0"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endParaRPr lang="es-ES_tradnl" sz="2400" dirty="0"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endParaRPr lang="es-ES_tradnl" sz="2400" dirty="0" smtClean="0"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endParaRPr lang="es-ES_tradnl" sz="2400" dirty="0"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r>
              <a:rPr lang="es-ES_tradnl" sz="2400" dirty="0" err="1" smtClean="0">
                <a:latin typeface="Calibri" pitchFamily="34" charset="0"/>
              </a:rPr>
              <a:t>Citibank</a:t>
            </a:r>
            <a:endParaRPr lang="es-ES_tradnl" sz="2400" dirty="0" smtClean="0"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r>
              <a:rPr lang="es-ES_tradnl" sz="2400" dirty="0" smtClean="0">
                <a:latin typeface="Calibri" pitchFamily="34" charset="0"/>
              </a:rPr>
              <a:t>Chase Bank </a:t>
            </a: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r>
              <a:rPr lang="es-ES_tradnl" sz="2400" dirty="0" smtClean="0">
                <a:latin typeface="Calibri" pitchFamily="34" charset="0"/>
              </a:rPr>
              <a:t>PNC Bank</a:t>
            </a: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r>
              <a:rPr lang="es-ES_tradnl" sz="2400" dirty="0" smtClean="0">
                <a:latin typeface="Calibri" pitchFamily="34" charset="0"/>
              </a:rPr>
              <a:t>Charles Schwab</a:t>
            </a: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r>
              <a:rPr lang="es-ES_tradnl" sz="2400" dirty="0" smtClean="0">
                <a:latin typeface="Calibri" pitchFamily="34" charset="0"/>
              </a:rPr>
              <a:t>USAA Bank</a:t>
            </a: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r>
              <a:rPr lang="es-ES_tradnl" sz="2400" dirty="0" err="1" smtClean="0">
                <a:latin typeface="Calibri" pitchFamily="34" charset="0"/>
              </a:rPr>
              <a:t>State</a:t>
            </a:r>
            <a:r>
              <a:rPr lang="es-ES_tradnl" sz="2400" dirty="0" smtClean="0">
                <a:latin typeface="Calibri" pitchFamily="34" charset="0"/>
              </a:rPr>
              <a:t> </a:t>
            </a:r>
            <a:r>
              <a:rPr lang="es-ES_tradnl" sz="2400" dirty="0" err="1" smtClean="0">
                <a:latin typeface="Calibri" pitchFamily="34" charset="0"/>
              </a:rPr>
              <a:t>Farm</a:t>
            </a:r>
            <a:r>
              <a:rPr lang="es-ES_tradnl" sz="2400" dirty="0" smtClean="0">
                <a:latin typeface="Calibri" pitchFamily="34" charset="0"/>
              </a:rPr>
              <a:t> Bank</a:t>
            </a: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endParaRPr lang="es-ES_tradnl" sz="2400" dirty="0"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endParaRPr lang="es-ES_tradnl" sz="2400" dirty="0" smtClean="0"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endParaRPr lang="es-ES_tradnl" sz="2400" dirty="0"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endParaRPr lang="es-ES_tradnl" sz="2400" dirty="0" smtClean="0"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endParaRPr lang="es-ES_tradnl" sz="2400" dirty="0"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endParaRPr lang="es-ES_tradnl" sz="2400" dirty="0" smtClean="0"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r>
              <a:rPr lang="es-ES_tradnl" sz="2400" dirty="0" smtClean="0">
                <a:latin typeface="Calibri" pitchFamily="34" charset="0"/>
              </a:rPr>
              <a:t>Digital Federal </a:t>
            </a:r>
            <a:r>
              <a:rPr lang="es-ES_tradnl" sz="2400" dirty="0" err="1" smtClean="0">
                <a:latin typeface="Calibri" pitchFamily="34" charset="0"/>
              </a:rPr>
              <a:t>Credit</a:t>
            </a:r>
            <a:r>
              <a:rPr lang="es-ES_tradnl" sz="2400" dirty="0" smtClean="0">
                <a:latin typeface="Calibri" pitchFamily="34" charset="0"/>
              </a:rPr>
              <a:t> </a:t>
            </a:r>
            <a:r>
              <a:rPr lang="es-ES_tradnl" sz="2400" dirty="0" err="1" smtClean="0">
                <a:latin typeface="Calibri" pitchFamily="34" charset="0"/>
              </a:rPr>
              <a:t>Union</a:t>
            </a:r>
            <a:endParaRPr lang="es-ES_tradnl" sz="2400" dirty="0" smtClean="0"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r>
              <a:rPr lang="es-ES_tradnl" sz="2400" dirty="0" err="1" smtClean="0">
                <a:latin typeface="Calibri" pitchFamily="34" charset="0"/>
              </a:rPr>
              <a:t>Randolph</a:t>
            </a:r>
            <a:r>
              <a:rPr lang="es-ES_tradnl" sz="2400" dirty="0" smtClean="0">
                <a:latin typeface="Calibri" pitchFamily="34" charset="0"/>
              </a:rPr>
              <a:t> Brooks Federal </a:t>
            </a:r>
            <a:r>
              <a:rPr lang="es-ES_tradnl" sz="2400" dirty="0" err="1" smtClean="0">
                <a:latin typeface="Calibri" pitchFamily="34" charset="0"/>
              </a:rPr>
              <a:t>Credit</a:t>
            </a:r>
            <a:r>
              <a:rPr lang="es-ES_tradnl" sz="2400" dirty="0" smtClean="0">
                <a:latin typeface="Calibri" pitchFamily="34" charset="0"/>
              </a:rPr>
              <a:t> </a:t>
            </a:r>
            <a:r>
              <a:rPr lang="es-ES_tradnl" sz="2400" dirty="0" err="1" smtClean="0">
                <a:latin typeface="Calibri" pitchFamily="34" charset="0"/>
              </a:rPr>
              <a:t>Union</a:t>
            </a:r>
            <a:endParaRPr lang="es-ES_tradnl" sz="2400" dirty="0" smtClean="0"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r>
              <a:rPr lang="es-ES_tradnl" sz="2400" dirty="0" smtClean="0">
                <a:latin typeface="Calibri" pitchFamily="34" charset="0"/>
              </a:rPr>
              <a:t>WV </a:t>
            </a:r>
            <a:r>
              <a:rPr lang="es-ES_tradnl" sz="2400" dirty="0" err="1" smtClean="0">
                <a:latin typeface="Calibri" pitchFamily="34" charset="0"/>
              </a:rPr>
              <a:t>United</a:t>
            </a:r>
            <a:r>
              <a:rPr lang="es-ES_tradnl" sz="2400" dirty="0" smtClean="0">
                <a:latin typeface="Calibri" pitchFamily="34" charset="0"/>
              </a:rPr>
              <a:t> FCU</a:t>
            </a: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r>
              <a:rPr lang="es-ES_tradnl" sz="2400" dirty="0" smtClean="0">
                <a:latin typeface="Calibri" pitchFamily="34" charset="0"/>
              </a:rPr>
              <a:t>JP Morgan (abril de 2012)</a:t>
            </a:r>
          </a:p>
          <a:p>
            <a:pPr eaLnBrk="1" hangingPunct="1">
              <a:lnSpc>
                <a:spcPct val="120000"/>
              </a:lnSpc>
              <a:buClr>
                <a:srgbClr val="008D7F"/>
              </a:buClr>
              <a:buFontTx/>
              <a:buAutoNum type="arabicParenR"/>
            </a:pPr>
            <a:r>
              <a:rPr lang="es-ES_tradnl" sz="2400" dirty="0" smtClean="0">
                <a:latin typeface="Calibri" pitchFamily="34" charset="0"/>
              </a:rPr>
              <a:t>ING Bank (mayo de 2012)</a:t>
            </a:r>
            <a:endParaRPr lang="es-ES_tradnl" sz="2400" dirty="0">
              <a:latin typeface="Calibri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7544" y="1556792"/>
            <a:ext cx="8162106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Clr>
                <a:srgbClr val="008D7F"/>
              </a:buClr>
            </a:pPr>
            <a:r>
              <a:rPr lang="es-ES_tradnl" sz="2400" dirty="0" smtClean="0">
                <a:latin typeface="Calibri" pitchFamily="34" charset="0"/>
              </a:rPr>
              <a:t>Actualmente, los bancos que utilizan el </a:t>
            </a:r>
            <a:r>
              <a:rPr lang="es-ES_tradnl" sz="2400" i="1" dirty="0" smtClean="0">
                <a:latin typeface="Calibri" pitchFamily="34" charset="0"/>
              </a:rPr>
              <a:t>Mobile </a:t>
            </a:r>
            <a:r>
              <a:rPr lang="es-ES_tradnl" sz="2400" i="1" dirty="0" err="1" smtClean="0">
                <a:latin typeface="Calibri" pitchFamily="34" charset="0"/>
              </a:rPr>
              <a:t>Check</a:t>
            </a:r>
            <a:r>
              <a:rPr lang="es-ES_tradnl" sz="2400" i="1" dirty="0" smtClean="0">
                <a:latin typeface="Calibri" pitchFamily="34" charset="0"/>
              </a:rPr>
              <a:t> </a:t>
            </a:r>
            <a:r>
              <a:rPr lang="es-ES_tradnl" sz="2400" i="1" dirty="0" err="1" smtClean="0">
                <a:latin typeface="Calibri" pitchFamily="34" charset="0"/>
              </a:rPr>
              <a:t>Deposit</a:t>
            </a:r>
            <a:r>
              <a:rPr lang="es-ES_tradnl" sz="2400" i="1" dirty="0" smtClean="0">
                <a:latin typeface="Calibri" pitchFamily="34" charset="0"/>
              </a:rPr>
              <a:t> </a:t>
            </a:r>
            <a:r>
              <a:rPr lang="es-ES_tradnl" sz="2400" dirty="0" smtClean="0">
                <a:latin typeface="Calibri" pitchFamily="34" charset="0"/>
              </a:rPr>
              <a:t>en EEUU, son: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588" y="892175"/>
            <a:ext cx="7718426" cy="523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Nuevas Operaciones - Mobile </a:t>
            </a:r>
            <a:r>
              <a:rPr lang="es-ES" sz="2800" dirty="0" err="1" smtClean="0">
                <a:solidFill>
                  <a:schemeClr val="bg1"/>
                </a:solidFill>
                <a:latin typeface="+mj-lt"/>
                <a:cs typeface="+mn-cs"/>
              </a:rPr>
              <a:t>Check</a:t>
            </a: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es-ES" sz="2800" dirty="0" err="1" smtClean="0">
                <a:solidFill>
                  <a:schemeClr val="bg1"/>
                </a:solidFill>
                <a:latin typeface="+mj-lt"/>
                <a:cs typeface="+mn-cs"/>
              </a:rPr>
              <a:t>Deposit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68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Espaço Reservado para Número de Slide 1"/>
          <p:cNvSpPr txBox="1">
            <a:spLocks/>
          </p:cNvSpPr>
          <p:nvPr/>
        </p:nvSpPr>
        <p:spPr bwMode="auto">
          <a:xfrm>
            <a:off x="8797925" y="6643688"/>
            <a:ext cx="3603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E583BC3A-02BA-497D-A78C-C1E833039805}" type="slidenum">
              <a:rPr lang="en-US" sz="1200">
                <a:solidFill>
                  <a:schemeClr val="bg1"/>
                </a:solidFill>
                <a:latin typeface="Calibri" pitchFamily="34" charset="0"/>
              </a:rPr>
              <a:pPr algn="r" eaLnBrk="1" hangingPunct="1"/>
              <a:t>39</a:t>
            </a:fld>
            <a:endParaRPr lang="en-US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67544" y="1628800"/>
            <a:ext cx="816210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eaLnBrk="1" hangingPunct="1">
              <a:spcAft>
                <a:spcPts val="800"/>
              </a:spcAft>
              <a:buClr>
                <a:srgbClr val="008D7F"/>
              </a:buCl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</a:rPr>
              <a:t>Camino para la obsolescencia del marketing de masa. Será más fácil identificar quien necesita de crédito para comprar una casa, un coche o pagar sus estudios, haciendo un abordaje más personal y no invasivo;</a:t>
            </a:r>
          </a:p>
          <a:p>
            <a:pPr marL="457200" indent="-457200" eaLnBrk="1" hangingPunct="1">
              <a:spcAft>
                <a:spcPts val="800"/>
              </a:spcAft>
              <a:buClr>
                <a:srgbClr val="008D7F"/>
              </a:buCl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</a:rPr>
              <a:t>Ambiente ideal para </a:t>
            </a:r>
            <a:r>
              <a:rPr lang="es-ES_tradnl" sz="2400" dirty="0" smtClean="0">
                <a:latin typeface="Calibri" pitchFamily="34" charset="0"/>
              </a:rPr>
              <a:t>recibir reclamaciones </a:t>
            </a:r>
            <a:r>
              <a:rPr lang="es-ES_tradnl" sz="2400" dirty="0" smtClean="0">
                <a:latin typeface="Calibri" pitchFamily="34" charset="0"/>
              </a:rPr>
              <a:t>y </a:t>
            </a:r>
            <a:r>
              <a:rPr lang="es-ES_tradnl" sz="2400" dirty="0" smtClean="0">
                <a:latin typeface="Calibri" pitchFamily="34" charset="0"/>
              </a:rPr>
              <a:t>hacer </a:t>
            </a:r>
            <a:r>
              <a:rPr lang="es-ES_tradnl" sz="2400" dirty="0" smtClean="0">
                <a:latin typeface="Calibri" pitchFamily="34" charset="0"/>
              </a:rPr>
              <a:t>alertas </a:t>
            </a:r>
            <a:r>
              <a:rPr lang="es-ES_tradnl" sz="2400" dirty="0" smtClean="0">
                <a:latin typeface="Calibri" pitchFamily="34" charset="0"/>
              </a:rPr>
              <a:t>de </a:t>
            </a:r>
            <a:r>
              <a:rPr lang="es-ES_tradnl" sz="2400" dirty="0" smtClean="0">
                <a:latin typeface="Calibri" pitchFamily="34" charset="0"/>
              </a:rPr>
              <a:t>seguridad;</a:t>
            </a:r>
            <a:endParaRPr lang="es-ES_tradnl" sz="2400" dirty="0" smtClean="0">
              <a:latin typeface="Calibri" pitchFamily="34" charset="0"/>
            </a:endParaRPr>
          </a:p>
          <a:p>
            <a:pPr marL="457200" indent="-457200" algn="just" eaLnBrk="1" hangingPunct="1">
              <a:spcAft>
                <a:spcPts val="800"/>
              </a:spcAft>
              <a:buClr>
                <a:srgbClr val="008D7F"/>
              </a:buCl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</a:rPr>
              <a:t>Las agencias bancarias servirán para operaciones más delicadas o que requieren especial autentificación, pues lo más simple será hecho por las plataformas digitales;</a:t>
            </a:r>
          </a:p>
          <a:p>
            <a:pPr marL="457200" indent="-457200" algn="just" eaLnBrk="1" hangingPunct="1">
              <a:spcAft>
                <a:spcPts val="800"/>
              </a:spcAft>
              <a:buClr>
                <a:srgbClr val="008D7F"/>
              </a:buCl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</a:rPr>
              <a:t>Empleados en la agencia estarán utilizando tabletas para agilizar las transacciones y </a:t>
            </a:r>
            <a:r>
              <a:rPr lang="es-ES_tradnl" sz="2400" dirty="0" smtClean="0">
                <a:latin typeface="Calibri" pitchFamily="34" charset="0"/>
              </a:rPr>
              <a:t>atender a los </a:t>
            </a:r>
            <a:r>
              <a:rPr lang="es-ES_tradnl" sz="2400" dirty="0" smtClean="0">
                <a:latin typeface="Calibri" pitchFamily="34" charset="0"/>
              </a:rPr>
              <a:t>clientes;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1588" y="892175"/>
            <a:ext cx="6589812" cy="523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Redes Sociales – Futuro de la bancarización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2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gl-inc.com/dotnetnuke/images/black_on_white_world_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7" r="4666" b="5785"/>
          <a:stretch>
            <a:fillRect/>
          </a:stretch>
        </p:blipFill>
        <p:spPr bwMode="auto">
          <a:xfrm>
            <a:off x="0" y="906463"/>
            <a:ext cx="9037638" cy="569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tângulo de cantos arredondados 31"/>
          <p:cNvSpPr/>
          <p:nvPr/>
        </p:nvSpPr>
        <p:spPr>
          <a:xfrm>
            <a:off x="1908175" y="3249613"/>
            <a:ext cx="1655763" cy="719137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6" name="Retângulo de cantos arredondados 25"/>
          <p:cNvSpPr/>
          <p:nvPr/>
        </p:nvSpPr>
        <p:spPr>
          <a:xfrm>
            <a:off x="107950" y="3249613"/>
            <a:ext cx="1655763" cy="719137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7" name="Retângulo de cantos arredondados 26"/>
          <p:cNvSpPr/>
          <p:nvPr/>
        </p:nvSpPr>
        <p:spPr>
          <a:xfrm>
            <a:off x="107950" y="4041775"/>
            <a:ext cx="1655763" cy="71913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9" name="Retângulo de cantos arredondados 38"/>
          <p:cNvSpPr/>
          <p:nvPr/>
        </p:nvSpPr>
        <p:spPr>
          <a:xfrm>
            <a:off x="3708400" y="4041775"/>
            <a:ext cx="1655763" cy="71913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3" name="Retângulo de cantos arredondados 42"/>
          <p:cNvSpPr/>
          <p:nvPr/>
        </p:nvSpPr>
        <p:spPr>
          <a:xfrm>
            <a:off x="5508625" y="2457450"/>
            <a:ext cx="1655763" cy="71913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4" name="Retângulo de cantos arredondados 43"/>
          <p:cNvSpPr/>
          <p:nvPr/>
        </p:nvSpPr>
        <p:spPr>
          <a:xfrm>
            <a:off x="5508625" y="3249613"/>
            <a:ext cx="1655763" cy="719137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5" name="Retângulo de cantos arredondados 44"/>
          <p:cNvSpPr/>
          <p:nvPr/>
        </p:nvSpPr>
        <p:spPr>
          <a:xfrm>
            <a:off x="5508625" y="4041775"/>
            <a:ext cx="1655763" cy="71913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9" name="Retângulo de cantos arredondados 48"/>
          <p:cNvSpPr/>
          <p:nvPr/>
        </p:nvSpPr>
        <p:spPr>
          <a:xfrm>
            <a:off x="7308850" y="2457450"/>
            <a:ext cx="1655763" cy="71913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0" name="Retângulo de cantos arredondados 49"/>
          <p:cNvSpPr/>
          <p:nvPr/>
        </p:nvSpPr>
        <p:spPr>
          <a:xfrm>
            <a:off x="7308850" y="3249613"/>
            <a:ext cx="1655763" cy="719137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8" name="Retângulo de cantos arredondados 37"/>
          <p:cNvSpPr/>
          <p:nvPr/>
        </p:nvSpPr>
        <p:spPr>
          <a:xfrm>
            <a:off x="3708400" y="3249613"/>
            <a:ext cx="1655763" cy="719137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7" name="Retângulo de cantos arredondados 36"/>
          <p:cNvSpPr/>
          <p:nvPr/>
        </p:nvSpPr>
        <p:spPr>
          <a:xfrm>
            <a:off x="3708400" y="2457450"/>
            <a:ext cx="1655763" cy="71913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5" name="Retângulo de cantos arredondados 24"/>
          <p:cNvSpPr/>
          <p:nvPr/>
        </p:nvSpPr>
        <p:spPr>
          <a:xfrm>
            <a:off x="107950" y="2457450"/>
            <a:ext cx="1655763" cy="71913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7" name="Rectangle 21"/>
          <p:cNvSpPr>
            <a:spLocks noChangeArrowheads="1"/>
          </p:cNvSpPr>
          <p:nvPr/>
        </p:nvSpPr>
        <p:spPr bwMode="auto">
          <a:xfrm>
            <a:off x="0" y="981075"/>
            <a:ext cx="3563938" cy="469900"/>
          </a:xfrm>
          <a:prstGeom prst="rect">
            <a:avLst/>
          </a:prstGeom>
          <a:solidFill>
            <a:srgbClr val="008D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s-ES_tradnl" sz="3000" b="1" dirty="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Clientes Financieros</a:t>
            </a:r>
            <a:endParaRPr lang="es-ES_tradnl" sz="3000" b="1" dirty="0">
              <a:solidFill>
                <a:schemeClr val="bg1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107950" y="1665288"/>
            <a:ext cx="1655763" cy="719137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138" name="Imagem 65" descr="Votorantim_Nova_Logo_2008-logo-5C0AD01124-seeklogo_com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7" b="17467"/>
          <a:stretch>
            <a:fillRect/>
          </a:stretch>
        </p:blipFill>
        <p:spPr bwMode="auto">
          <a:xfrm>
            <a:off x="7724775" y="4113213"/>
            <a:ext cx="8286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tângulo de cantos arredondados 29"/>
          <p:cNvSpPr/>
          <p:nvPr/>
        </p:nvSpPr>
        <p:spPr>
          <a:xfrm>
            <a:off x="1908175" y="1665288"/>
            <a:ext cx="1655763" cy="719137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1" name="Retângulo de cantos arredondados 30"/>
          <p:cNvSpPr/>
          <p:nvPr/>
        </p:nvSpPr>
        <p:spPr>
          <a:xfrm>
            <a:off x="1908175" y="2457450"/>
            <a:ext cx="1655763" cy="71913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3" name="Retângulo de cantos arredondados 32"/>
          <p:cNvSpPr/>
          <p:nvPr/>
        </p:nvSpPr>
        <p:spPr>
          <a:xfrm>
            <a:off x="1908175" y="4041775"/>
            <a:ext cx="1655763" cy="71913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1" name="Retângulo de cantos arredondados 50"/>
          <p:cNvSpPr/>
          <p:nvPr/>
        </p:nvSpPr>
        <p:spPr>
          <a:xfrm>
            <a:off x="7308850" y="4041775"/>
            <a:ext cx="1655763" cy="71913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170" name="Imagem 55" descr="hsbc-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2632075"/>
            <a:ext cx="151288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1" name="Imagem 58" descr="marisa-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4175125"/>
            <a:ext cx="13112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4216400"/>
            <a:ext cx="1511300" cy="3683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1" name="Espaço Reservado para Número de Slide 1"/>
          <p:cNvSpPr txBox="1">
            <a:spLocks noGrp="1"/>
          </p:cNvSpPr>
          <p:nvPr/>
        </p:nvSpPr>
        <p:spPr bwMode="auto">
          <a:xfrm>
            <a:off x="7046913" y="65976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pt-BR" sz="1200">
                <a:solidFill>
                  <a:schemeClr val="bg1"/>
                </a:solidFill>
                <a:latin typeface="Calibri" pitchFamily="34" charset="0"/>
              </a:rPr>
              <a:t> </a:t>
            </a:r>
            <a:fld id="{74B54C04-8EB5-423C-8342-97C226E8F711}" type="slidenum">
              <a:rPr lang="pt-BR" sz="1200">
                <a:solidFill>
                  <a:schemeClr val="bg1"/>
                </a:solidFill>
                <a:latin typeface="Calibri" pitchFamily="34" charset="0"/>
              </a:rPr>
              <a:pPr algn="r" eaLnBrk="1" hangingPunct="1"/>
              <a:t>4</a:t>
            </a:fld>
            <a:endParaRPr lang="pt-BR" sz="12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3381375"/>
            <a:ext cx="1446212" cy="561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95" descr="http://www.probare.com.br/admin/files/user/contents/CODIGO/febraba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906588"/>
            <a:ext cx="16192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9" descr="http://capitalfundos.com.br/images/parceiros/22_patri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3382963"/>
            <a:ext cx="1420812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67" descr="http://t3.gstatic.com/images?q=tbn:ANd9GcSCQtb-vrJi8u9BpvQFc8QIAUwTYQLYtx5FyzrDvqPGBAeWmnFKn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1803400"/>
            <a:ext cx="15113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43" descr="http://www.mytrainee.com/arquivos/banco%20alfa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3382963"/>
            <a:ext cx="13684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Retângulo de cantos arredondados 101"/>
          <p:cNvSpPr/>
          <p:nvPr/>
        </p:nvSpPr>
        <p:spPr>
          <a:xfrm>
            <a:off x="7300913" y="1682750"/>
            <a:ext cx="1655762" cy="71913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03" name="Picture 51" descr="http://t1.gstatic.com/images?q=tbn:ANd9GcTM4u1arw4hffwN61KyjjyJtsbWiw8UdAj1y9cZGIaJ6Jf6qRf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736725"/>
            <a:ext cx="1543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65" descr="BicBanco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4265613"/>
            <a:ext cx="151765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Retângulo de cantos arredondados 104"/>
          <p:cNvSpPr/>
          <p:nvPr/>
        </p:nvSpPr>
        <p:spPr>
          <a:xfrm>
            <a:off x="3700463" y="1682750"/>
            <a:ext cx="1655762" cy="71913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6" name="Retângulo de cantos arredondados 105"/>
          <p:cNvSpPr/>
          <p:nvPr/>
        </p:nvSpPr>
        <p:spPr>
          <a:xfrm>
            <a:off x="5500688" y="1682750"/>
            <a:ext cx="1655762" cy="719138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07" name="Imagem 82" descr="ITA_1_~1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493963"/>
            <a:ext cx="585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54" descr="lrg_Bradesco157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4" b="36945"/>
          <a:stretch>
            <a:fillRect/>
          </a:stretch>
        </p:blipFill>
        <p:spPr bwMode="auto">
          <a:xfrm>
            <a:off x="3708400" y="1803400"/>
            <a:ext cx="155575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134" descr="http://www.husfp.ucpel.tche.br/content/amigos_chico/images/logo_unicred.gi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4221163"/>
            <a:ext cx="15240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3.bp.blogspot.com/_o8xT-yl_deA/Sf-zBdqMXHI/AAAAAAAAAC8/k_u0yT12zB0/s320/safra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2506663"/>
            <a:ext cx="87153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2" descr="http://t0.gstatic.com/images?q=tbn:ANd9GcRO5Vw4SylpBBhEyIuN7D0NWjhioqK_tp5C3nxp35f6XN_uLKIvHA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685925"/>
            <a:ext cx="12763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1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481" b="-99"/>
          <a:stretch>
            <a:fillRect/>
          </a:stretch>
        </p:blipFill>
        <p:spPr bwMode="auto">
          <a:xfrm>
            <a:off x="225425" y="2644775"/>
            <a:ext cx="126047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30" descr="http://1.bp.blogspot.com/_S7EVDohziHo/SziIo85_vyI/AAAAAAAABvM/fGlceM2Inow/s400/BASA%5B3%5D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314700"/>
            <a:ext cx="1247775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61" descr="C:\Users\vivianeluswarghi\Desktop\374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314700"/>
            <a:ext cx="1584325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0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3" t="25192" r="43204" b="65111"/>
          <a:stretch>
            <a:fillRect/>
          </a:stretch>
        </p:blipFill>
        <p:spPr bwMode="auto">
          <a:xfrm>
            <a:off x="1908175" y="1736725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1" name="Picture 73" descr="Banco Votorantim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4221163"/>
            <a:ext cx="183832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2" name="Picture 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 t="25536" r="67455" b="67999"/>
          <a:stretch>
            <a:fillRect/>
          </a:stretch>
        </p:blipFill>
        <p:spPr bwMode="auto">
          <a:xfrm>
            <a:off x="7480300" y="2644775"/>
            <a:ext cx="14208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Retângulo de cantos arredondados 78"/>
          <p:cNvSpPr/>
          <p:nvPr/>
        </p:nvSpPr>
        <p:spPr>
          <a:xfrm>
            <a:off x="76200" y="4960938"/>
            <a:ext cx="1655763" cy="719137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914306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4144" name="Imagem 81" descr="logo_serasaexperian.gif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5130800"/>
            <a:ext cx="1604963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5" name="Imagem 97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1" t="20229" r="56731" b="69514"/>
          <a:stretch>
            <a:fillRect/>
          </a:stretch>
        </p:blipFill>
        <p:spPr bwMode="auto">
          <a:xfrm>
            <a:off x="3022600" y="5130800"/>
            <a:ext cx="86042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6" name="Picture 20" descr="BNDES O banco do desenvolvimento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t="15750" r="35262" b="-10248"/>
          <a:stretch>
            <a:fillRect/>
          </a:stretch>
        </p:blipFill>
        <p:spPr bwMode="auto">
          <a:xfrm>
            <a:off x="2009775" y="5181600"/>
            <a:ext cx="1062038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tângulo de cantos arredondados 86"/>
          <p:cNvSpPr/>
          <p:nvPr/>
        </p:nvSpPr>
        <p:spPr>
          <a:xfrm>
            <a:off x="1919288" y="4975225"/>
            <a:ext cx="1995487" cy="719138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914306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99" name="Retângulo de cantos arredondados 98"/>
          <p:cNvSpPr/>
          <p:nvPr/>
        </p:nvSpPr>
        <p:spPr>
          <a:xfrm>
            <a:off x="3986213" y="4946650"/>
            <a:ext cx="1655762" cy="720725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defTabSz="914306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09" name="Retângulo 108"/>
          <p:cNvSpPr/>
          <p:nvPr/>
        </p:nvSpPr>
        <p:spPr>
          <a:xfrm>
            <a:off x="4087813" y="4997450"/>
            <a:ext cx="1417637" cy="606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8" tIns="32144" rIns="64288" bIns="32144" anchor="ctr"/>
          <a:lstStyle/>
          <a:p>
            <a:pPr algn="ctr" defTabSz="914306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4150" name="Picture 6" descr="Sicoob | Associado a você">
            <a:hlinkClick r:id="rId31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5148263"/>
            <a:ext cx="1420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Retângulo de cantos arredondados 114"/>
          <p:cNvSpPr/>
          <p:nvPr/>
        </p:nvSpPr>
        <p:spPr>
          <a:xfrm>
            <a:off x="5746750" y="4937125"/>
            <a:ext cx="1655763" cy="71913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16" name="Picture 25" descr="Ágora corretora de valores. Uma empresa do grupo Bradesco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09" b="10741"/>
          <a:stretch>
            <a:fillRect/>
          </a:stretch>
        </p:blipFill>
        <p:spPr bwMode="auto">
          <a:xfrm>
            <a:off x="5840413" y="5116513"/>
            <a:ext cx="1466850" cy="3857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Retângulo de cantos arredondados 116"/>
          <p:cNvSpPr/>
          <p:nvPr/>
        </p:nvSpPr>
        <p:spPr>
          <a:xfrm>
            <a:off x="120650" y="5765800"/>
            <a:ext cx="1655763" cy="71913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18" name="Picture 79" descr="http://www.tibra.com.br/site/Upload/logo_Clearsale.jp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5795963"/>
            <a:ext cx="10541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" name="Retângulo de cantos arredondados 118"/>
          <p:cNvSpPr/>
          <p:nvPr/>
        </p:nvSpPr>
        <p:spPr>
          <a:xfrm>
            <a:off x="1978025" y="5732463"/>
            <a:ext cx="1655763" cy="720725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20" name="Picture 12" descr="http://3.bp.blogspot.com/-4ee18K5uBMA/TWpGZKOyalI/AAAAAAAAIEU/X8-42Zv_qUY/s1600/Mastercard1.jp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8" y="5813425"/>
            <a:ext cx="92868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" name="Retângulo de cantos arredondados 120"/>
          <p:cNvSpPr/>
          <p:nvPr/>
        </p:nvSpPr>
        <p:spPr>
          <a:xfrm>
            <a:off x="3846513" y="5746750"/>
            <a:ext cx="1655762" cy="720725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22" name="Picture 18" descr="http://www.pontoxp.com/wp-content/uploads/2011/04/RODOBENS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5819775"/>
            <a:ext cx="14573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infoescola.com/wp-content/uploads/2011/08/bmf-bovespa.jp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484" y="4899074"/>
            <a:ext cx="1405505" cy="120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90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Espaço Reservado para Número de Slide 1"/>
          <p:cNvSpPr txBox="1">
            <a:spLocks/>
          </p:cNvSpPr>
          <p:nvPr/>
        </p:nvSpPr>
        <p:spPr bwMode="auto">
          <a:xfrm>
            <a:off x="8797925" y="6643688"/>
            <a:ext cx="3603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E583BC3A-02BA-497D-A78C-C1E833039805}" type="slidenum">
              <a:rPr lang="en-US" sz="1200">
                <a:solidFill>
                  <a:schemeClr val="bg1"/>
                </a:solidFill>
                <a:latin typeface="Calibri" pitchFamily="34" charset="0"/>
              </a:rPr>
              <a:pPr algn="r" eaLnBrk="1" hangingPunct="1"/>
              <a:t>40</a:t>
            </a:fld>
            <a:endParaRPr lang="en-US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67544" y="1628800"/>
            <a:ext cx="8162106" cy="4175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eaLnBrk="1" hangingPunct="1">
              <a:spcAft>
                <a:spcPts val="800"/>
              </a:spcAft>
              <a:buClr>
                <a:srgbClr val="008D7F"/>
              </a:buClr>
              <a:buFont typeface="Wingdings" pitchFamily="2" charset="2"/>
              <a:buChar char="§"/>
            </a:pPr>
            <a:r>
              <a:rPr lang="es-ES_tradnl" sz="2800" dirty="0" smtClean="0">
                <a:latin typeface="Calibri" pitchFamily="34" charset="0"/>
              </a:rPr>
              <a:t>La banca tendrá que reinventarse. Contratos de crédito de pequeño valor serán realizados a </a:t>
            </a:r>
            <a:r>
              <a:rPr lang="es-ES_tradnl" sz="2800" dirty="0" smtClean="0">
                <a:latin typeface="Calibri" pitchFamily="34" charset="0"/>
              </a:rPr>
              <a:t>través de </a:t>
            </a:r>
            <a:r>
              <a:rPr lang="es-ES_tradnl" sz="2800" dirty="0" smtClean="0">
                <a:latin typeface="Calibri" pitchFamily="34" charset="0"/>
              </a:rPr>
              <a:t>las redes sociales, que ofrecerán </a:t>
            </a:r>
            <a:r>
              <a:rPr lang="es-ES_tradnl" sz="2800" dirty="0" smtClean="0">
                <a:latin typeface="Calibri" pitchFamily="34" charset="0"/>
              </a:rPr>
              <a:t>tasas </a:t>
            </a:r>
            <a:r>
              <a:rPr lang="es-ES_tradnl" sz="2800" dirty="0" smtClean="0">
                <a:latin typeface="Calibri" pitchFamily="34" charset="0"/>
              </a:rPr>
              <a:t>de interés más </a:t>
            </a:r>
            <a:r>
              <a:rPr lang="es-ES_tradnl" sz="2800" dirty="0" smtClean="0">
                <a:latin typeface="Calibri" pitchFamily="34" charset="0"/>
              </a:rPr>
              <a:t>bajas </a:t>
            </a:r>
            <a:r>
              <a:rPr lang="es-ES_tradnl" sz="2800" dirty="0" smtClean="0">
                <a:latin typeface="Calibri" pitchFamily="34" charset="0"/>
              </a:rPr>
              <a:t>e </a:t>
            </a:r>
            <a:r>
              <a:rPr lang="es-ES_tradnl" sz="2800" dirty="0" smtClean="0">
                <a:latin typeface="Calibri" pitchFamily="34" charset="0"/>
              </a:rPr>
              <a:t>informaciones más simples;</a:t>
            </a:r>
            <a:endParaRPr lang="es-ES_tradnl" sz="2800" dirty="0" smtClean="0">
              <a:latin typeface="Calibri" pitchFamily="34" charset="0"/>
            </a:endParaRPr>
          </a:p>
          <a:p>
            <a:pPr marL="457200" indent="-457200" algn="just" eaLnBrk="1" hangingPunct="1">
              <a:spcAft>
                <a:spcPts val="800"/>
              </a:spcAft>
              <a:buClr>
                <a:srgbClr val="008D7F"/>
              </a:buClr>
              <a:buFont typeface="Wingdings" pitchFamily="2" charset="2"/>
              <a:buChar char="§"/>
            </a:pPr>
            <a:r>
              <a:rPr lang="es-ES_tradnl" sz="2800" dirty="0" smtClean="0">
                <a:latin typeface="Calibri" pitchFamily="34" charset="0"/>
              </a:rPr>
              <a:t>Los gerentes de cuenta o empleados responsables por las ventas de la banca utilizarán el ciberespacio para obtener resultados más eficaces con las generaciones Y </a:t>
            </a:r>
            <a:r>
              <a:rPr lang="es-ES_tradnl" sz="2800" dirty="0" err="1" smtClean="0">
                <a:latin typeface="Calibri" pitchFamily="34" charset="0"/>
              </a:rPr>
              <a:t>y</a:t>
            </a:r>
            <a:r>
              <a:rPr lang="es-ES_tradnl" sz="2800" dirty="0" smtClean="0">
                <a:latin typeface="Calibri" pitchFamily="34" charset="0"/>
              </a:rPr>
              <a:t> </a:t>
            </a:r>
            <a:r>
              <a:rPr lang="es-ES_tradnl" sz="2800" dirty="0" smtClean="0">
                <a:latin typeface="Calibri" pitchFamily="34" charset="0"/>
              </a:rPr>
              <a:t>Z;</a:t>
            </a:r>
          </a:p>
          <a:p>
            <a:pPr marL="457200" indent="-457200" algn="just" eaLnBrk="1" hangingPunct="1">
              <a:spcAft>
                <a:spcPts val="800"/>
              </a:spcAft>
              <a:buClr>
                <a:srgbClr val="008D7F"/>
              </a:buClr>
              <a:buFont typeface="Wingdings" pitchFamily="2" charset="2"/>
              <a:buChar char="§"/>
            </a:pPr>
            <a:r>
              <a:rPr lang="es-ES_tradnl" sz="2800" dirty="0" err="1" smtClean="0">
                <a:latin typeface="Calibri" pitchFamily="34" charset="0"/>
              </a:rPr>
              <a:t>Desafio</a:t>
            </a:r>
            <a:r>
              <a:rPr lang="es-ES_tradnl" sz="2800" dirty="0" smtClean="0">
                <a:latin typeface="Calibri" pitchFamily="34" charset="0"/>
              </a:rPr>
              <a:t>: riesgo laboral (hora extra)</a:t>
            </a:r>
            <a:r>
              <a:rPr lang="en-US" sz="2800" dirty="0" smtClean="0">
                <a:latin typeface="Calibri" pitchFamily="34" charset="0"/>
              </a:rPr>
              <a:t>?</a:t>
            </a:r>
            <a:endParaRPr lang="es-ES_tradnl" sz="2800" dirty="0" smtClean="0">
              <a:latin typeface="Calibri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11560" y="6288032"/>
            <a:ext cx="80180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latin typeface="+mj-lt"/>
              </a:rPr>
              <a:t>http://www.kpmg.com/Global/en/IssuesAndInsights/ArticlesPublications/social-banker/Pages/future-of-social-banking.aspx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1588" y="892175"/>
            <a:ext cx="6589812" cy="523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 smtClean="0">
                <a:solidFill>
                  <a:schemeClr val="bg1"/>
                </a:solidFill>
                <a:latin typeface="+mj-lt"/>
                <a:cs typeface="+mn-cs"/>
              </a:rPr>
              <a:t>Redes Sociales – Futuro de la bancarización</a:t>
            </a:r>
            <a:endParaRPr lang="es-E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8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1.staticflickr.com/129/385489530_0e233e4be2_z.jpg?zz=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84" y="903285"/>
            <a:ext cx="9144000" cy="572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07C128-06CA-4D2B-964A-CBA58231196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9525" y="1628800"/>
            <a:ext cx="9134475" cy="455509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342900" indent="-342900" algn="just">
              <a:spcAft>
                <a:spcPts val="800"/>
              </a:spcAft>
              <a:buFont typeface="Wingdings" pitchFamily="2" charset="2"/>
              <a:buChar char="Ø"/>
              <a:defRPr/>
            </a:pP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Los medios sociales serán el futuro de muchas actividades comerciales, y con la banca no será diferente;</a:t>
            </a:r>
          </a:p>
          <a:p>
            <a:pPr marL="342900" indent="-342900" algn="just">
              <a:spcAft>
                <a:spcPts val="800"/>
              </a:spcAft>
              <a:buFont typeface="Wingdings" pitchFamily="2" charset="2"/>
              <a:buChar char="Ø"/>
              <a:defRPr/>
            </a:pP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Para mitigar los riesgos de la actividad es indispensable que haya:</a:t>
            </a:r>
          </a:p>
          <a:p>
            <a:pPr marL="895350" indent="-457200" algn="just">
              <a:spcAft>
                <a:spcPts val="800"/>
              </a:spcAft>
              <a:buFont typeface="Wingdings" pitchFamily="2" charset="2"/>
              <a:buChar char="§"/>
              <a:defRPr/>
            </a:pP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La contratación de profesionales para realizar el contacto con los usuarios, solucionando dudas u ofreciendo </a:t>
            </a: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el soporte </a:t>
            </a: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necesario con agilidad;</a:t>
            </a:r>
          </a:p>
          <a:p>
            <a:pPr marL="895350" indent="-457200" algn="just">
              <a:spcAft>
                <a:spcPts val="800"/>
              </a:spcAft>
              <a:buFont typeface="Wingdings" pitchFamily="2" charset="2"/>
              <a:buChar char="§"/>
              <a:defRPr/>
            </a:pP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Utilización de plataformas seguras para acceso a datos bancarios y guarda adecuada de pruebas y evidencias electrónicas;</a:t>
            </a:r>
            <a:endParaRPr lang="es-ES_tradnl" sz="2600" dirty="0">
              <a:latin typeface="+mj-lt"/>
              <a:cs typeface="+mn-cs"/>
            </a:endParaRPr>
          </a:p>
        </p:txBody>
      </p:sp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107950" y="6381750"/>
            <a:ext cx="90233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http://farm1.staticflickr.com/129/385489530_0e233e4be2_z_d.jpg?zz=1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1588" y="892175"/>
            <a:ext cx="2125663" cy="523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ES" sz="2800" dirty="0">
                <a:solidFill>
                  <a:schemeClr val="bg1"/>
                </a:solidFill>
                <a:latin typeface="+mj-lt"/>
                <a:cs typeface="+mn-cs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390128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1.staticflickr.com/129/385489530_0e233e4be2_z.jpg?zz=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84" y="903285"/>
            <a:ext cx="9144000" cy="572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07C128-06CA-4D2B-964A-CBA58231196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9525" y="1484784"/>
            <a:ext cx="9134475" cy="469872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895350" indent="-457200" algn="just">
              <a:spcAft>
                <a:spcPts val="800"/>
              </a:spcAft>
              <a:buFont typeface="Wingdings" pitchFamily="2" charset="2"/>
              <a:buChar char="§"/>
              <a:defRPr/>
            </a:pP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Monitorear las </a:t>
            </a: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plataformas para </a:t>
            </a: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identificar a </a:t>
            </a: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los criminales y sus prácticas </a:t>
            </a: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de falsificación de perfiles </a:t>
            </a: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y </a:t>
            </a: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hacer campañas </a:t>
            </a: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en los medios sociales para combatir el </a:t>
            </a:r>
            <a:r>
              <a:rPr lang="es-ES_tradnl" sz="2600" i="1" dirty="0" err="1" smtClean="0">
                <a:solidFill>
                  <a:srgbClr val="000000"/>
                </a:solidFill>
                <a:latin typeface="+mj-lt"/>
                <a:cs typeface="+mn-cs"/>
              </a:rPr>
              <a:t>phishing</a:t>
            </a: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 y </a:t>
            </a: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el robo </a:t>
            </a: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de datos;</a:t>
            </a:r>
          </a:p>
          <a:p>
            <a:pPr marL="457200" indent="-457200" algn="just">
              <a:spcAft>
                <a:spcPts val="800"/>
              </a:spcAft>
              <a:buFont typeface="Wingdings" pitchFamily="2" charset="2"/>
              <a:buChar char="Ø"/>
              <a:defRPr/>
            </a:pP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El ofrecimiento de crédito por personas </a:t>
            </a: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f</a:t>
            </a:r>
            <a:r>
              <a:rPr lang="pt-BR" sz="2600" dirty="0" smtClean="0">
                <a:solidFill>
                  <a:srgbClr val="000000"/>
                </a:solidFill>
                <a:latin typeface="+mj-lt"/>
                <a:cs typeface="+mn-cs"/>
              </a:rPr>
              <a:t>í</a:t>
            </a:r>
            <a:r>
              <a:rPr lang="es-ES_tradnl" sz="2600" dirty="0" err="1" smtClean="0">
                <a:solidFill>
                  <a:srgbClr val="000000"/>
                </a:solidFill>
                <a:latin typeface="+mj-lt"/>
                <a:cs typeface="+mn-cs"/>
              </a:rPr>
              <a:t>sicas</a:t>
            </a: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 </a:t>
            </a: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puede quitar a los bancos un pedazo del mercado, pero es hora de que exista una participación activa para </a:t>
            </a: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evitar pérdidas </a:t>
            </a: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por inercia.</a:t>
            </a:r>
          </a:p>
          <a:p>
            <a:pPr marL="457200" indent="-457200" algn="just">
              <a:spcAft>
                <a:spcPts val="800"/>
              </a:spcAft>
              <a:buFont typeface="Wingdings" pitchFamily="2" charset="2"/>
              <a:buChar char="Ø"/>
              <a:defRPr/>
            </a:pPr>
            <a:r>
              <a:rPr lang="es-ES_tradnl" sz="2600" dirty="0" smtClean="0">
                <a:solidFill>
                  <a:srgbClr val="000000"/>
                </a:solidFill>
                <a:latin typeface="+mj-lt"/>
                <a:cs typeface="+mn-cs"/>
              </a:rPr>
              <a:t>La banca debe estar lista para reinventarse, pues la dinámica de los medios sociales no es previsible y no hay respuesta inmutable para el futuro. Deberá ocurrir una evolución de las actividades con las prácticas más usuales en las plataformas.</a:t>
            </a:r>
            <a:endParaRPr lang="es-ES_tradnl" sz="2600" dirty="0">
              <a:solidFill>
                <a:srgbClr val="000000"/>
              </a:solidFill>
              <a:latin typeface="+mj-lt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-1588" y="892175"/>
            <a:ext cx="2125663" cy="5238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ES" sz="2800" dirty="0">
                <a:solidFill>
                  <a:schemeClr val="bg1"/>
                </a:solidFill>
                <a:latin typeface="+mj-lt"/>
                <a:cs typeface="+mn-cs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214416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farm8.staticflickr.com/7004/6405337533_5e6266dea1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57275" y="1152525"/>
            <a:ext cx="8169275" cy="1938992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rgbClr val="008D7F"/>
                </a:solidFill>
                <a:latin typeface="+mj-lt"/>
              </a:rPr>
              <a:t>Es muy importante crear una cultura de protección de la reputación y del conocimiento en la Sociedad Digital.</a:t>
            </a:r>
            <a:endParaRPr lang="es-ES_tradnl" sz="4000" b="1" dirty="0">
              <a:solidFill>
                <a:srgbClr val="008D7F"/>
              </a:solidFill>
              <a:latin typeface="+mj-lt"/>
            </a:endParaRPr>
          </a:p>
        </p:txBody>
      </p:sp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0" y="6426200"/>
            <a:ext cx="4305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sz="800"/>
              <a:t>Fonte imagem: http://www.flickr.com/photos/spykster/6405337533/ acesso em 13/03/2012</a:t>
            </a:r>
          </a:p>
        </p:txBody>
      </p:sp>
      <p:sp>
        <p:nvSpPr>
          <p:cNvPr id="57349" name="Espaço Reservado para Número de Slide 1"/>
          <p:cNvSpPr txBox="1">
            <a:spLocks/>
          </p:cNvSpPr>
          <p:nvPr/>
        </p:nvSpPr>
        <p:spPr bwMode="auto">
          <a:xfrm>
            <a:off x="8797925" y="6573838"/>
            <a:ext cx="5127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4F35A75A-27BE-4E90-B023-4856BE054CB7}" type="slidenum">
              <a:rPr lang="en-US" sz="1100">
                <a:solidFill>
                  <a:schemeClr val="bg1"/>
                </a:solidFill>
                <a:latin typeface="Calibri" pitchFamily="34" charset="0"/>
              </a:rPr>
              <a:pPr eaLnBrk="1" hangingPunct="1"/>
              <a:t>43</a:t>
            </a:fld>
            <a:endParaRPr lang="en-US" sz="110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Número de Slide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fld id="{867265B1-E05A-4BDF-BACF-34FCECBC62F5}" type="slidenum">
              <a:rPr lang="pt-BR" smtClean="0">
                <a:solidFill>
                  <a:schemeClr val="bg1"/>
                </a:solidFill>
                <a:latin typeface="Calibri" pitchFamily="34" charset="0"/>
              </a:rPr>
              <a:pPr eaLnBrk="1" hangingPunct="1"/>
              <a:t>44</a:t>
            </a:fld>
            <a:endParaRPr lang="pt-BR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Elipse 3"/>
          <p:cNvSpPr>
            <a:spLocks noChangeAspect="1"/>
          </p:cNvSpPr>
          <p:nvPr/>
        </p:nvSpPr>
        <p:spPr>
          <a:xfrm>
            <a:off x="2147093" y="1484784"/>
            <a:ext cx="5040313" cy="5040312"/>
          </a:xfrm>
          <a:prstGeom prst="ellipse">
            <a:avLst/>
          </a:prstGeom>
          <a:solidFill>
            <a:srgbClr val="959595"/>
          </a:solidFill>
          <a:ln w="76200">
            <a:solidFill>
              <a:srgbClr val="FFE4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5000" dirty="0">
                <a:solidFill>
                  <a:srgbClr val="FFE401"/>
                </a:solidFill>
                <a:latin typeface="Futura Bk" pitchFamily="34" charset="0"/>
              </a:rPr>
              <a:t>?</a:t>
            </a:r>
          </a:p>
        </p:txBody>
      </p:sp>
      <p:sp>
        <p:nvSpPr>
          <p:cNvPr id="5" name="CaixaDeTexto 9"/>
          <p:cNvSpPr txBox="1">
            <a:spLocks noChangeArrowheads="1"/>
          </p:cNvSpPr>
          <p:nvPr/>
        </p:nvSpPr>
        <p:spPr bwMode="auto">
          <a:xfrm>
            <a:off x="2820988" y="3282950"/>
            <a:ext cx="33575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_tradnl" sz="3000" b="1" smtClean="0">
                <a:solidFill>
                  <a:srgbClr val="008D7F"/>
                </a:solidFill>
              </a:rPr>
              <a:t>¿Alguna duda o comentario?</a:t>
            </a:r>
            <a:endParaRPr lang="es-ES_tradnl" sz="3000" b="1">
              <a:solidFill>
                <a:srgbClr val="008D7F"/>
              </a:solidFill>
            </a:endParaRPr>
          </a:p>
        </p:txBody>
      </p:sp>
      <p:sp>
        <p:nvSpPr>
          <p:cNvPr id="6" name="CaixaDeTexto 9"/>
          <p:cNvSpPr txBox="1">
            <a:spLocks noChangeArrowheads="1"/>
          </p:cNvSpPr>
          <p:nvPr/>
        </p:nvSpPr>
        <p:spPr bwMode="auto">
          <a:xfrm>
            <a:off x="1908175" y="930275"/>
            <a:ext cx="5256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pt-BR" sz="4000" b="1">
                <a:solidFill>
                  <a:srgbClr val="008D7F"/>
                </a:solidFill>
              </a:rPr>
              <a:t>¡Muchas Gracias!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1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Número de Slide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fld id="{A9D43382-2BED-40D4-A635-8D0C7B7D869F}" type="slidenum">
              <a:rPr lang="en-US" smtClean="0">
                <a:solidFill>
                  <a:schemeClr val="bg1"/>
                </a:solidFill>
                <a:latin typeface="Calibri" pitchFamily="34" charset="0"/>
              </a:rPr>
              <a:pPr eaLnBrk="1" hangingPunct="1"/>
              <a:t>45</a:t>
            </a:fld>
            <a:endParaRPr lang="en-US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2467" name="Imagem 2" descr="BlogueiroSeguro_SMW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092200"/>
            <a:ext cx="3846512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CaixaDeTexto 4"/>
          <p:cNvSpPr txBox="1">
            <a:spLocks noChangeArrowheads="1"/>
          </p:cNvSpPr>
          <p:nvPr/>
        </p:nvSpPr>
        <p:spPr bwMode="auto">
          <a:xfrm>
            <a:off x="4305300" y="1296988"/>
            <a:ext cx="4414838" cy="1754326"/>
          </a:xfrm>
          <a:prstGeom prst="rect">
            <a:avLst/>
          </a:prstGeom>
          <a:solidFill>
            <a:srgbClr val="00B05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_tradnl" sz="3600" dirty="0" smtClean="0">
                <a:solidFill>
                  <a:schemeClr val="bg1"/>
                </a:solidFill>
                <a:latin typeface="Myriad Pro" pitchFamily="34" charset="0"/>
              </a:rPr>
              <a:t>­¡Vamos a promover el uso correcto de Internet!</a:t>
            </a:r>
            <a:endParaRPr lang="es-ES_tradnl" sz="36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62469" name="CaixaDeTexto 5"/>
          <p:cNvSpPr txBox="1">
            <a:spLocks noChangeArrowheads="1"/>
          </p:cNvSpPr>
          <p:nvPr/>
        </p:nvSpPr>
        <p:spPr bwMode="auto">
          <a:xfrm>
            <a:off x="4406900" y="3492500"/>
            <a:ext cx="4660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2400">
                <a:hlinkClick r:id="rId3"/>
              </a:rPr>
              <a:t>http://twitpic.com/8h84ht</a:t>
            </a:r>
            <a:endParaRPr lang="pt-BR" sz="2400"/>
          </a:p>
          <a:p>
            <a:pPr eaLnBrk="1" hangingPunct="1"/>
            <a:endParaRPr lang="pt-BR" sz="2400"/>
          </a:p>
          <a:p>
            <a:pPr eaLnBrk="1" hangingPunct="1"/>
            <a:r>
              <a:rPr lang="pt-BR" sz="2400">
                <a:hlinkClick r:id="rId4"/>
              </a:rPr>
              <a:t>Facebook: http://ow.ly/95QAU</a:t>
            </a:r>
            <a:r>
              <a:rPr lang="pt-BR" sz="240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fim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0" y="6334125"/>
            <a:ext cx="9144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pt-BR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© PPP Advogados. Este documento está protegido </a:t>
            </a:r>
            <a:r>
              <a:rPr lang="es-E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por las leyes del Derecho de la Propiedad Intelectual y no debe ser copiado, divulgado o utilizado para otros fines que no sean los pretendidos por el autor o por él expresamente </a:t>
            </a:r>
            <a:r>
              <a:rPr lang="es-ES" sz="1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autorizados.</a:t>
            </a:r>
            <a:endParaRPr lang="en-US" sz="1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492" name="Text Box 12"/>
          <p:cNvSpPr txBox="1">
            <a:spLocks noChangeArrowheads="1"/>
          </p:cNvSpPr>
          <p:nvPr/>
        </p:nvSpPr>
        <p:spPr bwMode="auto">
          <a:xfrm>
            <a:off x="5299075" y="2398713"/>
            <a:ext cx="350996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pt-BR" sz="16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@patriciapeckadv</a:t>
            </a:r>
          </a:p>
          <a:p>
            <a:pPr eaLnBrk="1" hangingPunct="1">
              <a:spcBef>
                <a:spcPts val="700"/>
              </a:spcBef>
            </a:pPr>
            <a:r>
              <a:rPr lang="en-US" sz="16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PatriciaPeckPinheiro</a:t>
            </a:r>
          </a:p>
          <a:p>
            <a:pPr eaLnBrk="1" hangingPunct="1">
              <a:spcBef>
                <a:spcPts val="700"/>
              </a:spcBef>
            </a:pPr>
            <a:r>
              <a:rPr lang="en-US" sz="16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pppadvogados</a:t>
            </a:r>
          </a:p>
          <a:p>
            <a:pPr eaLnBrk="1" hangingPunct="1">
              <a:spcBef>
                <a:spcPts val="700"/>
              </a:spcBef>
            </a:pPr>
            <a:r>
              <a:rPr lang="pt-BR" sz="16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contato@pppadvogados.com.br</a:t>
            </a:r>
          </a:p>
          <a:p>
            <a:pPr eaLnBrk="1" hangingPunct="1">
              <a:spcBef>
                <a:spcPts val="700"/>
              </a:spcBef>
            </a:pPr>
            <a:r>
              <a:rPr lang="pt-BR" sz="16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www.pppadvogados.com.br</a:t>
            </a:r>
          </a:p>
          <a:p>
            <a:pPr eaLnBrk="1" hangingPunct="1">
              <a:spcBef>
                <a:spcPts val="700"/>
              </a:spcBef>
            </a:pPr>
            <a:r>
              <a:rPr lang="en-US" sz="16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(5511) 3068-0777</a:t>
            </a:r>
            <a:endParaRPr lang="pt-BR" sz="160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3493" name="Picture 2" descr="Twitter-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2466975"/>
            <a:ext cx="25082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3" descr="6771662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2" r="3748" b="7100"/>
          <a:stretch>
            <a:fillRect/>
          </a:stretch>
        </p:blipFill>
        <p:spPr bwMode="auto">
          <a:xfrm>
            <a:off x="5041900" y="2792413"/>
            <a:ext cx="220663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youtube-icon-PNG.jpg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4185" t="3474" r="5566" b="7247"/>
          <a:stretch/>
        </p:blipFill>
        <p:spPr>
          <a:xfrm>
            <a:off x="5041255" y="3135108"/>
            <a:ext cx="221694" cy="219309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14"/>
          <p:cNvSpPr txBox="1">
            <a:spLocks noChangeArrowheads="1"/>
          </p:cNvSpPr>
          <p:nvPr/>
        </p:nvSpPr>
        <p:spPr bwMode="auto">
          <a:xfrm>
            <a:off x="1343025" y="815347"/>
            <a:ext cx="6119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8D7F"/>
                </a:solidFill>
                <a:latin typeface="Calibri" pitchFamily="34" charset="0"/>
                <a:cs typeface="Calibri" pitchFamily="34" charset="0"/>
              </a:rPr>
              <a:t>Dra. </a:t>
            </a:r>
            <a:r>
              <a:rPr lang="pt-BR" b="1" dirty="0" err="1">
                <a:solidFill>
                  <a:srgbClr val="008D7F"/>
                </a:solidFill>
                <a:latin typeface="Calibri" pitchFamily="34" charset="0"/>
                <a:cs typeface="Calibri" pitchFamily="34" charset="0"/>
              </a:rPr>
              <a:t>Patricia</a:t>
            </a:r>
            <a:r>
              <a:rPr lang="pt-BR" b="1" dirty="0">
                <a:solidFill>
                  <a:srgbClr val="008D7F"/>
                </a:solidFill>
                <a:latin typeface="Calibri" pitchFamily="34" charset="0"/>
                <a:cs typeface="Calibri" pitchFamily="34" charset="0"/>
              </a:rPr>
              <a:t> Peck Pinheiro</a:t>
            </a:r>
          </a:p>
        </p:txBody>
      </p:sp>
      <p:sp>
        <p:nvSpPr>
          <p:cNvPr id="7" name="CaixaDeTexto 19"/>
          <p:cNvSpPr txBox="1">
            <a:spLocks noChangeArrowheads="1"/>
          </p:cNvSpPr>
          <p:nvPr/>
        </p:nvSpPr>
        <p:spPr bwMode="auto">
          <a:xfrm>
            <a:off x="1343025" y="1229717"/>
            <a:ext cx="4885159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pt-BR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1200" dirty="0" smtClean="0">
                <a:solidFill>
                  <a:srgbClr val="002060"/>
                </a:solidFill>
                <a:latin typeface="+mn-lt"/>
              </a:rPr>
              <a:t>Abogada 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graduada en la </a:t>
            </a:r>
            <a:r>
              <a:rPr lang="es-ES" sz="1200" dirty="0" err="1">
                <a:solidFill>
                  <a:srgbClr val="002060"/>
                </a:solidFill>
                <a:latin typeface="+mn-lt"/>
              </a:rPr>
              <a:t>Universidade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 de São Paulo y experta en el Negocios por la Harvard Business </a:t>
            </a:r>
            <a:r>
              <a:rPr lang="es-ES" sz="1200" dirty="0" err="1">
                <a:solidFill>
                  <a:srgbClr val="002060"/>
                </a:solidFill>
                <a:latin typeface="+mn-lt"/>
              </a:rPr>
              <a:t>School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;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1200" dirty="0" smtClean="0">
                <a:solidFill>
                  <a:srgbClr val="002060"/>
                </a:solidFill>
                <a:latin typeface="+mn-lt"/>
              </a:rPr>
              <a:t> Cursó 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MBA en Marketing en Media Marketing </a:t>
            </a:r>
            <a:r>
              <a:rPr lang="es-ES" sz="1200" dirty="0" err="1">
                <a:solidFill>
                  <a:srgbClr val="002060"/>
                </a:solidFill>
                <a:latin typeface="+mn-lt"/>
              </a:rPr>
              <a:t>School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 y Gestión de Riesgos en la </a:t>
            </a:r>
            <a:r>
              <a:rPr lang="es-ES" sz="1200" dirty="0" err="1">
                <a:solidFill>
                  <a:srgbClr val="002060"/>
                </a:solidFill>
                <a:latin typeface="+mn-lt"/>
              </a:rPr>
              <a:t>Fundação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rgbClr val="002060"/>
                </a:solidFill>
                <a:latin typeface="+mn-lt"/>
              </a:rPr>
              <a:t>Dom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 Cabral;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1200" dirty="0" smtClean="0">
                <a:solidFill>
                  <a:srgbClr val="002060"/>
                </a:solidFill>
                <a:latin typeface="+mn-lt"/>
              </a:rPr>
              <a:t> Formada 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por la Escuela de Inteligencia del Ejército Brasileño;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1200" dirty="0" smtClean="0">
                <a:solidFill>
                  <a:srgbClr val="002060"/>
                </a:solidFill>
                <a:latin typeface="+mn-lt"/>
              </a:rPr>
              <a:t> Condecorada 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con la Medalla del Pacificador del Ejército en 2009, Medalla </a:t>
            </a:r>
            <a:r>
              <a:rPr lang="es-ES" sz="1200" dirty="0" err="1">
                <a:solidFill>
                  <a:srgbClr val="002060"/>
                </a:solidFill>
                <a:latin typeface="+mn-lt"/>
              </a:rPr>
              <a:t>Tamandaré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 por la Marina en 2011 y Medalla de Orden del Mérito Militar por el Ejército en 2012;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1200" dirty="0" smtClean="0">
                <a:solidFill>
                  <a:srgbClr val="002060"/>
                </a:solidFill>
                <a:latin typeface="+mn-lt"/>
              </a:rPr>
              <a:t> Premiada 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por “Los mejores Profesionales de Seguridad de Información” en 2006 y 2008, “Excelencia Académica – Mejor Docente de la facultad FIT Impacta”2009 y 2010;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1200" dirty="0" smtClean="0">
                <a:solidFill>
                  <a:srgbClr val="002060"/>
                </a:solidFill>
                <a:latin typeface="+mn-lt"/>
              </a:rPr>
              <a:t> Fundadora 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de la oficina de Abogados Patricia </a:t>
            </a:r>
            <a:r>
              <a:rPr lang="es-ES" sz="1200" dirty="0" err="1">
                <a:solidFill>
                  <a:srgbClr val="002060"/>
                </a:solidFill>
                <a:latin typeface="+mn-lt"/>
              </a:rPr>
              <a:t>Peck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rgbClr val="002060"/>
                </a:solidFill>
                <a:latin typeface="+mn-lt"/>
              </a:rPr>
              <a:t>Pinheiro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rgbClr val="002060"/>
                </a:solidFill>
                <a:latin typeface="+mn-lt"/>
              </a:rPr>
              <a:t>Advogados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;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1200" dirty="0" smtClean="0">
                <a:solidFill>
                  <a:srgbClr val="002060"/>
                </a:solidFill>
                <a:latin typeface="+mn-lt"/>
              </a:rPr>
              <a:t> Árbitra 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del </a:t>
            </a:r>
            <a:r>
              <a:rPr lang="es-ES" sz="1200" dirty="0" err="1">
                <a:solidFill>
                  <a:srgbClr val="002060"/>
                </a:solidFill>
                <a:latin typeface="+mn-lt"/>
              </a:rPr>
              <a:t>Conselho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 Arbitral do Estado de São Paulo – CAESP;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1200" dirty="0" smtClean="0">
                <a:solidFill>
                  <a:srgbClr val="002060"/>
                </a:solidFill>
                <a:latin typeface="+mn-lt"/>
              </a:rPr>
              <a:t> Idealizadora 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del Movimiento Niño más seguro en la red;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1200" dirty="0" smtClean="0">
                <a:solidFill>
                  <a:srgbClr val="002060"/>
                </a:solidFill>
                <a:latin typeface="+mn-lt"/>
              </a:rPr>
              <a:t> Programadora 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desde los 13 años, con experiencia en los EEUU, Portugal y Corea del Sur;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1200" dirty="0" smtClean="0">
                <a:solidFill>
                  <a:srgbClr val="002060"/>
                </a:solidFill>
                <a:latin typeface="+mn-lt"/>
              </a:rPr>
              <a:t> Autora 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de muchas obras jurídicas (www.saraiva.com.br y http://itunes.apple.com/br/) y coautora de los libros “e-</a:t>
            </a:r>
            <a:r>
              <a:rPr lang="es-ES" sz="1200" dirty="0" err="1">
                <a:solidFill>
                  <a:srgbClr val="002060"/>
                </a:solidFill>
                <a:latin typeface="+mn-lt"/>
              </a:rPr>
              <a:t>Dicas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”, “Internet Legal” y “</a:t>
            </a:r>
            <a:r>
              <a:rPr lang="es-ES" sz="1200" dirty="0" err="1">
                <a:solidFill>
                  <a:srgbClr val="002060"/>
                </a:solidFill>
                <a:latin typeface="+mn-lt"/>
              </a:rPr>
              <a:t>Direito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 e Internet II”;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1200" dirty="0" smtClean="0">
                <a:solidFill>
                  <a:srgbClr val="002060"/>
                </a:solidFill>
                <a:latin typeface="+mn-lt"/>
              </a:rPr>
              <a:t> Profesora 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de pos grado (SENAC-SP, IMPACTA, IBTA, FATEC);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1200" dirty="0" smtClean="0">
                <a:solidFill>
                  <a:srgbClr val="002060"/>
                </a:solidFill>
                <a:latin typeface="+mn-lt"/>
              </a:rPr>
              <a:t> Conferencista 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para los Órganos Públicos (STF, TST, EMAG SP, TRF 3ª y 2ª Regiones, TJSC, MPSC, TCU);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1200" dirty="0" smtClean="0">
                <a:solidFill>
                  <a:srgbClr val="002060"/>
                </a:solidFill>
                <a:latin typeface="+mn-lt"/>
              </a:rPr>
              <a:t> Columnista 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de IDG NOW, Periódico </a:t>
            </a:r>
            <a:r>
              <a:rPr lang="es-ES" sz="1200" dirty="0" err="1">
                <a:solidFill>
                  <a:srgbClr val="002060"/>
                </a:solidFill>
                <a:latin typeface="+mn-lt"/>
              </a:rPr>
              <a:t>Visão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 Jurídica, Periódico </a:t>
            </a:r>
            <a:r>
              <a:rPr lang="es-ES" sz="1200" dirty="0" err="1">
                <a:solidFill>
                  <a:srgbClr val="002060"/>
                </a:solidFill>
                <a:latin typeface="+mn-lt"/>
              </a:rPr>
              <a:t>Partner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 Sales y del programa </a:t>
            </a:r>
            <a:r>
              <a:rPr lang="es-ES" sz="1200" dirty="0" err="1">
                <a:solidFill>
                  <a:srgbClr val="002060"/>
                </a:solidFill>
                <a:latin typeface="+mn-lt"/>
              </a:rPr>
              <a:t>Conta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1200" dirty="0" err="1">
                <a:solidFill>
                  <a:srgbClr val="002060"/>
                </a:solidFill>
                <a:latin typeface="+mn-lt"/>
              </a:rPr>
              <a:t>Corrente</a:t>
            </a:r>
            <a:r>
              <a:rPr lang="es-ES" sz="1200" dirty="0">
                <a:solidFill>
                  <a:srgbClr val="002060"/>
                </a:solidFill>
                <a:latin typeface="+mn-lt"/>
              </a:rPr>
              <a:t> de </a:t>
            </a:r>
            <a:r>
              <a:rPr lang="es-ES" sz="1200" dirty="0" err="1">
                <a:solidFill>
                  <a:srgbClr val="002060"/>
                </a:solidFill>
                <a:latin typeface="+mn-lt"/>
              </a:rPr>
              <a:t>GloboNews</a:t>
            </a:r>
            <a:r>
              <a:rPr lang="es-ES" sz="1200" dirty="0" smtClean="0">
                <a:solidFill>
                  <a:srgbClr val="002060"/>
                </a:solidFill>
                <a:latin typeface="+mn-lt"/>
              </a:rPr>
              <a:t>.</a:t>
            </a:r>
            <a:endParaRPr lang="pt-BR" sz="1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173" name="Imagem 15" descr="Direito Digital - Patricia Peck Pinhei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09825"/>
            <a:ext cx="7921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670425"/>
            <a:ext cx="647700" cy="844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/>
        </p:spPr>
      </p:pic>
      <p:pic>
        <p:nvPicPr>
          <p:cNvPr id="7175" name="Imagem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5561013"/>
            <a:ext cx="833438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4" descr="C:\Users\patricia\Desktop\Projetos Especiais\Audiobook_Corporativo\AUDIOLIVRO_DIREITO_DIGITAL_COORPORATIV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446463"/>
            <a:ext cx="8397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6" cstate="screen">
            <a:extLst/>
          </a:blip>
          <a:srcRect/>
          <a:stretch>
            <a:fillRect/>
          </a:stretch>
        </p:blipFill>
        <p:spPr bwMode="auto">
          <a:xfrm>
            <a:off x="6228184" y="684188"/>
            <a:ext cx="1501948" cy="200259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  <a:reflection stA="75000" endPos="65000" dist="50800" dir="5400000" sy="-100000" algn="bl" rotWithShape="0"/>
          </a:effectLst>
          <a:scene3d>
            <a:camera prst="perspectiveHeroicExtremeLeftFacing" fov="2700000"/>
            <a:lightRig rig="threePt" dir="t"/>
          </a:scene3d>
          <a:sp3d prstMaterial="matte"/>
          <a:extLst/>
        </p:spPr>
      </p:pic>
      <p:pic>
        <p:nvPicPr>
          <p:cNvPr id="7178" name="Imagem 11" descr="Patrícia (70)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0" t="3636" b="46465"/>
          <a:stretch>
            <a:fillRect/>
          </a:stretch>
        </p:blipFill>
        <p:spPr bwMode="auto">
          <a:xfrm>
            <a:off x="242888" y="1017588"/>
            <a:ext cx="1042987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Image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25" y="1568450"/>
            <a:ext cx="13239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Imagem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852863"/>
            <a:ext cx="1414462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ço Reservado para Número de Slide 1"/>
          <p:cNvSpPr txBox="1">
            <a:spLocks noGrp="1"/>
          </p:cNvSpPr>
          <p:nvPr/>
        </p:nvSpPr>
        <p:spPr bwMode="auto">
          <a:xfrm>
            <a:off x="7046913" y="65976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pt-BR" sz="1200">
                <a:solidFill>
                  <a:schemeClr val="bg1"/>
                </a:solidFill>
                <a:latin typeface="Calibri" pitchFamily="34" charset="0"/>
              </a:rPr>
              <a:t> </a:t>
            </a:r>
            <a:fld id="{74B54C04-8EB5-423C-8342-97C226E8F711}" type="slidenum">
              <a:rPr lang="pt-BR" sz="1200">
                <a:solidFill>
                  <a:schemeClr val="bg1"/>
                </a:solidFill>
                <a:latin typeface="Calibri" pitchFamily="34" charset="0"/>
              </a:rPr>
              <a:pPr algn="r" eaLnBrk="1" hangingPunct="1"/>
              <a:t>5</a:t>
            </a:fld>
            <a:endParaRPr lang="pt-BR" sz="120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farm2.staticflickr.com/1288/981372736_74e2d99d8f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" t="3978" r="1447" b="2"/>
          <a:stretch>
            <a:fillRect/>
          </a:stretch>
        </p:blipFill>
        <p:spPr bwMode="auto">
          <a:xfrm>
            <a:off x="-34925" y="825500"/>
            <a:ext cx="5675313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640388" y="825500"/>
            <a:ext cx="3503612" cy="58007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0" name="CaixaDeTexto 1"/>
          <p:cNvSpPr txBox="1">
            <a:spLocks noChangeArrowheads="1"/>
          </p:cNvSpPr>
          <p:nvPr/>
        </p:nvSpPr>
        <p:spPr bwMode="auto">
          <a:xfrm>
            <a:off x="4289425" y="1439863"/>
            <a:ext cx="4784725" cy="415498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_tradnl" sz="4400" dirty="0">
                <a:solidFill>
                  <a:srgbClr val="FFC000"/>
                </a:solidFill>
                <a:latin typeface="+mn-lt"/>
                <a:cs typeface="Arial" charset="0"/>
              </a:rPr>
              <a:t>¡</a:t>
            </a:r>
            <a:r>
              <a:rPr lang="es-ES_tradnl" sz="4400" dirty="0" smtClean="0">
                <a:solidFill>
                  <a:srgbClr val="FFC000"/>
                </a:solidFill>
                <a:latin typeface="+mn-lt"/>
                <a:cs typeface="Arial" charset="0"/>
              </a:rPr>
              <a:t>La INNOVACIÓN TECNOLÓGICA resulta en un cambio </a:t>
            </a:r>
          </a:p>
          <a:p>
            <a:pPr algn="ctr" eaLnBrk="1" hangingPunct="1">
              <a:defRPr/>
            </a:pPr>
            <a:r>
              <a:rPr lang="es-ES_tradnl" sz="4400" dirty="0" smtClean="0">
                <a:solidFill>
                  <a:srgbClr val="FFC000"/>
                </a:solidFill>
                <a:latin typeface="+mn-lt"/>
                <a:cs typeface="Arial" charset="0"/>
              </a:rPr>
              <a:t>DE CULTURA en toda la sociedad!</a:t>
            </a:r>
            <a:endParaRPr lang="es-ES_tradnl" sz="4400" dirty="0" smtClean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20485" name="CaixaDeTexto 3"/>
          <p:cNvSpPr txBox="1">
            <a:spLocks noChangeArrowheads="1"/>
          </p:cNvSpPr>
          <p:nvPr/>
        </p:nvSpPr>
        <p:spPr bwMode="auto">
          <a:xfrm>
            <a:off x="34925" y="6265863"/>
            <a:ext cx="91090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sz="1000" dirty="0" smtClean="0">
                <a:solidFill>
                  <a:schemeClr val="bg1"/>
                </a:solidFill>
              </a:rPr>
              <a:t>CAYUSA</a:t>
            </a:r>
            <a:r>
              <a:rPr lang="pt-BR" sz="1000" dirty="0">
                <a:solidFill>
                  <a:schemeClr val="bg1"/>
                </a:solidFill>
              </a:rPr>
              <a:t>. Just </a:t>
            </a:r>
            <a:r>
              <a:rPr lang="pt-BR" sz="1000" dirty="0" err="1">
                <a:solidFill>
                  <a:schemeClr val="bg1"/>
                </a:solidFill>
              </a:rPr>
              <a:t>Full</a:t>
            </a:r>
            <a:r>
              <a:rPr lang="pt-BR" sz="1000" dirty="0">
                <a:solidFill>
                  <a:schemeClr val="bg1"/>
                </a:solidFill>
              </a:rPr>
              <a:t> </a:t>
            </a:r>
            <a:r>
              <a:rPr lang="pt-BR" sz="1000" dirty="0" err="1">
                <a:solidFill>
                  <a:schemeClr val="bg1"/>
                </a:solidFill>
              </a:rPr>
              <a:t>Of</a:t>
            </a:r>
            <a:r>
              <a:rPr lang="pt-BR" sz="1000" dirty="0">
                <a:solidFill>
                  <a:schemeClr val="bg1"/>
                </a:solidFill>
              </a:rPr>
              <a:t> </a:t>
            </a:r>
            <a:r>
              <a:rPr lang="pt-BR" sz="1000" dirty="0" err="1">
                <a:solidFill>
                  <a:schemeClr val="bg1"/>
                </a:solidFill>
              </a:rPr>
              <a:t>Ideas</a:t>
            </a:r>
            <a:r>
              <a:rPr lang="pt-BR" sz="1000" dirty="0">
                <a:solidFill>
                  <a:schemeClr val="bg1"/>
                </a:solidFill>
              </a:rPr>
              <a:t>. </a:t>
            </a:r>
            <a:r>
              <a:rPr lang="pt-BR" sz="1000" dirty="0" smtClean="0">
                <a:solidFill>
                  <a:schemeClr val="bg1"/>
                </a:solidFill>
              </a:rPr>
              <a:t>http</a:t>
            </a:r>
            <a:r>
              <a:rPr lang="pt-BR" sz="1000" dirty="0">
                <a:solidFill>
                  <a:schemeClr val="bg1"/>
                </a:solidFill>
              </a:rPr>
              <a:t>://www.flickr.com/photos/cayusa/981372736/ </a:t>
            </a:r>
            <a:r>
              <a:rPr lang="pt-BR" sz="1000" dirty="0" smtClean="0">
                <a:solidFill>
                  <a:schemeClr val="bg1"/>
                </a:solidFill>
              </a:rPr>
              <a:t>&gt;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20486" name="Espaço Reservado para Número de Slide 1"/>
          <p:cNvSpPr txBox="1">
            <a:spLocks/>
          </p:cNvSpPr>
          <p:nvPr/>
        </p:nvSpPr>
        <p:spPr bwMode="auto">
          <a:xfrm>
            <a:off x="8810625" y="6596063"/>
            <a:ext cx="5127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9631141-7DC8-4B30-A6F5-E3B160685580}" type="slidenum">
              <a:rPr lang="en-US" sz="1200">
                <a:solidFill>
                  <a:schemeClr val="bg1"/>
                </a:solidFill>
                <a:latin typeface="Calibri" pitchFamily="34" charset="0"/>
              </a:rPr>
              <a:pPr eaLnBrk="1" hangingPunct="1"/>
              <a:t>6</a:t>
            </a:fld>
            <a:endParaRPr lang="en-US" sz="120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84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Espaço Reservado para Número de Slide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fld id="{81FBE713-420A-445E-9608-9D9C0DD6E41C}" type="slidenum">
              <a:rPr lang="pt-BR" smtClean="0">
                <a:solidFill>
                  <a:schemeClr val="bg1"/>
                </a:solidFill>
                <a:latin typeface="Calibri" pitchFamily="34" charset="0"/>
              </a:rPr>
              <a:pPr eaLnBrk="1" hangingPunct="1"/>
              <a:t>7</a:t>
            </a:fld>
            <a:endParaRPr lang="pt-BR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" name="Picture 2" descr="http://www.freeiconsdownload.com/site-images/Large/social_networking_iconpack_45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3538" y="2202011"/>
            <a:ext cx="5719762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0" y="6309320"/>
            <a:ext cx="5599610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00" dirty="0" smtClean="0">
                <a:solidFill>
                  <a:prstClr val="black"/>
                </a:solidFill>
                <a:ea typeface="MS PGothic" pitchFamily="34" charset="-128"/>
              </a:rPr>
              <a:t>http</a:t>
            </a:r>
            <a:r>
              <a:rPr lang="pt-BR" sz="1000" dirty="0">
                <a:solidFill>
                  <a:prstClr val="black"/>
                </a:solidFill>
                <a:ea typeface="MS PGothic" pitchFamily="34" charset="-128"/>
              </a:rPr>
              <a:t>://www.freeiconsdownload.com/site-images/Large/social_networking_iconpack_452.jpg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51520" y="738570"/>
            <a:ext cx="838517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800" b="1" dirty="0">
                <a:solidFill>
                  <a:srgbClr val="444F51"/>
                </a:solidFill>
                <a:latin typeface="Calibri" pitchFamily="34" charset="0"/>
                <a:cs typeface="Calibri" pitchFamily="34" charset="0"/>
              </a:rPr>
              <a:t>¡</a:t>
            </a:r>
            <a:r>
              <a:rPr lang="es-ES_tradnl" sz="4800" b="1" dirty="0" smtClean="0">
                <a:solidFill>
                  <a:srgbClr val="444F5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No estar en las redes sociales es lo mismo que </a:t>
            </a:r>
            <a:r>
              <a:rPr lang="es-ES_tradnl" sz="4800" b="1" dirty="0" smtClean="0">
                <a:solidFill>
                  <a:srgbClr val="FF00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NO EXISTIR</a:t>
            </a:r>
            <a:r>
              <a:rPr lang="es-ES_tradnl" sz="4800" b="1" dirty="0" smtClean="0">
                <a:solidFill>
                  <a:srgbClr val="444F5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!</a:t>
            </a:r>
            <a:endParaRPr lang="es-ES_tradnl" sz="4800" b="1" dirty="0">
              <a:solidFill>
                <a:srgbClr val="444F51"/>
              </a:solidFill>
              <a:latin typeface="Calibri" pitchFamily="34" charset="0"/>
              <a:ea typeface="MS PGothic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800"/>
            <a:ext cx="9144000" cy="57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Espaço Reservado para Número de Slide 1"/>
          <p:cNvSpPr>
            <a:spLocks noGrp="1"/>
          </p:cNvSpPr>
          <p:nvPr>
            <p:ph type="sldNum" sz="quarter" idx="10"/>
          </p:nvPr>
        </p:nvSpPr>
        <p:spPr bwMode="auto">
          <a:xfrm>
            <a:off x="8763000" y="6524625"/>
            <a:ext cx="51276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9C6DE67-47B2-456E-9956-22986F7110AD}" type="slidenum">
              <a:rPr lang="pt-BR" smtClean="0">
                <a:solidFill>
                  <a:srgbClr val="0096D6"/>
                </a:solidFill>
                <a:latin typeface="Myriad Pro" pitchFamily="34" charset="0"/>
                <a:cs typeface="Arial" charset="0"/>
              </a:rPr>
              <a:pPr eaLnBrk="1" hangingPunct="1"/>
              <a:t>8</a:t>
            </a:fld>
            <a:endParaRPr lang="pt-BR" smtClean="0">
              <a:solidFill>
                <a:srgbClr val="0096D6"/>
              </a:solidFill>
              <a:latin typeface="Myriad Pro" pitchFamily="34" charset="0"/>
              <a:cs typeface="Arial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27088" y="981075"/>
            <a:ext cx="7488237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¡</a:t>
            </a:r>
            <a:r>
              <a:rPr lang="es-ES_tradnl" sz="3200" b="1" dirty="0" smtClean="0">
                <a:solidFill>
                  <a:srgbClr val="00B0F0"/>
                </a:solidFill>
                <a:latin typeface="+mn-lt"/>
                <a:ea typeface="+mn-ea"/>
                <a:cs typeface="Kalinga"/>
              </a:rPr>
              <a:t>Ojo </a:t>
            </a:r>
            <a:r>
              <a:rPr lang="es-ES_tradnl" sz="3200" b="1" dirty="0" smtClean="0">
                <a:solidFill>
                  <a:srgbClr val="00B0F0"/>
                </a:solidFill>
                <a:latin typeface="+mn-lt"/>
                <a:ea typeface="+mn-ea"/>
                <a:cs typeface="Kalinga"/>
              </a:rPr>
              <a:t>con su Reputación </a:t>
            </a:r>
            <a:r>
              <a:rPr lang="es-ES_tradnl" sz="3200" b="1" dirty="0" smtClean="0">
                <a:solidFill>
                  <a:srgbClr val="00B0F0"/>
                </a:solidFill>
                <a:latin typeface="+mn-lt"/>
                <a:ea typeface="+mn-ea"/>
                <a:cs typeface="Kalinga"/>
              </a:rPr>
              <a:t>Digital</a:t>
            </a:r>
            <a:r>
              <a:rPr lang="es-ES_tradnl" sz="32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!</a:t>
            </a:r>
            <a:endParaRPr lang="es-ES_tradnl" sz="3200" b="1" dirty="0">
              <a:solidFill>
                <a:srgbClr val="00B0F0"/>
              </a:solidFill>
              <a:latin typeface="+mn-lt"/>
              <a:ea typeface="+mn-ea"/>
              <a:cs typeface="Kalinga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415083"/>
            <a:ext cx="9144000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1000" b="1" u="sng" dirty="0">
                <a:solidFill>
                  <a:srgbClr val="0096D7"/>
                </a:solidFill>
                <a:latin typeface="+mn-lt"/>
              </a:rPr>
              <a:t>http://</a:t>
            </a:r>
            <a:r>
              <a:rPr lang="pt-BR" sz="1000" b="1" u="sng" dirty="0" smtClean="0">
                <a:solidFill>
                  <a:srgbClr val="0096D7"/>
                </a:solidFill>
                <a:latin typeface="+mn-lt"/>
              </a:rPr>
              <a:t>www.osvigaristas.com.br/imagens/padre-eu-pequei-5976.html</a:t>
            </a:r>
            <a:endParaRPr lang="pt-BR" sz="1000" b="1" dirty="0">
              <a:solidFill>
                <a:srgbClr val="0096D7"/>
              </a:solidFill>
              <a:latin typeface="+mn-lt"/>
            </a:endParaRPr>
          </a:p>
        </p:txBody>
      </p:sp>
      <p:sp>
        <p:nvSpPr>
          <p:cNvPr id="7" name="Espaço Reservado para Número de Slide 1"/>
          <p:cNvSpPr txBox="1">
            <a:spLocks/>
          </p:cNvSpPr>
          <p:nvPr/>
        </p:nvSpPr>
        <p:spPr bwMode="auto">
          <a:xfrm>
            <a:off x="8763000" y="6548438"/>
            <a:ext cx="512763" cy="365125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defRPr/>
            </a:pPr>
            <a:fld id="{5F4D5C30-5B32-427E-B299-65486AC3B016}" type="slidenum">
              <a:rPr lang="pt-BR" sz="1200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8</a:t>
            </a:fld>
            <a:endParaRPr lang="pt-BR" sz="12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860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arm2.staticflickr.com/1202/5144516718_1729d91d76_b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10785"/>
          <a:stretch>
            <a:fillRect/>
          </a:stretch>
        </p:blipFill>
        <p:spPr bwMode="auto">
          <a:xfrm>
            <a:off x="0" y="892800"/>
            <a:ext cx="9166225" cy="57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665538" y="1822450"/>
            <a:ext cx="4110037" cy="23431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0" y="6435725"/>
            <a:ext cx="5267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sz="1000" dirty="0" smtClean="0">
                <a:latin typeface="Trebuchet MS" pitchFamily="34" charset="0"/>
                <a:cs typeface="Arial" charset="0"/>
              </a:rPr>
              <a:t>http://pinterest.com/pin/35465915785779987/ Imagen: </a:t>
            </a:r>
            <a:r>
              <a:rPr lang="es-ES_tradnl" sz="1000" dirty="0" err="1" smtClean="0">
                <a:latin typeface="Trebuchet MS" pitchFamily="34" charset="0"/>
                <a:cs typeface="Arial" charset="0"/>
              </a:rPr>
              <a:t>Flickr</a:t>
            </a:r>
            <a:r>
              <a:rPr lang="es-ES_tradnl" sz="1000" dirty="0" smtClean="0">
                <a:latin typeface="Trebuchet MS" pitchFamily="34" charset="0"/>
                <a:cs typeface="Arial" charset="0"/>
              </a:rPr>
              <a:t>  - http://bit.ly/KpkFH8</a:t>
            </a:r>
            <a:endParaRPr lang="es-ES_tradnl" sz="1000" dirty="0">
              <a:latin typeface="Trebuchet MS" pitchFamily="34" charset="0"/>
              <a:cs typeface="Arial" charset="0"/>
            </a:endParaRPr>
          </a:p>
        </p:txBody>
      </p:sp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4355976" y="1597025"/>
            <a:ext cx="33123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sz="4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¡</a:t>
            </a:r>
            <a:r>
              <a:rPr lang="es-ES_tradnl" sz="4400" b="1" dirty="0" smtClean="0">
                <a:solidFill>
                  <a:srgbClr val="FFFF00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pt-BR" sz="4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El</a:t>
            </a:r>
            <a:r>
              <a:rPr lang="pt-BR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</a:t>
            </a:r>
            <a:r>
              <a:rPr lang="pt-BR" sz="9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95</a:t>
            </a:r>
            <a:r>
              <a:rPr lang="pt-BR" sz="96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%</a:t>
            </a:r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3778250" y="2873375"/>
            <a:ext cx="388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_tradnl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 los usuarios brasileños accedieron al menos a una red social en 30 días!</a:t>
            </a:r>
            <a:endParaRPr lang="es-ES_tradnl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 rot="21015132">
            <a:off x="974725" y="4064000"/>
            <a:ext cx="2039938" cy="14239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 rot="-485242">
            <a:off x="893763" y="4078328"/>
            <a:ext cx="21431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_tradnl" sz="22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Facebook es la red social más usada (86%)</a:t>
            </a:r>
            <a:endParaRPr lang="es-ES_tradnl" sz="22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Espaço Reservado para Número de Slide 1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5F4D5C30-5B32-427E-B299-65486AC3B016}" type="slidenum">
              <a:rPr lang="pt-BR" sz="1200" smtClean="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9</a:t>
            </a:fld>
            <a:endParaRPr lang="pt-BR" sz="12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882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10304</TotalTime>
  <Words>2316</Words>
  <Application>Microsoft Office PowerPoint</Application>
  <PresentationFormat>On-screen Show (4:3)</PresentationFormat>
  <Paragraphs>321</Paragraphs>
  <Slides>46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1_Office Theme</vt:lpstr>
      <vt:lpstr>PowerPoint Presentation</vt:lpstr>
      <vt:lpstr>PowerPoint Presentation</vt:lpstr>
      <vt:lpstr>Patricia Peck Pinheiro Abogados - Socios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Blend Brasil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PPP Treinamentos</dc:title>
  <dc:creator>PPP Advogados</dc:creator>
  <cp:lastModifiedBy>Patrícia P. Pinheiro</cp:lastModifiedBy>
  <cp:revision>484</cp:revision>
  <dcterms:created xsi:type="dcterms:W3CDTF">2011-01-24T16:46:08Z</dcterms:created>
  <dcterms:modified xsi:type="dcterms:W3CDTF">2012-10-11T17:56:28Z</dcterms:modified>
</cp:coreProperties>
</file>