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6" r:id="rId4"/>
    <p:sldId id="258" r:id="rId5"/>
    <p:sldId id="275" r:id="rId6"/>
    <p:sldId id="277" r:id="rId7"/>
    <p:sldId id="263" r:id="rId8"/>
    <p:sldId id="259" r:id="rId9"/>
    <p:sldId id="264" r:id="rId10"/>
    <p:sldId id="265" r:id="rId11"/>
    <p:sldId id="266" r:id="rId12"/>
    <p:sldId id="267" r:id="rId13"/>
    <p:sldId id="271" r:id="rId14"/>
    <p:sldId id="268" r:id="rId15"/>
    <p:sldId id="272" r:id="rId16"/>
    <p:sldId id="269" r:id="rId17"/>
    <p:sldId id="273" r:id="rId18"/>
    <p:sldId id="270" r:id="rId19"/>
    <p:sldId id="274" r:id="rId20"/>
    <p:sldId id="260" r:id="rId21"/>
    <p:sldId id="278" r:id="rId22"/>
    <p:sldId id="279" r:id="rId23"/>
    <p:sldId id="280" r:id="rId24"/>
    <p:sldId id="282" r:id="rId25"/>
    <p:sldId id="281" r:id="rId26"/>
    <p:sldId id="283" r:id="rId27"/>
    <p:sldId id="261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7E0BB-5706-40CE-89F7-189B3BFA7B53}" type="datetimeFigureOut">
              <a:rPr lang="es-MX" smtClean="0"/>
              <a:pPr/>
              <a:t>10/10/2012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CC49-213A-48A4-A433-62A9B31852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980728"/>
            <a:ext cx="748883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solidFill>
                  <a:srgbClr val="FF0000"/>
                </a:solidFill>
              </a:rPr>
              <a:t>Contrato electrónico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2400" b="1" dirty="0" smtClean="0"/>
              <a:t>Gerardo </a:t>
            </a:r>
            <a:r>
              <a:rPr lang="es-MX" sz="2400" b="1" dirty="0" err="1" smtClean="0"/>
              <a:t>Caffera</a:t>
            </a:r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400" b="1" dirty="0" smtClean="0"/>
              <a:t>Congreso Latinoamericano de Derecho Financiero 2012</a:t>
            </a:r>
          </a:p>
          <a:p>
            <a:r>
              <a:rPr lang="es-MX" sz="2400" b="1" dirty="0" smtClean="0"/>
              <a:t>Montevideo</a:t>
            </a:r>
            <a:endParaRPr lang="es-MX" sz="2400" b="1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Arco"/>
          <p:cNvSpPr/>
          <p:nvPr/>
        </p:nvSpPr>
        <p:spPr>
          <a:xfrm rot="11235943">
            <a:off x="-117800" y="392016"/>
            <a:ext cx="7200800" cy="4968552"/>
          </a:xfrm>
          <a:prstGeom prst="arc">
            <a:avLst>
              <a:gd name="adj1" fmla="val 1493247"/>
              <a:gd name="adj2" fmla="val 8309101"/>
            </a:avLst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836712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u="sng" dirty="0" smtClean="0"/>
              <a:t>La doctrina de la equivalencia funcional </a:t>
            </a:r>
            <a:r>
              <a:rPr lang="es-MX" sz="2800" b="1" i="1" u="sng" dirty="0" smtClean="0"/>
              <a:t>en acción</a:t>
            </a:r>
          </a:p>
          <a:p>
            <a:endParaRPr lang="es-MX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Firma electrónica y Firma Electrónica Avanzada </a:t>
            </a:r>
          </a:p>
          <a:p>
            <a:pPr marL="514350" indent="-514350">
              <a:buFont typeface="+mj-lt"/>
              <a:buAutoNum type="arabicPeriod"/>
            </a:pPr>
            <a:endParaRPr lang="es-MX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Proceso de formación del contrato electrónico</a:t>
            </a:r>
          </a:p>
          <a:p>
            <a:endParaRPr lang="es-MX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836712"/>
            <a:ext cx="784887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u="sng" dirty="0" smtClean="0"/>
              <a:t>1.1.  Firma Electrónica (FE) 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2400" b="1" dirty="0" smtClean="0"/>
              <a:t>FE:</a:t>
            </a:r>
            <a:r>
              <a:rPr lang="es-MX" sz="2400" dirty="0" smtClean="0"/>
              <a:t> datos anexos a un documento electrónico utilizados por el firmante como medio de identificación  </a:t>
            </a:r>
          </a:p>
          <a:p>
            <a:endParaRPr lang="es-MX" sz="2400" dirty="0" smtClean="0"/>
          </a:p>
          <a:p>
            <a:r>
              <a:rPr lang="es-MX" sz="2400" b="1" dirty="0" smtClean="0"/>
              <a:t>Efectos FE</a:t>
            </a:r>
            <a:r>
              <a:rPr lang="es-MX" sz="2400" dirty="0" smtClean="0"/>
              <a:t>: (Art 5) cuando fuese “admitida como válida por las</a:t>
            </a:r>
            <a:r>
              <a:rPr lang="es-MX" sz="2400" b="1" dirty="0" smtClean="0"/>
              <a:t> partes</a:t>
            </a:r>
            <a:r>
              <a:rPr lang="es-MX" sz="2400" dirty="0" smtClean="0"/>
              <a:t> que la utilizan”. Habrá “libertad…para concertar las condiciones en que aceptarán las firmas electrónicas</a:t>
            </a:r>
            <a:r>
              <a:rPr lang="es-MX" sz="2400" b="1" dirty="0" smtClean="0"/>
              <a:t>, conforme a la presente normativa</a:t>
            </a:r>
            <a:r>
              <a:rPr lang="es-MX" sz="2400" dirty="0" smtClean="0"/>
              <a:t>” </a:t>
            </a:r>
          </a:p>
          <a:p>
            <a:endParaRPr lang="es-MX" sz="2400" dirty="0" smtClean="0"/>
          </a:p>
          <a:p>
            <a:r>
              <a:rPr lang="es-MX" sz="2400" b="1" dirty="0" smtClean="0"/>
              <a:t>Sin embargo </a:t>
            </a:r>
            <a:r>
              <a:rPr lang="es-MX" sz="2400" dirty="0" smtClean="0"/>
              <a:t>“en caso de ser desconocida …corresponde a la </a:t>
            </a:r>
            <a:r>
              <a:rPr lang="es-MX" sz="2400" b="1" dirty="0" smtClean="0"/>
              <a:t>otra</a:t>
            </a:r>
            <a:r>
              <a:rPr lang="es-MX" sz="2400" dirty="0" smtClean="0"/>
              <a:t> [parte] probar su </a:t>
            </a:r>
            <a:r>
              <a:rPr lang="es-MX" sz="2400" i="1" dirty="0" smtClean="0"/>
              <a:t>validez</a:t>
            </a:r>
            <a:r>
              <a:rPr lang="es-MX" sz="2400" dirty="0" smtClean="0"/>
              <a:t>” (SIC) </a:t>
            </a:r>
          </a:p>
          <a:p>
            <a:endParaRPr lang="es-MX" sz="2400" dirty="0" smtClean="0"/>
          </a:p>
          <a:p>
            <a:r>
              <a:rPr lang="es-MX" sz="2400" dirty="0" smtClean="0"/>
              <a:t>La explicación clásica. ¿Presunción de Culpa por R.H.C.?</a:t>
            </a:r>
            <a:r>
              <a:rPr lang="es-MX" sz="2400" b="1" dirty="0" smtClean="0"/>
              <a:t> ¿Un paso atrás?</a:t>
            </a:r>
            <a:r>
              <a:rPr lang="es-MX" sz="2400" dirty="0" smtClean="0"/>
              <a:t>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836712"/>
            <a:ext cx="813690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u="sng" dirty="0" smtClean="0"/>
              <a:t>1.2. Firma Electrónica Avanzada (FEAV)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2000" b="1" dirty="0" smtClean="0"/>
              <a:t>FEAV:</a:t>
            </a:r>
            <a:r>
              <a:rPr lang="es-MX" sz="2000" dirty="0" smtClean="0"/>
              <a:t> (a) requiere información de exclusivo conocimiento del firmante (b) creada por </a:t>
            </a:r>
            <a:r>
              <a:rPr lang="es-MX" sz="2000" b="1" dirty="0" smtClean="0"/>
              <a:t>medios bajo su exclusivo control </a:t>
            </a:r>
            <a:r>
              <a:rPr lang="es-MX" sz="2000" dirty="0" smtClean="0"/>
              <a:t>(c) </a:t>
            </a:r>
            <a:r>
              <a:rPr lang="es-MX" sz="2000" b="1" dirty="0" smtClean="0"/>
              <a:t>verificable</a:t>
            </a:r>
            <a:r>
              <a:rPr lang="es-MX" sz="2000" dirty="0" smtClean="0"/>
              <a:t> por terceros (d) alteración debe ser detectable (e) basada en un certificado reconocido válido (f) creada mediante un </a:t>
            </a:r>
            <a:r>
              <a:rPr lang="es-MX" sz="2000" b="1" dirty="0" smtClean="0"/>
              <a:t>dispositivo seguro y confiable 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Símil: </a:t>
            </a:r>
            <a:r>
              <a:rPr lang="es-MX" sz="2000" dirty="0" smtClean="0"/>
              <a:t>Art 2 Directiva 1999/93 CE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Efectos FEAV</a:t>
            </a:r>
            <a:r>
              <a:rPr lang="es-MX" sz="2000" dirty="0" smtClean="0"/>
              <a:t>: </a:t>
            </a:r>
            <a:r>
              <a:rPr lang="es-MX" sz="2000" dirty="0" smtClean="0"/>
              <a:t>idéntica a firma autógrafa en </a:t>
            </a:r>
            <a:r>
              <a:rPr lang="es-MX" sz="2000" b="1" dirty="0" smtClean="0"/>
              <a:t>documento público </a:t>
            </a:r>
            <a:r>
              <a:rPr lang="es-MX" sz="2000" dirty="0" smtClean="0"/>
              <a:t>(Arts. 1574)  siempre que: corresponda a </a:t>
            </a:r>
            <a:r>
              <a:rPr lang="es-MX" sz="2000" b="1" dirty="0" smtClean="0"/>
              <a:t>certificado reconocido</a:t>
            </a:r>
            <a:r>
              <a:rPr lang="es-MX" sz="2000" dirty="0" smtClean="0"/>
              <a:t>, no pueda ser repudiada, creada mediante medios que el signatario </a:t>
            </a:r>
            <a:r>
              <a:rPr lang="es-MX" sz="2000" b="1" dirty="0" smtClean="0"/>
              <a:t>“mantiene” bajo su control </a:t>
            </a:r>
            <a:endParaRPr lang="es-MX" sz="2000" b="1" dirty="0" smtClean="0"/>
          </a:p>
          <a:p>
            <a:endParaRPr lang="es-MX" sz="2000" dirty="0" smtClean="0"/>
          </a:p>
          <a:p>
            <a:r>
              <a:rPr lang="es-MX" sz="2000" b="1" dirty="0" smtClean="0"/>
              <a:t>Conceptos relacionados</a:t>
            </a:r>
            <a:r>
              <a:rPr lang="es-MX" sz="20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 </a:t>
            </a:r>
            <a:r>
              <a:rPr lang="es-MX" sz="2000" b="1" dirty="0" smtClean="0"/>
              <a:t>Prestador de Servicios de Certificación </a:t>
            </a:r>
            <a:r>
              <a:rPr lang="es-MX" sz="2000" dirty="0" smtClean="0"/>
              <a:t>y Acreditación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 Responsabilidad Subjetiva por </a:t>
            </a:r>
            <a:r>
              <a:rPr lang="es-MX" sz="2000" b="1" dirty="0" smtClean="0"/>
              <a:t>negligencia</a:t>
            </a:r>
            <a:r>
              <a:rPr lang="es-MX" sz="2000" dirty="0" smtClean="0"/>
              <a:t> con presunción de culpa: Art . 20</a:t>
            </a:r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24744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FEAV y Criptografía asimétrica</a:t>
            </a:r>
          </a:p>
          <a:p>
            <a:endParaRPr lang="es-MX" b="1" dirty="0" smtClean="0"/>
          </a:p>
          <a:p>
            <a:r>
              <a:rPr lang="es-MX" sz="2000" dirty="0" smtClean="0"/>
              <a:t>La ley pionera de </a:t>
            </a:r>
            <a:r>
              <a:rPr lang="es-MX" sz="2000" b="1" dirty="0" smtClean="0"/>
              <a:t>Utah</a:t>
            </a:r>
            <a:r>
              <a:rPr lang="es-MX" sz="2000" dirty="0" smtClean="0"/>
              <a:t> de </a:t>
            </a:r>
            <a:r>
              <a:rPr lang="es-MX" sz="2000" b="1" dirty="0" smtClean="0"/>
              <a:t>1995</a:t>
            </a:r>
            <a:r>
              <a:rPr lang="es-MX" sz="2000" dirty="0" smtClean="0"/>
              <a:t>: </a:t>
            </a:r>
            <a:r>
              <a:rPr lang="es-MX" sz="2000" i="1" dirty="0" smtClean="0"/>
              <a:t>“Transformación de un mensaje …de modo tal que un observador que tiene en su poder el mensaje inicial y la clave PÚBLICA del firmante puede determinar si la transformación fue causada por la correspondiente clave PRIVADA”</a:t>
            </a:r>
            <a:r>
              <a:rPr lang="es-MX" sz="2000" dirty="0" smtClean="0"/>
              <a:t> (</a:t>
            </a:r>
            <a:r>
              <a:rPr lang="es-MX" sz="2000" dirty="0" err="1" smtClean="0"/>
              <a:t>Dogramaci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</a:t>
            </a:r>
            <a:endParaRPr lang="es-MX" sz="4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100392" y="3933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24744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FEAV y Criptografía asimétrica</a:t>
            </a:r>
          </a:p>
          <a:p>
            <a:endParaRPr lang="es-MX" b="1" dirty="0" smtClean="0"/>
          </a:p>
          <a:p>
            <a:r>
              <a:rPr lang="es-MX" sz="2000" dirty="0" smtClean="0"/>
              <a:t>La ley pionera de </a:t>
            </a:r>
            <a:r>
              <a:rPr lang="es-MX" sz="2000" b="1" dirty="0" smtClean="0"/>
              <a:t>Utah</a:t>
            </a:r>
            <a:r>
              <a:rPr lang="es-MX" sz="2000" dirty="0" smtClean="0"/>
              <a:t> de </a:t>
            </a:r>
            <a:r>
              <a:rPr lang="es-MX" sz="2000" b="1" dirty="0" smtClean="0"/>
              <a:t>1995</a:t>
            </a:r>
            <a:r>
              <a:rPr lang="es-MX" sz="2000" dirty="0" smtClean="0"/>
              <a:t>: </a:t>
            </a:r>
            <a:r>
              <a:rPr lang="es-MX" sz="2000" i="1" dirty="0" smtClean="0"/>
              <a:t>“Transformación de un mensaje …de modo tal que un observador que tiene en su poder el mensaje inicial y la clave PÚBLICA del firmante puede determinar si la transformación fue causada por la correspondiente clave PRIVADA”</a:t>
            </a:r>
            <a:r>
              <a:rPr lang="es-MX" sz="2000" dirty="0" smtClean="0"/>
              <a:t> (</a:t>
            </a:r>
            <a:r>
              <a:rPr lang="es-MX" sz="2000" dirty="0" err="1" smtClean="0"/>
              <a:t>Dogramaci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83568" y="3789040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</a:t>
            </a:r>
          </a:p>
          <a:p>
            <a:pPr algn="ctr"/>
            <a:r>
              <a:rPr lang="es-MX" dirty="0" smtClean="0"/>
              <a:t>Original 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2195736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Privada x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</a:t>
            </a:r>
            <a:endParaRPr lang="es-MX" sz="4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100392" y="3933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24744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FEAV y Criptografía asimétrica</a:t>
            </a:r>
          </a:p>
          <a:p>
            <a:endParaRPr lang="es-MX" b="1" dirty="0" smtClean="0"/>
          </a:p>
          <a:p>
            <a:r>
              <a:rPr lang="es-MX" sz="2000" dirty="0" smtClean="0"/>
              <a:t>La ley pionera de </a:t>
            </a:r>
            <a:r>
              <a:rPr lang="es-MX" sz="2000" b="1" dirty="0" smtClean="0"/>
              <a:t>Utah</a:t>
            </a:r>
            <a:r>
              <a:rPr lang="es-MX" sz="2000" dirty="0" smtClean="0"/>
              <a:t> de </a:t>
            </a:r>
            <a:r>
              <a:rPr lang="es-MX" sz="2000" b="1" dirty="0" smtClean="0"/>
              <a:t>1995</a:t>
            </a:r>
            <a:r>
              <a:rPr lang="es-MX" sz="2000" dirty="0" smtClean="0"/>
              <a:t>: </a:t>
            </a:r>
            <a:r>
              <a:rPr lang="es-MX" sz="2000" i="1" dirty="0" smtClean="0"/>
              <a:t>“Transformación de un mensaje …de modo tal que un observador que tiene en su poder el mensaje inicial y la clave PÚBLICA del firmante puede determinar si la transformación fue causada por la correspondiente clave PRIVADA”</a:t>
            </a:r>
            <a:r>
              <a:rPr lang="es-MX" sz="2000" dirty="0" smtClean="0"/>
              <a:t> (</a:t>
            </a:r>
            <a:r>
              <a:rPr lang="es-MX" sz="2000" dirty="0" err="1" smtClean="0"/>
              <a:t>Dogramaci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83568" y="3789040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</a:t>
            </a:r>
          </a:p>
          <a:p>
            <a:pPr algn="ctr"/>
            <a:r>
              <a:rPr lang="es-MX" dirty="0" smtClean="0"/>
              <a:t>Original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635896" y="3789040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Encriptado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2195736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Privada x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</a:t>
            </a:r>
            <a:endParaRPr lang="es-MX" sz="4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100392" y="3933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24744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FEAV y Criptografía asimétrica</a:t>
            </a:r>
          </a:p>
          <a:p>
            <a:endParaRPr lang="es-MX" b="1" dirty="0" smtClean="0"/>
          </a:p>
          <a:p>
            <a:r>
              <a:rPr lang="es-MX" sz="2000" dirty="0" smtClean="0"/>
              <a:t>La ley pionera de </a:t>
            </a:r>
            <a:r>
              <a:rPr lang="es-MX" sz="2000" b="1" dirty="0" smtClean="0"/>
              <a:t>Utah</a:t>
            </a:r>
            <a:r>
              <a:rPr lang="es-MX" sz="2000" dirty="0" smtClean="0"/>
              <a:t> de </a:t>
            </a:r>
            <a:r>
              <a:rPr lang="es-MX" sz="2000" b="1" dirty="0" smtClean="0"/>
              <a:t>1995</a:t>
            </a:r>
            <a:r>
              <a:rPr lang="es-MX" sz="2000" dirty="0" smtClean="0"/>
              <a:t>: </a:t>
            </a:r>
            <a:r>
              <a:rPr lang="es-MX" sz="2000" i="1" dirty="0" smtClean="0"/>
              <a:t>“Transformación de un mensaje …de modo tal que un observador que tiene en su poder el mensaje inicial y la clave PÚBLICA del firmante puede determinar si la transformación fue causada por la correspondiente clave PRIVADA”</a:t>
            </a:r>
            <a:r>
              <a:rPr lang="es-MX" sz="2000" dirty="0" smtClean="0"/>
              <a:t> (</a:t>
            </a:r>
            <a:r>
              <a:rPr lang="es-MX" sz="2000" dirty="0" err="1" smtClean="0"/>
              <a:t>Dogramaci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83568" y="3789040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</a:t>
            </a:r>
          </a:p>
          <a:p>
            <a:pPr algn="ctr"/>
            <a:r>
              <a:rPr lang="es-MX" dirty="0" smtClean="0"/>
              <a:t>Original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635896" y="3789040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Encriptado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2195736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Privada x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4788024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Publica x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</a:t>
            </a:r>
            <a:endParaRPr lang="es-MX" sz="4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100392" y="3933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24744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FEAV y Criptografía asimétrica</a:t>
            </a:r>
          </a:p>
          <a:p>
            <a:endParaRPr lang="es-MX" b="1" dirty="0" smtClean="0"/>
          </a:p>
          <a:p>
            <a:r>
              <a:rPr lang="es-MX" sz="2000" dirty="0" smtClean="0"/>
              <a:t>La ley pionera de </a:t>
            </a:r>
            <a:r>
              <a:rPr lang="es-MX" sz="2000" b="1" dirty="0" smtClean="0"/>
              <a:t>Utah</a:t>
            </a:r>
            <a:r>
              <a:rPr lang="es-MX" sz="2000" dirty="0" smtClean="0"/>
              <a:t> de </a:t>
            </a:r>
            <a:r>
              <a:rPr lang="es-MX" sz="2000" b="1" dirty="0" smtClean="0"/>
              <a:t>1995</a:t>
            </a:r>
            <a:r>
              <a:rPr lang="es-MX" sz="2000" dirty="0" smtClean="0"/>
              <a:t>: </a:t>
            </a:r>
            <a:r>
              <a:rPr lang="es-MX" sz="2000" i="1" dirty="0" smtClean="0"/>
              <a:t>“Transformación de un mensaje …de modo tal que un observador que tiene en su poder el mensaje inicial y la clave PÚBLICA del firmante puede determinar si la transformación fue causada por la correspondiente clave PRIVADA”</a:t>
            </a:r>
            <a:r>
              <a:rPr lang="es-MX" sz="2000" dirty="0" smtClean="0"/>
              <a:t> (</a:t>
            </a:r>
            <a:r>
              <a:rPr lang="es-MX" sz="2000" dirty="0" err="1" smtClean="0"/>
              <a:t>Dogramaci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83568" y="3789040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</a:t>
            </a:r>
          </a:p>
          <a:p>
            <a:pPr algn="ctr"/>
            <a:r>
              <a:rPr lang="es-MX" dirty="0" smtClean="0"/>
              <a:t>Original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635896" y="3789040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Encriptado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156176" y="378904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</a:t>
            </a:r>
            <a:r>
              <a:rPr lang="es-MX" dirty="0" err="1" smtClean="0"/>
              <a:t>desencriptado</a:t>
            </a:r>
            <a:r>
              <a:rPr lang="es-MX" dirty="0" smtClean="0"/>
              <a:t> </a:t>
            </a:r>
          </a:p>
          <a:p>
            <a:pPr algn="ctr"/>
            <a:r>
              <a:rPr lang="es-MX" dirty="0" smtClean="0"/>
              <a:t>(= mensaje original)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2195736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Privada x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4788024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Publica x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</a:t>
            </a:r>
            <a:endParaRPr lang="es-MX" sz="4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100392" y="3933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24744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FEAV y Criptografía asimétrica</a:t>
            </a:r>
          </a:p>
          <a:p>
            <a:endParaRPr lang="es-MX" b="1" dirty="0" smtClean="0"/>
          </a:p>
          <a:p>
            <a:r>
              <a:rPr lang="es-MX" sz="2000" dirty="0" smtClean="0"/>
              <a:t>La ley pionera de </a:t>
            </a:r>
            <a:r>
              <a:rPr lang="es-MX" sz="2000" b="1" dirty="0" smtClean="0"/>
              <a:t>Utah</a:t>
            </a:r>
            <a:r>
              <a:rPr lang="es-MX" sz="2000" dirty="0" smtClean="0"/>
              <a:t> de </a:t>
            </a:r>
            <a:r>
              <a:rPr lang="es-MX" sz="2000" b="1" dirty="0" smtClean="0"/>
              <a:t>1995</a:t>
            </a:r>
            <a:r>
              <a:rPr lang="es-MX" sz="2000" dirty="0" smtClean="0"/>
              <a:t>: </a:t>
            </a:r>
            <a:r>
              <a:rPr lang="es-MX" sz="2000" i="1" dirty="0" smtClean="0"/>
              <a:t>“Transformación de un mensaje …de modo tal que un observador que tiene en su poder el mensaje inicial y la clave PÚBLICA del firmante puede determinar si la transformación fue causada por la correspondiente clave PRIVADA”</a:t>
            </a:r>
            <a:r>
              <a:rPr lang="es-MX" sz="2000" dirty="0" smtClean="0"/>
              <a:t> (</a:t>
            </a:r>
            <a:r>
              <a:rPr lang="es-MX" sz="2000" dirty="0" err="1" smtClean="0"/>
              <a:t>Dogramaci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83568" y="3789040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</a:t>
            </a:r>
          </a:p>
          <a:p>
            <a:pPr algn="ctr"/>
            <a:r>
              <a:rPr lang="es-MX" dirty="0" smtClean="0"/>
              <a:t>Original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635896" y="3789040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Encriptado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419872" y="5517232"/>
            <a:ext cx="17281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Certificado</a:t>
            </a:r>
          </a:p>
          <a:p>
            <a:pPr algn="ctr"/>
            <a:r>
              <a:rPr lang="es-MX" dirty="0" smtClean="0"/>
              <a:t>Clave Pública x pertenece a </a:t>
            </a:r>
            <a:r>
              <a:rPr lang="es-MX" b="1" dirty="0" smtClean="0"/>
              <a:t>E</a:t>
            </a:r>
            <a:endParaRPr lang="es-MX" b="1" dirty="0"/>
          </a:p>
        </p:txBody>
      </p:sp>
      <p:sp>
        <p:nvSpPr>
          <p:cNvPr id="7" name="6 Rectángulo"/>
          <p:cNvSpPr/>
          <p:nvPr/>
        </p:nvSpPr>
        <p:spPr>
          <a:xfrm>
            <a:off x="6156176" y="378904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</a:t>
            </a:r>
            <a:r>
              <a:rPr lang="es-MX" dirty="0" err="1" smtClean="0"/>
              <a:t>desencriptado</a:t>
            </a:r>
            <a:r>
              <a:rPr lang="es-MX" dirty="0" smtClean="0"/>
              <a:t> </a:t>
            </a:r>
          </a:p>
          <a:p>
            <a:pPr algn="ctr"/>
            <a:r>
              <a:rPr lang="es-MX" dirty="0" smtClean="0"/>
              <a:t>(= mensaje original)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2195736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Privada x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4788024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Publica x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</a:t>
            </a:r>
            <a:endParaRPr lang="es-MX" sz="4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100392" y="3933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</a:t>
            </a:r>
            <a:endParaRPr lang="es-MX" sz="4400" b="1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8388424" y="4653136"/>
            <a:ext cx="0" cy="1368152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5292080" y="6021288"/>
            <a:ext cx="3096344" cy="0"/>
          </a:xfrm>
          <a:prstGeom prst="straightConnector1">
            <a:avLst/>
          </a:prstGeom>
          <a:ln w="508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267744" y="5661248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PSC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24744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FEAV y Criptografía asimétrica</a:t>
            </a:r>
          </a:p>
          <a:p>
            <a:endParaRPr lang="es-MX" b="1" dirty="0" smtClean="0"/>
          </a:p>
          <a:p>
            <a:r>
              <a:rPr lang="es-MX" sz="2000" dirty="0" smtClean="0"/>
              <a:t>La ley pionera de </a:t>
            </a:r>
            <a:r>
              <a:rPr lang="es-MX" sz="2000" b="1" dirty="0" smtClean="0"/>
              <a:t>Utah</a:t>
            </a:r>
            <a:r>
              <a:rPr lang="es-MX" sz="2000" dirty="0" smtClean="0"/>
              <a:t> de </a:t>
            </a:r>
            <a:r>
              <a:rPr lang="es-MX" sz="2000" b="1" dirty="0" smtClean="0"/>
              <a:t>1995</a:t>
            </a:r>
            <a:r>
              <a:rPr lang="es-MX" sz="2000" dirty="0" smtClean="0"/>
              <a:t>: </a:t>
            </a:r>
            <a:r>
              <a:rPr lang="es-MX" sz="2000" i="1" dirty="0" smtClean="0"/>
              <a:t>“Transformación de un mensaje …de modo tal que un observador que tiene en su poder el mensaje inicial y la clave PÚBLICA del firmante puede determinar si la transformación fue causada por la correspondiente clave PRIVADA”</a:t>
            </a:r>
            <a:r>
              <a:rPr lang="es-MX" sz="2000" dirty="0" smtClean="0"/>
              <a:t> (</a:t>
            </a:r>
            <a:r>
              <a:rPr lang="es-MX" sz="2000" dirty="0" err="1" smtClean="0"/>
              <a:t>Dogramaci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83568" y="3789040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</a:t>
            </a:r>
          </a:p>
          <a:p>
            <a:pPr algn="ctr"/>
            <a:r>
              <a:rPr lang="es-MX" dirty="0" smtClean="0"/>
              <a:t>Original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635896" y="3789040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Encriptado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419872" y="5517232"/>
            <a:ext cx="17281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Certificado</a:t>
            </a:r>
          </a:p>
          <a:p>
            <a:pPr algn="ctr"/>
            <a:r>
              <a:rPr lang="es-MX" dirty="0" smtClean="0"/>
              <a:t>Clave Pública x pertenece a </a:t>
            </a:r>
            <a:r>
              <a:rPr lang="es-MX" b="1" dirty="0" smtClean="0"/>
              <a:t>E</a:t>
            </a:r>
            <a:endParaRPr lang="es-MX" b="1" dirty="0"/>
          </a:p>
        </p:txBody>
      </p:sp>
      <p:sp>
        <p:nvSpPr>
          <p:cNvPr id="7" name="6 Rectángulo"/>
          <p:cNvSpPr/>
          <p:nvPr/>
        </p:nvSpPr>
        <p:spPr>
          <a:xfrm>
            <a:off x="6156176" y="3789040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Mensaje </a:t>
            </a:r>
            <a:r>
              <a:rPr lang="es-MX" dirty="0" err="1" smtClean="0"/>
              <a:t>desencriptado</a:t>
            </a:r>
            <a:r>
              <a:rPr lang="es-MX" dirty="0" smtClean="0"/>
              <a:t> </a:t>
            </a:r>
          </a:p>
          <a:p>
            <a:pPr algn="ctr"/>
            <a:r>
              <a:rPr lang="es-MX" dirty="0" smtClean="0"/>
              <a:t>(= mensaje original)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2195736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Privada x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4788024" y="4005064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Clave Publica x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</a:t>
            </a:r>
            <a:endParaRPr lang="es-MX" sz="4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100392" y="3933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</a:t>
            </a:r>
            <a:endParaRPr lang="es-MX" sz="4400" b="1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8388424" y="4653136"/>
            <a:ext cx="0" cy="1368152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5292080" y="6021288"/>
            <a:ext cx="3096344" cy="0"/>
          </a:xfrm>
          <a:prstGeom prst="straightConnector1">
            <a:avLst/>
          </a:prstGeom>
          <a:ln w="508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267744" y="5661248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PSC</a:t>
            </a:r>
            <a:endParaRPr lang="es-MX" sz="4400" b="1" dirty="0"/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323528" y="6093296"/>
            <a:ext cx="2016224" cy="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endCxn id="12" idx="4"/>
          </p:cNvCxnSpPr>
          <p:nvPr/>
        </p:nvCxnSpPr>
        <p:spPr>
          <a:xfrm flipV="1">
            <a:off x="4572000" y="4653136"/>
            <a:ext cx="1008112" cy="864096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323528" y="4581128"/>
            <a:ext cx="0" cy="1512168"/>
          </a:xfrm>
          <a:prstGeom prst="straightConnector1">
            <a:avLst/>
          </a:prstGeom>
          <a:ln w="508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H="1" flipV="1">
            <a:off x="3131840" y="4653136"/>
            <a:ext cx="864096" cy="864096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ETAPAS</a:t>
            </a:r>
            <a:endParaRPr lang="es-MX" sz="3200" b="1" dirty="0" smtClean="0"/>
          </a:p>
          <a:p>
            <a:endParaRPr lang="es-MX" sz="3200" dirty="0"/>
          </a:p>
          <a:p>
            <a:pPr>
              <a:buFont typeface="Arial" pitchFamily="34" charset="0"/>
              <a:buChar char="•"/>
            </a:pPr>
            <a:r>
              <a:rPr lang="es-MX" sz="3200" dirty="0" smtClean="0"/>
              <a:t>  </a:t>
            </a:r>
            <a:r>
              <a:rPr lang="es-MX" sz="3200" b="1" dirty="0" smtClean="0"/>
              <a:t>LA FASE INICIAL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</a:t>
            </a:r>
            <a:r>
              <a:rPr lang="es-MX" sz="3200" b="1" dirty="0" smtClean="0"/>
              <a:t>LA “EQUIVALENCIA FUNCIONAL”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LOS DESAFIOS FUTUROS </a:t>
            </a:r>
            <a:endParaRPr lang="es-MX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404664"/>
            <a:ext cx="777686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La doctrina de la equivalencia funcional en acción 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2. </a:t>
            </a:r>
            <a:r>
              <a:rPr lang="es-MX" sz="2400" b="1" u="sng" dirty="0" smtClean="0"/>
              <a:t>El proceso de formación del contrato electrónico</a:t>
            </a:r>
            <a:endParaRPr lang="es-MX" sz="2400" b="1" u="sng" dirty="0" smtClean="0"/>
          </a:p>
          <a:p>
            <a:endParaRPr lang="es-MX" b="1" dirty="0" smtClean="0"/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Concepto</a:t>
            </a:r>
            <a:r>
              <a:rPr lang="es-MX" dirty="0" smtClean="0"/>
              <a:t>:  El giro de la </a:t>
            </a:r>
            <a:r>
              <a:rPr lang="es-MX" b="1" dirty="0" smtClean="0"/>
              <a:t>voluntad </a:t>
            </a:r>
            <a:r>
              <a:rPr lang="es-MX" dirty="0" smtClean="0"/>
              <a:t>a la </a:t>
            </a:r>
            <a:r>
              <a:rPr lang="es-MX" b="1" dirty="0" smtClean="0"/>
              <a:t>confianza </a:t>
            </a:r>
            <a:r>
              <a:rPr lang="es-MX" dirty="0" smtClean="0"/>
              <a:t>(</a:t>
            </a:r>
            <a:r>
              <a:rPr lang="es-MX" dirty="0" err="1" smtClean="0"/>
              <a:t>Fried</a:t>
            </a:r>
            <a:r>
              <a:rPr lang="es-MX" dirty="0" smtClean="0"/>
              <a:t>/</a:t>
            </a:r>
            <a:r>
              <a:rPr lang="es-MX" dirty="0" err="1" smtClean="0"/>
              <a:t>Fuller</a:t>
            </a:r>
            <a:r>
              <a:rPr lang="es-MX" dirty="0" err="1" smtClean="0"/>
              <a:t>-</a:t>
            </a:r>
            <a:r>
              <a:rPr lang="es-MX" dirty="0" err="1" smtClean="0"/>
              <a:t>Perdue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). 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Presencia vs. ausencia comunicacional  </a:t>
            </a:r>
            <a:r>
              <a:rPr lang="es-MX" dirty="0" smtClean="0"/>
              <a:t>(en sustitución de la geográfica)</a:t>
            </a:r>
          </a:p>
          <a:p>
            <a:pPr marL="342900" indent="-342900">
              <a:buFont typeface="+mj-lt"/>
              <a:buAutoNum type="arabicPeriod"/>
            </a:pPr>
            <a:endParaRPr lang="es-MX" b="1" dirty="0" smtClean="0"/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Propuesta: </a:t>
            </a:r>
            <a:r>
              <a:rPr lang="es-MX" dirty="0" smtClean="0"/>
              <a:t>Oferta </a:t>
            </a:r>
            <a:r>
              <a:rPr lang="es-MX" dirty="0" smtClean="0"/>
              <a:t>al </a:t>
            </a:r>
            <a:r>
              <a:rPr lang="es-MX" dirty="0" smtClean="0"/>
              <a:t>Público (Sitios </a:t>
            </a:r>
            <a:r>
              <a:rPr lang="es-MX" dirty="0" smtClean="0"/>
              <a:t>Web y </a:t>
            </a:r>
            <a:r>
              <a:rPr lang="es-MX" dirty="0" smtClean="0"/>
              <a:t>Relaciones de Consumo) </a:t>
            </a:r>
          </a:p>
          <a:p>
            <a:pPr marL="342900" indent="-342900"/>
            <a:r>
              <a:rPr lang="es-MX" dirty="0" smtClean="0"/>
              <a:t>      Art</a:t>
            </a:r>
            <a:r>
              <a:rPr lang="es-MX" dirty="0" smtClean="0"/>
              <a:t>. 12 de la Ley 17250 vs </a:t>
            </a:r>
            <a:r>
              <a:rPr lang="es-MX" dirty="0" smtClean="0"/>
              <a:t>Convención ONU- Art 11 (Invitación a ofertar)</a:t>
            </a:r>
          </a:p>
          <a:p>
            <a:pPr marL="342900" indent="-342900"/>
            <a:endParaRPr lang="es-MX" b="1" dirty="0" smtClean="0"/>
          </a:p>
          <a:p>
            <a:pPr marL="342900" indent="-342900"/>
            <a:r>
              <a:rPr lang="es-MX" b="1" dirty="0" smtClean="0"/>
              <a:t>4.  Transmisión</a:t>
            </a:r>
            <a:r>
              <a:rPr lang="es-MX" dirty="0" smtClean="0"/>
              <a:t>: riesgos de transmisión de la propuesta y la aceptación. El disenso electrónico.  </a:t>
            </a:r>
          </a:p>
          <a:p>
            <a:pPr marL="342900" indent="-342900"/>
            <a:endParaRPr lang="es-MX" dirty="0" smtClean="0"/>
          </a:p>
          <a:p>
            <a:pPr marL="342900" indent="-342900"/>
            <a:r>
              <a:rPr lang="es-MX" b="1" dirty="0" smtClean="0"/>
              <a:t>5.   Perfeccionamiento</a:t>
            </a:r>
            <a:r>
              <a:rPr lang="es-MX" dirty="0" smtClean="0"/>
              <a:t>: ¿Cuándo existe </a:t>
            </a:r>
            <a:r>
              <a:rPr lang="es-MX" b="1" dirty="0" smtClean="0"/>
              <a:t>recepción</a:t>
            </a:r>
            <a:r>
              <a:rPr lang="es-MX" dirty="0" smtClean="0"/>
              <a:t>? Direcciones designadas y no designadas. La dirección electrónica como ámbito personal, privado. </a:t>
            </a:r>
            <a:r>
              <a:rPr lang="es-MX" b="1" dirty="0" smtClean="0"/>
              <a:t>Sentencia TAC 3°, 5/9/2011 </a:t>
            </a:r>
            <a:r>
              <a:rPr lang="es-MX" dirty="0" smtClean="0"/>
              <a:t>(dirección que no se utilizaba)</a:t>
            </a:r>
          </a:p>
          <a:p>
            <a:pPr marL="342900" indent="-342900">
              <a:buFont typeface="+mj-lt"/>
              <a:buAutoNum type="arabicPeriod"/>
            </a:pPr>
            <a:endParaRPr lang="es-MX" dirty="0"/>
          </a:p>
          <a:p>
            <a:pPr marL="342900" indent="-342900"/>
            <a:r>
              <a:rPr lang="es-MX" b="1" dirty="0" smtClean="0"/>
              <a:t>6</a:t>
            </a:r>
            <a:r>
              <a:rPr lang="es-MX" b="1" dirty="0" smtClean="0"/>
              <a:t>.   I</a:t>
            </a:r>
            <a:r>
              <a:rPr lang="es-MX" b="1" dirty="0" smtClean="0"/>
              <a:t>nestabilidad </a:t>
            </a:r>
            <a:r>
              <a:rPr lang="es-MX" b="1" dirty="0" smtClean="0"/>
              <a:t>del </a:t>
            </a:r>
            <a:r>
              <a:rPr lang="es-MX" b="1" dirty="0" smtClean="0"/>
              <a:t>consentimiento electrónico</a:t>
            </a:r>
            <a:r>
              <a:rPr lang="es-MX" dirty="0" smtClean="0"/>
              <a:t>: El </a:t>
            </a:r>
            <a:r>
              <a:rPr lang="es-MX" dirty="0" smtClean="0"/>
              <a:t>Art 16 de la ley 17250. El argumento corriente </a:t>
            </a:r>
            <a:r>
              <a:rPr lang="es-MX" dirty="0" smtClean="0"/>
              <a:t>(</a:t>
            </a:r>
            <a:r>
              <a:rPr lang="es-MX" i="1" dirty="0" smtClean="0"/>
              <a:t>la</a:t>
            </a:r>
            <a:r>
              <a:rPr lang="es-MX" dirty="0" smtClean="0"/>
              <a:t> </a:t>
            </a:r>
            <a:r>
              <a:rPr lang="es-MX" i="1" dirty="0" smtClean="0"/>
              <a:t>distancia</a:t>
            </a:r>
            <a:r>
              <a:rPr lang="es-MX" dirty="0" smtClean="0"/>
              <a:t>) y los </a:t>
            </a:r>
            <a:r>
              <a:rPr lang="es-MX" i="1" dirty="0" smtClean="0"/>
              <a:t>productos</a:t>
            </a:r>
            <a:r>
              <a:rPr lang="es-MX" dirty="0" smtClean="0"/>
              <a:t> bancarios. </a:t>
            </a:r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ETAPAS</a:t>
            </a:r>
            <a:endParaRPr lang="es-MX" sz="3200" b="1" dirty="0" smtClean="0"/>
          </a:p>
          <a:p>
            <a:endParaRPr lang="es-MX" sz="3200" dirty="0"/>
          </a:p>
          <a:p>
            <a:pPr>
              <a:buFont typeface="Arial" pitchFamily="34" charset="0"/>
              <a:buChar char="•"/>
            </a:pPr>
            <a:r>
              <a:rPr lang="es-MX" sz="3200" dirty="0" smtClean="0"/>
              <a:t>  </a:t>
            </a:r>
            <a:r>
              <a:rPr lang="es-MX" sz="3200" b="1" dirty="0" smtClean="0"/>
              <a:t>LA FASE INICIAL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</a:t>
            </a:r>
            <a:r>
              <a:rPr lang="es-MX" sz="3200" b="1" dirty="0" smtClean="0"/>
              <a:t>LA “EQUIVALENCIA FUNCIONAL”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LOS DESAFIOS FUTUROS </a:t>
            </a:r>
            <a:endParaRPr lang="es-MX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ETAPAS</a:t>
            </a:r>
            <a:endParaRPr lang="es-MX" sz="3200" b="1" dirty="0" smtClean="0"/>
          </a:p>
          <a:p>
            <a:endParaRPr lang="es-MX" sz="3200" dirty="0"/>
          </a:p>
          <a:p>
            <a:pPr>
              <a:buFont typeface="Arial" pitchFamily="34" charset="0"/>
              <a:buChar char="•"/>
            </a:pPr>
            <a:r>
              <a:rPr lang="es-MX" sz="3200" dirty="0" smtClean="0"/>
              <a:t>  </a:t>
            </a:r>
            <a:r>
              <a:rPr lang="es-MX" sz="3200" b="1" dirty="0" smtClean="0"/>
              <a:t>LA FASE INICIAL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</a:t>
            </a:r>
            <a:r>
              <a:rPr lang="es-MX" sz="3200" b="1" dirty="0" smtClean="0"/>
              <a:t>LA “EQUIVALENCIA FUNCIONAL”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</a:t>
            </a:r>
            <a:r>
              <a:rPr lang="es-MX" sz="3200" b="1" u="sng" dirty="0" smtClean="0">
                <a:solidFill>
                  <a:srgbClr val="FF0000"/>
                </a:solidFill>
              </a:rPr>
              <a:t>LOS DESAFIOS FUTUROS </a:t>
            </a:r>
            <a:endParaRPr lang="es-MX" sz="32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764704"/>
            <a:ext cx="741682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Desafíos futuros  (I)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2000" dirty="0" smtClean="0"/>
              <a:t>El </a:t>
            </a:r>
            <a:r>
              <a:rPr lang="es-MX" sz="2000" b="1" dirty="0" smtClean="0"/>
              <a:t>poder de representación “de hecho”</a:t>
            </a:r>
            <a:r>
              <a:rPr lang="es-MX" sz="2000" dirty="0" smtClean="0"/>
              <a:t>. La equivalencia funcional como trampa. Art. 21 literal F Ley 18.600 y Resolución UCE -15/8/2012.   </a:t>
            </a:r>
            <a:endParaRPr lang="es-MX" sz="2000" dirty="0" smtClean="0"/>
          </a:p>
          <a:p>
            <a:endParaRPr lang="es-MX" sz="2000" dirty="0" smtClean="0"/>
          </a:p>
          <a:p>
            <a:endParaRPr lang="es-MX" sz="2000" dirty="0" smtClean="0"/>
          </a:p>
          <a:p>
            <a:r>
              <a:rPr lang="es-MX" sz="2000" b="1" dirty="0" smtClean="0"/>
              <a:t>¿</a:t>
            </a:r>
            <a:r>
              <a:rPr lang="es-MX" sz="2000" b="1" dirty="0" smtClean="0"/>
              <a:t>El sitio web como </a:t>
            </a:r>
            <a:r>
              <a:rPr lang="es-MX" sz="2000" b="1" i="1" dirty="0" smtClean="0"/>
              <a:t>persona</a:t>
            </a:r>
            <a:r>
              <a:rPr lang="es-MX" sz="2000" b="1" dirty="0" smtClean="0"/>
              <a:t>?</a:t>
            </a:r>
            <a:r>
              <a:rPr lang="es-MX" sz="2000" dirty="0" smtClean="0"/>
              <a:t>  Resolución UCE 15/8/2012: Dominio titular de certificado. 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r>
              <a:rPr lang="es-MX" sz="2000" b="1" dirty="0" smtClean="0"/>
              <a:t>El modelo alternativo al de firma electrónica</a:t>
            </a:r>
            <a:r>
              <a:rPr lang="es-MX" sz="2000" dirty="0" smtClean="0"/>
              <a:t>. Los formularios de contratos de e-</a:t>
            </a:r>
            <a:r>
              <a:rPr lang="es-MX" sz="2000" dirty="0" err="1" smtClean="0"/>
              <a:t>banking</a:t>
            </a:r>
            <a:r>
              <a:rPr lang="es-MX" sz="2000" dirty="0" smtClean="0"/>
              <a:t>. La posibilidad de repudio. La transferencia de riesgos bajo el formato clásico: condición suspensiva y fijación por tercero del  objeto contractual. Realmente ¿no queremos llegar hasta allí?   </a:t>
            </a:r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764704"/>
            <a:ext cx="741682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Desafíos futuros  (II)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2000" b="1" dirty="0" err="1" smtClean="0"/>
              <a:t>Bots</a:t>
            </a:r>
            <a:r>
              <a:rPr lang="es-MX" sz="2000" dirty="0" smtClean="0"/>
              <a:t>.  </a:t>
            </a:r>
            <a:r>
              <a:rPr lang="es-MX" sz="2000" dirty="0" err="1" smtClean="0"/>
              <a:t>Sec</a:t>
            </a:r>
            <a:r>
              <a:rPr lang="es-MX" sz="2000" dirty="0" smtClean="0"/>
              <a:t> 101 (h) E-</a:t>
            </a:r>
            <a:r>
              <a:rPr lang="es-MX" sz="2000" dirty="0" err="1" smtClean="0"/>
              <a:t>Sign</a:t>
            </a:r>
            <a:r>
              <a:rPr lang="es-MX" sz="2000" dirty="0" smtClean="0"/>
              <a:t>: </a:t>
            </a:r>
            <a:r>
              <a:rPr lang="es-MX" sz="2000" dirty="0" err="1" smtClean="0"/>
              <a:t>Electronic</a:t>
            </a:r>
            <a:r>
              <a:rPr lang="es-MX" sz="2000" dirty="0" smtClean="0"/>
              <a:t> </a:t>
            </a:r>
            <a:r>
              <a:rPr lang="es-MX" sz="2000" dirty="0" err="1" smtClean="0"/>
              <a:t>Agents</a:t>
            </a:r>
            <a:r>
              <a:rPr lang="es-MX" sz="2000" dirty="0" smtClean="0"/>
              <a:t>: “a </a:t>
            </a:r>
            <a:r>
              <a:rPr lang="es-MX" sz="2000" dirty="0" err="1" smtClean="0"/>
              <a:t>computer</a:t>
            </a:r>
            <a:r>
              <a:rPr lang="es-MX" sz="2000" dirty="0" smtClean="0"/>
              <a:t> </a:t>
            </a:r>
            <a:r>
              <a:rPr lang="es-MX" sz="2000" dirty="0" err="1" smtClean="0"/>
              <a:t>program</a:t>
            </a:r>
            <a:r>
              <a:rPr lang="es-MX" sz="2000" dirty="0" smtClean="0"/>
              <a:t> …</a:t>
            </a:r>
            <a:r>
              <a:rPr lang="es-MX" sz="2000" dirty="0" err="1" smtClean="0"/>
              <a:t>used</a:t>
            </a:r>
            <a:r>
              <a:rPr lang="es-MX" sz="2000" dirty="0" smtClean="0"/>
              <a:t>…</a:t>
            </a:r>
            <a:r>
              <a:rPr lang="es-MX" sz="2000" dirty="0" err="1" smtClean="0"/>
              <a:t>to</a:t>
            </a:r>
            <a:r>
              <a:rPr lang="es-MX" sz="2000" dirty="0" smtClean="0"/>
              <a:t> </a:t>
            </a:r>
            <a:r>
              <a:rPr lang="es-MX" sz="2000" dirty="0" err="1" smtClean="0"/>
              <a:t>initiate</a:t>
            </a:r>
            <a:r>
              <a:rPr lang="es-MX" sz="2000" dirty="0" smtClean="0"/>
              <a:t> </a:t>
            </a:r>
            <a:r>
              <a:rPr lang="es-MX" sz="2000" dirty="0" err="1" smtClean="0"/>
              <a:t>an</a:t>
            </a:r>
            <a:r>
              <a:rPr lang="es-MX" sz="2000" dirty="0" smtClean="0"/>
              <a:t> </a:t>
            </a:r>
            <a:r>
              <a:rPr lang="es-MX" sz="2000" dirty="0" err="1" smtClean="0"/>
              <a:t>action</a:t>
            </a:r>
            <a:r>
              <a:rPr lang="es-MX" sz="2000" dirty="0" smtClean="0"/>
              <a:t> </a:t>
            </a:r>
            <a:r>
              <a:rPr lang="es-MX" sz="2000" dirty="0" err="1" smtClean="0"/>
              <a:t>or</a:t>
            </a:r>
            <a:r>
              <a:rPr lang="es-MX" sz="2000" dirty="0" smtClean="0"/>
              <a:t> </a:t>
            </a:r>
            <a:r>
              <a:rPr lang="es-MX" sz="2000" dirty="0" err="1" smtClean="0"/>
              <a:t>respond</a:t>
            </a:r>
            <a:r>
              <a:rPr lang="es-MX" sz="2000" dirty="0" smtClean="0"/>
              <a:t>…. </a:t>
            </a:r>
            <a:r>
              <a:rPr lang="es-MX" sz="2000" dirty="0" err="1" smtClean="0"/>
              <a:t>w</a:t>
            </a:r>
            <a:r>
              <a:rPr lang="es-MX" sz="2000" dirty="0" err="1" smtClean="0"/>
              <a:t>ithout</a:t>
            </a:r>
            <a:r>
              <a:rPr lang="es-MX" sz="2000" dirty="0" smtClean="0"/>
              <a:t> </a:t>
            </a:r>
            <a:r>
              <a:rPr lang="es-MX" sz="2000" dirty="0" err="1" smtClean="0"/>
              <a:t>review</a:t>
            </a:r>
            <a:r>
              <a:rPr lang="es-MX" sz="2000" dirty="0" smtClean="0"/>
              <a:t> …</a:t>
            </a:r>
            <a:r>
              <a:rPr lang="es-MX" sz="2000" dirty="0" err="1" smtClean="0"/>
              <a:t>by</a:t>
            </a:r>
            <a:r>
              <a:rPr lang="es-MX" sz="2000" dirty="0" smtClean="0"/>
              <a:t> </a:t>
            </a:r>
            <a:r>
              <a:rPr lang="es-MX" sz="2000" dirty="0" err="1" smtClean="0"/>
              <a:t>an</a:t>
            </a:r>
            <a:r>
              <a:rPr lang="es-MX" sz="2000" dirty="0" smtClean="0"/>
              <a:t> individual”</a:t>
            </a:r>
          </a:p>
          <a:p>
            <a:endParaRPr lang="es-MX" sz="2000" dirty="0" smtClean="0"/>
          </a:p>
          <a:p>
            <a:r>
              <a:rPr lang="es-MX" sz="2000" dirty="0" smtClean="0"/>
              <a:t>Automatismo vs Autonomismo (</a:t>
            </a:r>
            <a:r>
              <a:rPr lang="es-MX" sz="2000" dirty="0" err="1" smtClean="0"/>
              <a:t>Middlebrook</a:t>
            </a:r>
            <a:r>
              <a:rPr lang="es-MX" sz="2000" dirty="0" smtClean="0"/>
              <a:t> et al.)</a:t>
            </a:r>
          </a:p>
          <a:p>
            <a:endParaRPr lang="es-MX" sz="2000" dirty="0" smtClean="0"/>
          </a:p>
          <a:p>
            <a:r>
              <a:rPr lang="es-MX" sz="2000" i="1" dirty="0" err="1" smtClean="0"/>
              <a:t>Rude</a:t>
            </a:r>
            <a:r>
              <a:rPr lang="es-MX" sz="2000" i="1" dirty="0" smtClean="0"/>
              <a:t> Robots</a:t>
            </a:r>
            <a:r>
              <a:rPr lang="es-MX" sz="2000" dirty="0" smtClean="0"/>
              <a:t> (</a:t>
            </a:r>
            <a:r>
              <a:rPr lang="es-MX" sz="2000" dirty="0" err="1" smtClean="0"/>
              <a:t>Keck</a:t>
            </a:r>
            <a:r>
              <a:rPr lang="es-MX" sz="2000" dirty="0" smtClean="0"/>
              <a:t> –</a:t>
            </a:r>
            <a:r>
              <a:rPr lang="es-MX" sz="2000" dirty="0" err="1" smtClean="0"/>
              <a:t>Goode</a:t>
            </a:r>
            <a:r>
              <a:rPr lang="es-MX" sz="2000" dirty="0" smtClean="0"/>
              <a:t>)</a:t>
            </a:r>
          </a:p>
          <a:p>
            <a:endParaRPr lang="es-MX" sz="2000" dirty="0" smtClean="0"/>
          </a:p>
          <a:p>
            <a:r>
              <a:rPr lang="es-MX" sz="2000" dirty="0" err="1" smtClean="0"/>
              <a:t>Limited</a:t>
            </a:r>
            <a:r>
              <a:rPr lang="es-MX" sz="2000" dirty="0" smtClean="0"/>
              <a:t> Pressing y </a:t>
            </a:r>
            <a:r>
              <a:rPr lang="es-MX" sz="2000" dirty="0" err="1" smtClean="0"/>
              <a:t>Facebook</a:t>
            </a:r>
            <a:r>
              <a:rPr lang="es-MX" sz="2000" dirty="0" smtClean="0"/>
              <a:t> (Julio 2012): 80% de los </a:t>
            </a:r>
            <a:r>
              <a:rPr lang="es-MX" sz="2000" dirty="0" err="1" smtClean="0"/>
              <a:t>clicks</a:t>
            </a:r>
            <a:r>
              <a:rPr lang="es-MX" sz="2000" dirty="0" smtClean="0"/>
              <a:t> provenientes de robots.  </a:t>
            </a:r>
          </a:p>
          <a:p>
            <a:endParaRPr lang="es-MX" sz="2000" dirty="0" smtClean="0"/>
          </a:p>
          <a:p>
            <a:r>
              <a:rPr lang="es-MX" sz="2000" dirty="0" smtClean="0"/>
              <a:t>El caso “Martín”: Tribunal de Apelaciones Civil 7°, 1/4/2011. Es ilícita la conducta de no informar la virtualidad del interlocutor. </a:t>
            </a:r>
          </a:p>
          <a:p>
            <a:endParaRPr lang="es-MX" sz="2000" dirty="0" smtClean="0"/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548680"/>
            <a:ext cx="8064896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Una pregunta práctica: ¿hasta dónde estamos dispuestos a ir?</a:t>
            </a:r>
          </a:p>
          <a:p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sz="2400" dirty="0" smtClean="0"/>
              <a:t>En poderes de representación y de riesgos de transmisión </a:t>
            </a:r>
            <a:r>
              <a:rPr lang="es-MX" sz="2400" b="1" dirty="0" smtClean="0"/>
              <a:t>la idea de la “firma” </a:t>
            </a:r>
            <a:r>
              <a:rPr lang="es-MX" sz="2400" b="1" u="sng" dirty="0" smtClean="0"/>
              <a:t>ya</a:t>
            </a:r>
            <a:r>
              <a:rPr lang="es-MX" sz="2400" b="1" dirty="0" smtClean="0"/>
              <a:t> nos está cerrando el camino</a:t>
            </a:r>
            <a:r>
              <a:rPr lang="es-MX" sz="2400" dirty="0" smtClean="0"/>
              <a:t>. ¿Es deliberado?</a:t>
            </a:r>
          </a:p>
          <a:p>
            <a:pPr>
              <a:buFont typeface="Arial" pitchFamily="34" charset="0"/>
              <a:buChar char="•"/>
            </a:pPr>
            <a:endParaRPr lang="es-MX" sz="2400" dirty="0" smtClean="0"/>
          </a:p>
          <a:p>
            <a:pPr>
              <a:buFont typeface="Arial" pitchFamily="34" charset="0"/>
              <a:buChar char="•"/>
            </a:pPr>
            <a:r>
              <a:rPr lang="es-MX" sz="2400" dirty="0" smtClean="0"/>
              <a:t>En materia de </a:t>
            </a:r>
            <a:r>
              <a:rPr lang="es-MX" sz="2400" b="1" dirty="0" smtClean="0"/>
              <a:t>nuevos centros de imputación de derechos </a:t>
            </a:r>
            <a:r>
              <a:rPr lang="es-MX" sz="2400" dirty="0" smtClean="0"/>
              <a:t>y obligaciones los mensajes son contradictorios, la UCE acepta al “</a:t>
            </a:r>
            <a:r>
              <a:rPr lang="es-MX" sz="2400" i="1" dirty="0" smtClean="0"/>
              <a:t>dominio</a:t>
            </a:r>
            <a:r>
              <a:rPr lang="es-MX" sz="2400" dirty="0" smtClean="0"/>
              <a:t>” como nuevo centro, los tribunales rechazan las “identidades virtuales”.</a:t>
            </a:r>
          </a:p>
          <a:p>
            <a:pPr>
              <a:buFont typeface="Arial" pitchFamily="34" charset="0"/>
              <a:buChar char="•"/>
            </a:pPr>
            <a:endParaRPr lang="es-MX" sz="2400" dirty="0" smtClean="0"/>
          </a:p>
          <a:p>
            <a:pPr>
              <a:buFont typeface="Arial" pitchFamily="34" charset="0"/>
              <a:buChar char="•"/>
            </a:pPr>
            <a:r>
              <a:rPr lang="es-MX" sz="2400" dirty="0" smtClean="0"/>
              <a:t>Los </a:t>
            </a:r>
            <a:r>
              <a:rPr lang="es-MX" sz="2400" b="1" dirty="0" smtClean="0"/>
              <a:t>agentes electrónicos  (</a:t>
            </a:r>
            <a:r>
              <a:rPr lang="es-MX" sz="2400" b="1" dirty="0" err="1" smtClean="0"/>
              <a:t>bots</a:t>
            </a:r>
            <a:r>
              <a:rPr lang="es-MX" sz="2400" b="1" dirty="0" smtClean="0"/>
              <a:t>) </a:t>
            </a:r>
            <a:r>
              <a:rPr lang="es-MX" sz="2400" dirty="0" smtClean="0"/>
              <a:t>por el momento son explicables como prolongaciones de la acción humana: ¿Continuarán siéndolo? El tema no es ajeno a la teoría jurídica (</a:t>
            </a:r>
            <a:r>
              <a:rPr lang="es-MX" sz="2400" dirty="0" err="1" smtClean="0"/>
              <a:t>Raz</a:t>
            </a:r>
            <a:r>
              <a:rPr lang="es-MX" sz="2400" dirty="0" smtClean="0"/>
              <a:t>, </a:t>
            </a:r>
            <a:r>
              <a:rPr lang="es-MX" sz="2400" dirty="0" err="1" smtClean="0"/>
              <a:t>p.ej</a:t>
            </a:r>
            <a:r>
              <a:rPr lang="es-MX" sz="2400" dirty="0" smtClean="0"/>
              <a:t>).  ¿Iremos a un modelo extracontractual?</a:t>
            </a:r>
          </a:p>
          <a:p>
            <a:endParaRPr lang="es-MX" sz="2400" dirty="0" smtClean="0"/>
          </a:p>
          <a:p>
            <a:r>
              <a:rPr lang="es-MX" sz="2400" dirty="0" smtClean="0"/>
              <a:t>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764704"/>
            <a:ext cx="73448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sz="4000" b="1" dirty="0" smtClean="0"/>
              <a:t>En realidad, son tres preguntas distintas: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3200" dirty="0" smtClean="0"/>
              <a:t>Hasta dónde PODEMOS ir</a:t>
            </a:r>
          </a:p>
          <a:p>
            <a:endParaRPr lang="es-MX" sz="3200" dirty="0" smtClean="0"/>
          </a:p>
          <a:p>
            <a:r>
              <a:rPr lang="es-MX" sz="3200" dirty="0" smtClean="0"/>
              <a:t>Hasta dónde QUEREMOS ir </a:t>
            </a:r>
          </a:p>
          <a:p>
            <a:endParaRPr lang="es-MX" sz="3200" dirty="0" smtClean="0"/>
          </a:p>
          <a:p>
            <a:r>
              <a:rPr lang="es-MX" sz="3200" dirty="0" smtClean="0"/>
              <a:t>Hasta dónde DEBEMOS ir 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75656" y="1268760"/>
            <a:ext cx="5976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/>
              <a:t>MUCHAS GRACIAS</a:t>
            </a:r>
          </a:p>
          <a:p>
            <a:endParaRPr lang="es-MX" sz="4800" dirty="0" smtClean="0"/>
          </a:p>
          <a:p>
            <a:endParaRPr lang="es-MX" sz="4800" dirty="0" smtClean="0"/>
          </a:p>
          <a:p>
            <a:endParaRPr lang="es-MX" sz="4800" dirty="0" smtClean="0"/>
          </a:p>
          <a:p>
            <a:r>
              <a:rPr lang="es-MX" sz="4800" dirty="0" smtClean="0"/>
              <a:t>gcaffera@ppv.com.uy</a:t>
            </a:r>
            <a:endParaRPr lang="es-MX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ETAPAS</a:t>
            </a:r>
            <a:endParaRPr lang="es-MX" sz="3200" b="1" dirty="0" smtClean="0"/>
          </a:p>
          <a:p>
            <a:endParaRPr lang="es-MX" sz="3200" dirty="0"/>
          </a:p>
          <a:p>
            <a:pPr>
              <a:buFont typeface="Arial" pitchFamily="34" charset="0"/>
              <a:buChar char="•"/>
            </a:pPr>
            <a:r>
              <a:rPr lang="es-MX" sz="3200" dirty="0" smtClean="0"/>
              <a:t>  </a:t>
            </a:r>
            <a:r>
              <a:rPr lang="es-MX" sz="3200" b="1" u="sng" dirty="0" smtClean="0">
                <a:solidFill>
                  <a:srgbClr val="FF0000"/>
                </a:solidFill>
              </a:rPr>
              <a:t>LA FASE INICIAL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</a:t>
            </a:r>
            <a:r>
              <a:rPr lang="es-MX" sz="3200" b="1" dirty="0" smtClean="0"/>
              <a:t>LA “EQUIVALENCIA FUNCIONAL”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LOS DESAFIOS FUTUROS </a:t>
            </a:r>
            <a:endParaRPr lang="es-MX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980728"/>
            <a:ext cx="748883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LA FASE INICIAL</a:t>
            </a:r>
            <a:endParaRPr lang="es-MX" sz="2800" b="1" dirty="0" smtClean="0"/>
          </a:p>
          <a:p>
            <a:endParaRPr lang="es-MX" sz="2800" b="1" dirty="0" smtClean="0"/>
          </a:p>
          <a:p>
            <a:pPr>
              <a:buFont typeface="Arial" pitchFamily="34" charset="0"/>
              <a:buChar char="•"/>
            </a:pPr>
            <a:r>
              <a:rPr lang="es-MX" sz="2800" b="1" dirty="0" smtClean="0"/>
              <a:t>¿</a:t>
            </a:r>
            <a:r>
              <a:rPr lang="es-MX" sz="2800" b="1" dirty="0" smtClean="0"/>
              <a:t>Qué es un contrato electrónico?</a:t>
            </a:r>
          </a:p>
          <a:p>
            <a:pPr>
              <a:buFont typeface="Arial" pitchFamily="34" charset="0"/>
              <a:buChar char="•"/>
            </a:pPr>
            <a:endParaRPr lang="es-MX" sz="2800" b="1" dirty="0" smtClean="0"/>
          </a:p>
          <a:p>
            <a:pPr>
              <a:buFont typeface="Arial" pitchFamily="34" charset="0"/>
              <a:buChar char="•"/>
            </a:pPr>
            <a:r>
              <a:rPr lang="es-MX" sz="2800" b="1" dirty="0" smtClean="0"/>
              <a:t> La primera reacción</a:t>
            </a:r>
            <a:endParaRPr lang="es-MX" sz="2800" b="1" dirty="0" smtClean="0"/>
          </a:p>
          <a:p>
            <a:pPr>
              <a:buFont typeface="Arial" pitchFamily="34" charset="0"/>
              <a:buChar char="•"/>
            </a:pPr>
            <a:endParaRPr lang="es-MX" sz="2800" dirty="0"/>
          </a:p>
          <a:p>
            <a:pPr lvl="1">
              <a:buFont typeface="Arial" pitchFamily="34" charset="0"/>
              <a:buChar char="•"/>
            </a:pPr>
            <a:r>
              <a:rPr lang="es-MX" sz="2800" dirty="0" smtClean="0"/>
              <a:t>El Argumento de la obsolescencia normativa </a:t>
            </a:r>
          </a:p>
          <a:p>
            <a:pPr>
              <a:buFont typeface="Arial" pitchFamily="34" charset="0"/>
              <a:buChar char="•"/>
            </a:pPr>
            <a:endParaRPr lang="es-MX" sz="2800" dirty="0" smtClean="0"/>
          </a:p>
          <a:p>
            <a:pPr lvl="1">
              <a:buFont typeface="Arial" pitchFamily="34" charset="0"/>
              <a:buChar char="•"/>
            </a:pPr>
            <a:r>
              <a:rPr lang="es-MX" sz="2800" dirty="0"/>
              <a:t>E</a:t>
            </a:r>
            <a:r>
              <a:rPr lang="es-MX" sz="2800" dirty="0" smtClean="0"/>
              <a:t>l Argumento de la imposibilidad normativa</a:t>
            </a:r>
          </a:p>
          <a:p>
            <a:pPr>
              <a:buFont typeface="Arial" pitchFamily="34" charset="0"/>
              <a:buChar char="•"/>
            </a:pPr>
            <a:endParaRPr lang="es-MX" sz="2800" dirty="0"/>
          </a:p>
          <a:p>
            <a:pPr lvl="1">
              <a:buFont typeface="Arial" pitchFamily="34" charset="0"/>
              <a:buChar char="•"/>
            </a:pPr>
            <a:r>
              <a:rPr lang="es-MX" sz="2800" dirty="0" smtClean="0"/>
              <a:t>El Argumento de la inconveniencia normativa</a:t>
            </a:r>
            <a:endParaRPr lang="es-MX" sz="2800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ETAPAS</a:t>
            </a:r>
            <a:endParaRPr lang="es-MX" sz="3200" b="1" dirty="0" smtClean="0"/>
          </a:p>
          <a:p>
            <a:endParaRPr lang="es-MX" sz="3200" dirty="0"/>
          </a:p>
          <a:p>
            <a:pPr>
              <a:buFont typeface="Arial" pitchFamily="34" charset="0"/>
              <a:buChar char="•"/>
            </a:pPr>
            <a:r>
              <a:rPr lang="es-MX" sz="3200" dirty="0" smtClean="0"/>
              <a:t>  </a:t>
            </a:r>
            <a:r>
              <a:rPr lang="es-MX" sz="3200" b="1" dirty="0" smtClean="0"/>
              <a:t>LA FASE INICIAL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</a:t>
            </a:r>
            <a:r>
              <a:rPr lang="es-MX" sz="3200" b="1" dirty="0" smtClean="0"/>
              <a:t>LA “EQUIVALENCIA FUNCIONAL”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LOS DESAFIOS FUTUROS </a:t>
            </a:r>
            <a:endParaRPr lang="es-MX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ETAPAS</a:t>
            </a:r>
            <a:endParaRPr lang="es-MX" sz="3200" b="1" dirty="0" smtClean="0"/>
          </a:p>
          <a:p>
            <a:endParaRPr lang="es-MX" sz="3200" dirty="0"/>
          </a:p>
          <a:p>
            <a:pPr>
              <a:buFont typeface="Arial" pitchFamily="34" charset="0"/>
              <a:buChar char="•"/>
            </a:pPr>
            <a:r>
              <a:rPr lang="es-MX" sz="3200" dirty="0" smtClean="0"/>
              <a:t>  </a:t>
            </a:r>
            <a:r>
              <a:rPr lang="es-MX" sz="3200" b="1" dirty="0" smtClean="0"/>
              <a:t>LA FASE INICIAL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</a:t>
            </a:r>
            <a:r>
              <a:rPr lang="es-MX" sz="3200" b="1" u="sng" dirty="0" smtClean="0">
                <a:solidFill>
                  <a:srgbClr val="FF0000"/>
                </a:solidFill>
              </a:rPr>
              <a:t>LA “EQUIVALENCIA FUNCIONAL”</a:t>
            </a:r>
          </a:p>
          <a:p>
            <a:pPr>
              <a:buFont typeface="Arial" pitchFamily="34" charset="0"/>
              <a:buChar char="•"/>
            </a:pPr>
            <a:endParaRPr lang="es-MX" sz="3200" b="1" dirty="0" smtClean="0"/>
          </a:p>
          <a:p>
            <a:pPr>
              <a:buFont typeface="Arial" pitchFamily="34" charset="0"/>
              <a:buChar char="•"/>
            </a:pPr>
            <a:r>
              <a:rPr lang="es-MX" sz="3200" b="1" dirty="0" smtClean="0"/>
              <a:t>  LOS DESAFIOS FUTUROS </a:t>
            </a:r>
            <a:endParaRPr lang="es-MX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75608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DOCTRINA DE LA EQUIVALENCIA FUNCIONAL (I)</a:t>
            </a:r>
          </a:p>
          <a:p>
            <a:r>
              <a:rPr lang="es-MX" sz="2000" b="1" dirty="0" smtClean="0"/>
              <a:t>La </a:t>
            </a:r>
            <a:r>
              <a:rPr lang="es-MX" sz="2000" b="1" dirty="0" smtClean="0"/>
              <a:t>Trivialidad del Concepto de Contrato Electrónico</a:t>
            </a:r>
          </a:p>
          <a:p>
            <a:endParaRPr lang="es-MX" sz="2000" dirty="0"/>
          </a:p>
          <a:p>
            <a:r>
              <a:rPr lang="es-MX" sz="2000" dirty="0" smtClean="0"/>
              <a:t>El argumento de </a:t>
            </a:r>
            <a:r>
              <a:rPr lang="es-MX" sz="2000" dirty="0" smtClean="0"/>
              <a:t>formas </a:t>
            </a:r>
            <a:r>
              <a:rPr lang="es-MX" sz="2000" dirty="0" smtClean="0"/>
              <a:t>v, </a:t>
            </a:r>
            <a:r>
              <a:rPr lang="es-MX" sz="2000" dirty="0" smtClean="0"/>
              <a:t>sustancia</a:t>
            </a:r>
            <a:r>
              <a:rPr lang="es-MX" sz="2000" dirty="0" smtClean="0"/>
              <a:t>: </a:t>
            </a:r>
            <a:r>
              <a:rPr lang="es-MX" sz="2000" b="1" dirty="0" smtClean="0"/>
              <a:t>nada cambió, salvo la forma</a:t>
            </a:r>
            <a:r>
              <a:rPr lang="es-MX" sz="2000" dirty="0" smtClean="0"/>
              <a:t>.</a:t>
            </a:r>
          </a:p>
          <a:p>
            <a:endParaRPr lang="es-MX" sz="2000" dirty="0"/>
          </a:p>
          <a:p>
            <a:r>
              <a:rPr lang="es-MX" sz="2000" dirty="0" smtClean="0"/>
              <a:t>La abstracción como instrumento de </a:t>
            </a:r>
            <a:r>
              <a:rPr lang="es-MX" sz="2000" dirty="0" smtClean="0"/>
              <a:t>cambio</a:t>
            </a:r>
            <a:endParaRPr lang="es-MX" sz="2000" dirty="0" smtClean="0"/>
          </a:p>
          <a:p>
            <a:endParaRPr lang="es-MX" sz="2000" dirty="0" smtClean="0"/>
          </a:p>
          <a:p>
            <a:r>
              <a:rPr lang="es-MX" sz="2000" dirty="0" smtClean="0"/>
              <a:t>El argumento del cambio del contexto: lo </a:t>
            </a:r>
            <a:r>
              <a:rPr lang="es-MX" sz="2000" dirty="0" smtClean="0"/>
              <a:t>nuevo está </a:t>
            </a:r>
            <a:r>
              <a:rPr lang="es-MX" sz="2000" i="1" dirty="0" smtClean="0"/>
              <a:t>fuera </a:t>
            </a:r>
            <a:r>
              <a:rPr lang="es-MX" sz="2000" dirty="0" smtClean="0"/>
              <a:t>del Contrato electrónico (consumidor, datos personales, </a:t>
            </a:r>
            <a:r>
              <a:rPr lang="es-MX" sz="2000" dirty="0" err="1" smtClean="0"/>
              <a:t>etc</a:t>
            </a:r>
            <a:r>
              <a:rPr lang="es-MX" sz="2000" dirty="0" smtClean="0"/>
              <a:t>) </a:t>
            </a:r>
            <a:r>
              <a:rPr lang="es-MX" sz="2000" dirty="0" smtClean="0"/>
              <a:t> </a:t>
            </a:r>
            <a:r>
              <a:rPr lang="es-MX" sz="2000" dirty="0" err="1" smtClean="0"/>
              <a:t>Ej</a:t>
            </a:r>
            <a:r>
              <a:rPr lang="es-MX" sz="2000" dirty="0" smtClean="0"/>
              <a:t>: </a:t>
            </a:r>
            <a:r>
              <a:rPr lang="es-MX" sz="2000" dirty="0" err="1" smtClean="0"/>
              <a:t>Sec</a:t>
            </a:r>
            <a:r>
              <a:rPr lang="es-MX" sz="2000" dirty="0" smtClean="0"/>
              <a:t> 101 E-</a:t>
            </a:r>
            <a:r>
              <a:rPr lang="es-MX" sz="2000" dirty="0" err="1" smtClean="0"/>
              <a:t>Sign</a:t>
            </a:r>
            <a:r>
              <a:rPr lang="es-MX" sz="2000" dirty="0" smtClean="0"/>
              <a:t> </a:t>
            </a:r>
            <a:r>
              <a:rPr lang="es-MX" sz="2000" dirty="0" err="1" smtClean="0"/>
              <a:t>Act</a:t>
            </a:r>
            <a:endParaRPr lang="es-MX" sz="2000" dirty="0" smtClean="0"/>
          </a:p>
          <a:p>
            <a:endParaRPr lang="es-MX" sz="2000" dirty="0"/>
          </a:p>
          <a:p>
            <a:r>
              <a:rPr lang="es-MX" sz="2000" dirty="0" smtClean="0"/>
              <a:t>La explicación de la nuevas formas: la doctrina de la equivalencia funcional </a:t>
            </a:r>
          </a:p>
          <a:p>
            <a:endParaRPr lang="es-MX" sz="2000" dirty="0"/>
          </a:p>
          <a:p>
            <a:r>
              <a:rPr lang="es-MX" sz="2000" dirty="0" smtClean="0"/>
              <a:t>La equivalencia funcional como </a:t>
            </a:r>
            <a:r>
              <a:rPr lang="es-MX" sz="2000" i="1" dirty="0" smtClean="0"/>
              <a:t>potencial </a:t>
            </a:r>
            <a:r>
              <a:rPr lang="es-MX" sz="2000" b="1" dirty="0" smtClean="0"/>
              <a:t>trampa metodológica </a:t>
            </a:r>
            <a:r>
              <a:rPr lang="es-MX" sz="2000" dirty="0" smtClean="0"/>
              <a:t>(y desafío) </a:t>
            </a:r>
            <a:endParaRPr lang="es-MX" sz="2000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756084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DOCTRINA DE LA EQUIVALENCIA FUNCIONAL  (II)</a:t>
            </a:r>
          </a:p>
          <a:p>
            <a:r>
              <a:rPr lang="es-MX" sz="2000" b="1" dirty="0" smtClean="0"/>
              <a:t>La </a:t>
            </a:r>
            <a:r>
              <a:rPr lang="es-MX" sz="2000" b="1" dirty="0" smtClean="0"/>
              <a:t>Trivialidad del Concepto de Contrato Electrónico</a:t>
            </a:r>
          </a:p>
          <a:p>
            <a:endParaRPr lang="es-MX" sz="2000" dirty="0"/>
          </a:p>
          <a:p>
            <a:endParaRPr lang="es-MX" sz="2000" dirty="0"/>
          </a:p>
          <a:p>
            <a:r>
              <a:rPr lang="es-MX" sz="2000" u="sng" dirty="0" smtClean="0"/>
              <a:t>Componente 1: “Nada cambió en lo sustancial” </a:t>
            </a:r>
          </a:p>
          <a:p>
            <a:endParaRPr lang="es-MX" sz="2000" dirty="0" smtClean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Art 8  Convención </a:t>
            </a:r>
            <a:r>
              <a:rPr lang="es-MX" sz="2000" dirty="0" smtClean="0"/>
              <a:t>ONU-2007: “</a:t>
            </a:r>
            <a:r>
              <a:rPr lang="es-MX" sz="2000" b="1" dirty="0" smtClean="0"/>
              <a:t>No se negará validez </a:t>
            </a:r>
            <a:r>
              <a:rPr lang="es-MX" sz="2000" dirty="0" smtClean="0"/>
              <a:t>…a un contrato por la sola razón de que …esté en forma electrónica”</a:t>
            </a:r>
          </a:p>
          <a:p>
            <a:pPr>
              <a:buFont typeface="Arial" pitchFamily="34" charset="0"/>
              <a:buChar char="•"/>
            </a:pPr>
            <a:endParaRPr lang="es-MX" sz="2000" dirty="0" smtClean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Sec. 101 (b) E SIGN: “</a:t>
            </a:r>
            <a:r>
              <a:rPr lang="es-MX" sz="2000" dirty="0" err="1" smtClean="0"/>
              <a:t>This</a:t>
            </a:r>
            <a:r>
              <a:rPr lang="es-MX" sz="2000" dirty="0" smtClean="0"/>
              <a:t> </a:t>
            </a:r>
            <a:r>
              <a:rPr lang="es-MX" sz="2000" dirty="0" err="1" smtClean="0"/>
              <a:t>title</a:t>
            </a:r>
            <a:r>
              <a:rPr lang="es-MX" sz="2000" dirty="0" smtClean="0"/>
              <a:t> </a:t>
            </a:r>
            <a:r>
              <a:rPr lang="es-MX" sz="2000" b="1" dirty="0" err="1" smtClean="0"/>
              <a:t>does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not</a:t>
            </a:r>
            <a:r>
              <a:rPr lang="es-MX" sz="2000" b="1" dirty="0" smtClean="0"/>
              <a:t> </a:t>
            </a:r>
            <a:r>
              <a:rPr lang="es-MX" sz="2000" dirty="0" smtClean="0"/>
              <a:t> </a:t>
            </a:r>
            <a:r>
              <a:rPr lang="es-MX" sz="2000" b="1" dirty="0" err="1" smtClean="0"/>
              <a:t>limit</a:t>
            </a:r>
            <a:r>
              <a:rPr lang="es-MX" sz="2000" dirty="0" smtClean="0"/>
              <a:t>, </a:t>
            </a:r>
            <a:r>
              <a:rPr lang="es-MX" sz="2000" b="1" dirty="0" smtClean="0"/>
              <a:t>alter</a:t>
            </a:r>
            <a:r>
              <a:rPr lang="es-MX" sz="2000" dirty="0" smtClean="0"/>
              <a:t>, </a:t>
            </a:r>
            <a:r>
              <a:rPr lang="es-MX" sz="2000" dirty="0" err="1" smtClean="0"/>
              <a:t>or</a:t>
            </a:r>
            <a:r>
              <a:rPr lang="es-MX" sz="2000" dirty="0" smtClean="0"/>
              <a:t> </a:t>
            </a:r>
            <a:r>
              <a:rPr lang="es-MX" sz="2000" dirty="0" err="1" smtClean="0"/>
              <a:t>otherwise</a:t>
            </a:r>
            <a:r>
              <a:rPr lang="es-MX" sz="2000" dirty="0" smtClean="0"/>
              <a:t> </a:t>
            </a:r>
            <a:r>
              <a:rPr lang="es-MX" sz="2000" dirty="0" err="1" smtClean="0"/>
              <a:t>affect</a:t>
            </a:r>
            <a:r>
              <a:rPr lang="es-MX" sz="2000" dirty="0" smtClean="0"/>
              <a:t> </a:t>
            </a:r>
            <a:r>
              <a:rPr lang="es-MX" sz="2000" dirty="0" err="1" smtClean="0"/>
              <a:t>any</a:t>
            </a:r>
            <a:r>
              <a:rPr lang="es-MX" sz="2000" dirty="0" smtClean="0"/>
              <a:t> </a:t>
            </a:r>
            <a:r>
              <a:rPr lang="es-MX" sz="2000" dirty="0" err="1" smtClean="0"/>
              <a:t>requirement</a:t>
            </a:r>
            <a:r>
              <a:rPr lang="es-MX" sz="2000" dirty="0" smtClean="0"/>
              <a:t> </a:t>
            </a:r>
            <a:r>
              <a:rPr lang="es-MX" sz="2000" dirty="0" err="1" smtClean="0"/>
              <a:t>imposed</a:t>
            </a:r>
            <a:r>
              <a:rPr lang="es-MX" sz="2000" dirty="0" smtClean="0"/>
              <a:t> </a:t>
            </a:r>
            <a:r>
              <a:rPr lang="es-MX" sz="2000" dirty="0" err="1" smtClean="0"/>
              <a:t>by</a:t>
            </a:r>
            <a:r>
              <a:rPr lang="es-MX" sz="2000" dirty="0" smtClean="0"/>
              <a:t> </a:t>
            </a:r>
            <a:r>
              <a:rPr lang="es-MX" sz="2000" dirty="0" smtClean="0"/>
              <a:t>a </a:t>
            </a:r>
            <a:r>
              <a:rPr lang="es-MX" sz="2000" dirty="0" err="1" smtClean="0"/>
              <a:t>statute</a:t>
            </a:r>
            <a:r>
              <a:rPr lang="es-MX" sz="2000" dirty="0" smtClean="0"/>
              <a:t>…</a:t>
            </a:r>
            <a:r>
              <a:rPr lang="es-MX" sz="2000" dirty="0" err="1" smtClean="0"/>
              <a:t>or</a:t>
            </a:r>
            <a:r>
              <a:rPr lang="es-MX" sz="2000" dirty="0" smtClean="0"/>
              <a:t> rule of </a:t>
            </a:r>
            <a:r>
              <a:rPr lang="es-MX" sz="2000" dirty="0" err="1" smtClean="0"/>
              <a:t>law</a:t>
            </a:r>
            <a:r>
              <a:rPr lang="es-MX" sz="2000" dirty="0" smtClean="0"/>
              <a:t> </a:t>
            </a:r>
            <a:r>
              <a:rPr lang="es-MX" sz="2000" dirty="0" err="1" smtClean="0"/>
              <a:t>relating</a:t>
            </a:r>
            <a:r>
              <a:rPr lang="es-MX" sz="2000" dirty="0" smtClean="0"/>
              <a:t> </a:t>
            </a:r>
            <a:r>
              <a:rPr lang="es-MX" sz="2000" dirty="0" err="1" smtClean="0"/>
              <a:t>to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b="1" dirty="0" err="1" smtClean="0"/>
              <a:t>rights</a:t>
            </a:r>
            <a:r>
              <a:rPr lang="es-MX" sz="2000" b="1" dirty="0" smtClean="0"/>
              <a:t> and </a:t>
            </a:r>
            <a:r>
              <a:rPr lang="es-MX" sz="2000" b="1" dirty="0" err="1" smtClean="0"/>
              <a:t>obligations</a:t>
            </a:r>
            <a:r>
              <a:rPr lang="es-MX" sz="2000" b="1" dirty="0" smtClean="0"/>
              <a:t> </a:t>
            </a:r>
            <a:r>
              <a:rPr lang="es-MX" sz="2000" dirty="0" smtClean="0"/>
              <a:t>of </a:t>
            </a:r>
            <a:r>
              <a:rPr lang="es-MX" sz="2000" dirty="0" err="1" smtClean="0"/>
              <a:t>persons</a:t>
            </a:r>
            <a:r>
              <a:rPr lang="es-MX" sz="2000" dirty="0" smtClean="0"/>
              <a:t> …. </a:t>
            </a:r>
            <a:r>
              <a:rPr lang="es-MX" sz="2000" dirty="0" err="1" smtClean="0"/>
              <a:t>etc</a:t>
            </a:r>
            <a:r>
              <a:rPr lang="es-MX" sz="2000" dirty="0" smtClean="0"/>
              <a:t>” </a:t>
            </a:r>
          </a:p>
          <a:p>
            <a:pPr>
              <a:buFont typeface="Arial" pitchFamily="34" charset="0"/>
              <a:buChar char="•"/>
            </a:pPr>
            <a:endParaRPr lang="es-MX" sz="2000" dirty="0" smtClean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Ley 18600: Art 1: “Las disposiciones de esta  Ley </a:t>
            </a:r>
            <a:r>
              <a:rPr lang="es-MX" sz="2000" b="1" dirty="0" smtClean="0"/>
              <a:t>no alteran el Derecho preexistente</a:t>
            </a:r>
            <a:r>
              <a:rPr lang="es-MX" sz="2000" dirty="0" smtClean="0"/>
              <a:t> respecto a la celebración …. De los actos y negocios jurídicos” </a:t>
            </a:r>
          </a:p>
          <a:p>
            <a:r>
              <a:rPr lang="es-MX" dirty="0" smtClean="0"/>
              <a:t>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756084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DOCTRINA DE LA EQUIVALENCIA FUNCIONAL  (III)</a:t>
            </a:r>
          </a:p>
          <a:p>
            <a:r>
              <a:rPr lang="es-MX" sz="2000" b="1" dirty="0" smtClean="0"/>
              <a:t>La </a:t>
            </a:r>
            <a:r>
              <a:rPr lang="es-MX" sz="2000" b="1" dirty="0" smtClean="0"/>
              <a:t>Trivialidad del Concepto de Contrato </a:t>
            </a:r>
            <a:r>
              <a:rPr lang="es-MX" sz="2000" b="1" dirty="0" smtClean="0"/>
              <a:t>Electrónico</a:t>
            </a:r>
          </a:p>
          <a:p>
            <a:endParaRPr lang="es-MX" sz="2000" b="1" dirty="0" smtClean="0"/>
          </a:p>
          <a:p>
            <a:r>
              <a:rPr lang="es-MX" sz="2000" u="sng" dirty="0" smtClean="0"/>
              <a:t>Componente 2: </a:t>
            </a:r>
            <a:r>
              <a:rPr lang="es-MX" sz="2000" u="sng" dirty="0" smtClean="0"/>
              <a:t>“En lo probatorio: para </a:t>
            </a:r>
            <a:r>
              <a:rPr lang="es-MX" sz="2000" u="sng" dirty="0" smtClean="0"/>
              <a:t>el documento en papel, el documento </a:t>
            </a:r>
            <a:r>
              <a:rPr lang="es-MX" sz="2000" u="sng" dirty="0" smtClean="0"/>
              <a:t>electrónico; </a:t>
            </a:r>
            <a:r>
              <a:rPr lang="es-MX" sz="2000" u="sng" dirty="0" smtClean="0"/>
              <a:t>para la firma autógrafa, la firma electrónica”</a:t>
            </a:r>
          </a:p>
          <a:p>
            <a:pPr lvl="1">
              <a:buFont typeface="Arial" pitchFamily="34" charset="0"/>
              <a:buChar char="•"/>
            </a:pPr>
            <a:r>
              <a:rPr lang="es-MX" sz="2000" dirty="0" smtClean="0"/>
              <a:t> </a:t>
            </a:r>
            <a:r>
              <a:rPr lang="es-MX" sz="2000" b="1" dirty="0" smtClean="0"/>
              <a:t>Electric </a:t>
            </a:r>
            <a:r>
              <a:rPr lang="es-MX" sz="2000" b="1" dirty="0" err="1" smtClean="0"/>
              <a:t>Communications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Act</a:t>
            </a:r>
            <a:r>
              <a:rPr lang="es-MX" sz="2000" b="1" dirty="0" smtClean="0"/>
              <a:t> 2000 (UK), </a:t>
            </a:r>
            <a:r>
              <a:rPr lang="es-MX" sz="2000" dirty="0" smtClean="0"/>
              <a:t>sec. 7: “</a:t>
            </a:r>
            <a:r>
              <a:rPr lang="es-MX" sz="2000" dirty="0" err="1" smtClean="0"/>
              <a:t>an</a:t>
            </a:r>
            <a:r>
              <a:rPr lang="es-MX" sz="2000" dirty="0" smtClean="0"/>
              <a:t> </a:t>
            </a:r>
            <a:r>
              <a:rPr lang="es-MX" sz="2000" dirty="0" err="1" smtClean="0"/>
              <a:t>electronic</a:t>
            </a:r>
            <a:r>
              <a:rPr lang="es-MX" sz="2000" dirty="0" smtClean="0"/>
              <a:t> </a:t>
            </a:r>
            <a:r>
              <a:rPr lang="es-MX" sz="2000" dirty="0" err="1" smtClean="0"/>
              <a:t>signature</a:t>
            </a:r>
            <a:r>
              <a:rPr lang="es-MX" sz="2000" dirty="0" smtClean="0"/>
              <a:t>…</a:t>
            </a:r>
            <a:r>
              <a:rPr lang="es-MX" sz="2000" dirty="0" err="1" smtClean="0"/>
              <a:t>shall</a:t>
            </a:r>
            <a:r>
              <a:rPr lang="es-MX" sz="2000" dirty="0" smtClean="0"/>
              <a:t> </a:t>
            </a:r>
            <a:r>
              <a:rPr lang="es-MX" sz="2000" dirty="0" err="1" smtClean="0"/>
              <a:t>admissible</a:t>
            </a:r>
            <a:r>
              <a:rPr lang="es-MX" sz="2000" dirty="0" smtClean="0"/>
              <a:t> in </a:t>
            </a:r>
            <a:r>
              <a:rPr lang="es-MX" sz="2000" b="1" dirty="0" err="1" smtClean="0"/>
              <a:t>evidence</a:t>
            </a:r>
            <a:r>
              <a:rPr lang="es-MX" sz="2000" dirty="0" smtClean="0"/>
              <a:t> in </a:t>
            </a:r>
            <a:r>
              <a:rPr lang="es-MX" sz="2000" dirty="0" err="1" smtClean="0"/>
              <a:t>relation</a:t>
            </a:r>
            <a:r>
              <a:rPr lang="es-MX" sz="2000" dirty="0" smtClean="0"/>
              <a:t> </a:t>
            </a:r>
            <a:r>
              <a:rPr lang="es-MX" sz="2000" dirty="0" err="1" smtClean="0"/>
              <a:t>to</a:t>
            </a:r>
            <a:r>
              <a:rPr lang="es-MX" sz="2000" dirty="0" smtClean="0"/>
              <a:t> </a:t>
            </a:r>
            <a:r>
              <a:rPr lang="es-MX" sz="2000" dirty="0" err="1" smtClean="0"/>
              <a:t>any</a:t>
            </a:r>
            <a:r>
              <a:rPr lang="es-MX" sz="2000" dirty="0" smtClean="0"/>
              <a:t> </a:t>
            </a:r>
            <a:r>
              <a:rPr lang="es-MX" sz="2000" dirty="0" err="1" smtClean="0"/>
              <a:t>question</a:t>
            </a:r>
            <a:r>
              <a:rPr lang="es-MX" sz="2000" dirty="0" smtClean="0"/>
              <a:t> of </a:t>
            </a:r>
            <a:r>
              <a:rPr lang="es-MX" sz="2000" dirty="0" err="1" smtClean="0"/>
              <a:t>authenticity</a:t>
            </a:r>
            <a:r>
              <a:rPr lang="es-MX" sz="2000" dirty="0" smtClean="0"/>
              <a:t>…” </a:t>
            </a:r>
          </a:p>
          <a:p>
            <a:pPr lvl="1">
              <a:buFont typeface="Arial" pitchFamily="34" charset="0"/>
              <a:buChar char="•"/>
            </a:pPr>
            <a:r>
              <a:rPr lang="es-MX" sz="2000" b="1" dirty="0" smtClean="0"/>
              <a:t> Convención ONU</a:t>
            </a:r>
            <a:r>
              <a:rPr lang="es-MX" sz="2000" dirty="0" smtClean="0"/>
              <a:t>, Art. 9: “Cuando la Ley requiera que.. un contrato conste por </a:t>
            </a:r>
            <a:r>
              <a:rPr lang="es-MX" sz="2000" b="1" dirty="0" smtClean="0"/>
              <a:t>escrito…</a:t>
            </a:r>
            <a:r>
              <a:rPr lang="es-MX" sz="2000" dirty="0" smtClean="0"/>
              <a:t>una </a:t>
            </a:r>
            <a:r>
              <a:rPr lang="es-MX" sz="2000" b="1" dirty="0" smtClean="0"/>
              <a:t>comunicación electrónica</a:t>
            </a:r>
            <a:r>
              <a:rPr lang="es-MX" sz="2000" dirty="0" smtClean="0"/>
              <a:t> cumplirá ese requisito…”  </a:t>
            </a:r>
          </a:p>
          <a:p>
            <a:pPr lvl="1">
              <a:buFont typeface="Arial" pitchFamily="34" charset="0"/>
              <a:buChar char="•"/>
            </a:pPr>
            <a:r>
              <a:rPr lang="es-MX" sz="2000" dirty="0" smtClean="0"/>
              <a:t>  </a:t>
            </a:r>
            <a:r>
              <a:rPr lang="es-MX" sz="2000" b="1" dirty="0" smtClean="0"/>
              <a:t>Ley 18.600</a:t>
            </a:r>
            <a:r>
              <a:rPr lang="es-MX" sz="2000" dirty="0" smtClean="0"/>
              <a:t>,  Art.1: “Queda reconocida la admisibilidad, validez y eficacia jurídicas del </a:t>
            </a:r>
            <a:r>
              <a:rPr lang="es-MX" sz="2000" b="1" dirty="0" smtClean="0"/>
              <a:t>documento electrónico y la firma electrónica</a:t>
            </a:r>
            <a:r>
              <a:rPr lang="es-MX" sz="200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  </a:t>
            </a:r>
            <a:r>
              <a:rPr lang="es-MX" sz="2000" b="1" dirty="0" smtClean="0"/>
              <a:t>Suprema Corte de Justicia</a:t>
            </a:r>
            <a:r>
              <a:rPr lang="es-MX" sz="2000" dirty="0" smtClean="0"/>
              <a:t>, 17/10/2011: se impugna que el domicilio electrónico no puede sustituir al real en el proceso (vulnera </a:t>
            </a:r>
            <a:r>
              <a:rPr lang="es-MX" sz="2000" dirty="0" err="1" smtClean="0"/>
              <a:t>d°</a:t>
            </a:r>
            <a:r>
              <a:rPr lang="es-MX" sz="2000" dirty="0" smtClean="0"/>
              <a:t> seguridad Art 7, y do. </a:t>
            </a:r>
            <a:r>
              <a:rPr lang="es-MX" sz="2000" dirty="0" smtClean="0"/>
              <a:t>d</a:t>
            </a:r>
            <a:r>
              <a:rPr lang="es-MX" sz="2000" dirty="0" smtClean="0"/>
              <a:t>e defensa, 18 y 72 </a:t>
            </a:r>
            <a:r>
              <a:rPr lang="es-MX" sz="2000" dirty="0" err="1" smtClean="0"/>
              <a:t>Const</a:t>
            </a:r>
            <a:r>
              <a:rPr lang="es-MX" sz="2000" dirty="0" smtClean="0"/>
              <a:t>), la </a:t>
            </a:r>
            <a:r>
              <a:rPr lang="es-MX" sz="2000" b="1" dirty="0" smtClean="0"/>
              <a:t>SCJ</a:t>
            </a:r>
            <a:r>
              <a:rPr lang="es-MX" sz="2000" dirty="0" smtClean="0"/>
              <a:t> </a:t>
            </a:r>
            <a:r>
              <a:rPr lang="es-MX" sz="2000" b="1" dirty="0" smtClean="0"/>
              <a:t>rechaza</a:t>
            </a:r>
            <a:r>
              <a:rPr lang="es-MX" sz="2000" dirty="0" smtClean="0"/>
              <a:t> </a:t>
            </a:r>
            <a:r>
              <a:rPr lang="es-MX" sz="2000" b="1" dirty="0" smtClean="0"/>
              <a:t>la acción de inconstitucionalidad.</a:t>
            </a:r>
            <a:r>
              <a:rPr lang="es-MX" sz="2000" dirty="0" smtClean="0"/>
              <a:t> </a:t>
            </a:r>
            <a:r>
              <a:rPr lang="es-MX" sz="2000" b="1" dirty="0" smtClean="0"/>
              <a:t> </a:t>
            </a:r>
            <a:endParaRPr lang="es-MX" sz="2000" b="1" dirty="0" smtClean="0"/>
          </a:p>
          <a:p>
            <a:endParaRPr lang="es-MX" dirty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1742</Words>
  <Application>Microsoft Office PowerPoint</Application>
  <PresentationFormat>Presentación en pantalla (4:3)</PresentationFormat>
  <Paragraphs>338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gcaffera</dc:creator>
  <cp:lastModifiedBy>gcaffera</cp:lastModifiedBy>
  <cp:revision>79</cp:revision>
  <dcterms:created xsi:type="dcterms:W3CDTF">2012-09-19T14:11:55Z</dcterms:created>
  <dcterms:modified xsi:type="dcterms:W3CDTF">2012-10-11T11:47:37Z</dcterms:modified>
</cp:coreProperties>
</file>