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2" r:id="rId1"/>
    <p:sldMasterId id="2147483730" r:id="rId2"/>
    <p:sldMasterId id="2147483744" r:id="rId3"/>
  </p:sldMasterIdLst>
  <p:notesMasterIdLst>
    <p:notesMasterId r:id="rId11"/>
  </p:notesMasterIdLst>
  <p:handoutMasterIdLst>
    <p:handoutMasterId r:id="rId12"/>
  </p:handoutMasterIdLst>
  <p:sldIdLst>
    <p:sldId id="262" r:id="rId4"/>
    <p:sldId id="271" r:id="rId5"/>
    <p:sldId id="272" r:id="rId6"/>
    <p:sldId id="266" r:id="rId7"/>
    <p:sldId id="269" r:id="rId8"/>
    <p:sldId id="273" r:id="rId9"/>
    <p:sldId id="256" r:id="rId10"/>
  </p:sldIdLst>
  <p:sldSz cx="9144000" cy="6858000" type="screen4x3"/>
  <p:notesSz cx="7077075" cy="9004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AEDF"/>
    <a:srgbClr val="004B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1737" autoAdjust="0"/>
    <p:restoredTop sz="94624" autoAdjust="0"/>
  </p:normalViewPr>
  <p:slideViewPr>
    <p:cSldViewPr snapToGrid="0" snapToObjects="1" showGuides="1">
      <p:cViewPr varScale="1">
        <p:scale>
          <a:sx n="73" d="100"/>
          <a:sy n="73" d="100"/>
        </p:scale>
        <p:origin x="-1440" y="-102"/>
      </p:cViewPr>
      <p:guideLst>
        <p:guide orient="horz" pos="2159"/>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lang="en-US" sz="1800" dirty="0" smtClean="0"/>
              <a:t>Q.  What are your organization's drivers for using big data technologies and approaches?</a:t>
            </a:r>
          </a:p>
        </c:rich>
      </c:tx>
      <c:layout/>
      <c:overlay val="0"/>
    </c:title>
    <c:autoTitleDeleted val="0"/>
    <c:plotArea>
      <c:layout/>
      <c:barChart>
        <c:barDir val="bar"/>
        <c:grouping val="clustered"/>
        <c:varyColors val="0"/>
        <c:ser>
          <c:idx val="0"/>
          <c:order val="0"/>
          <c:tx>
            <c:strRef>
              <c:f>Sheet1!$B$1</c:f>
              <c:strCache>
                <c:ptCount val="1"/>
                <c:pt idx="0">
                  <c:v>LatAm</c:v>
                </c:pt>
              </c:strCache>
            </c:strRef>
          </c:tx>
          <c:spPr>
            <a:solidFill>
              <a:schemeClr val="accent4">
                <a:lumMod val="75000"/>
              </a:schemeClr>
            </a:solidFill>
          </c:spPr>
          <c:invertIfNegative val="0"/>
          <c:cat>
            <c:strRef>
              <c:f>Sheet1!$A$2:$A$7</c:f>
              <c:strCache>
                <c:ptCount val="6"/>
                <c:pt idx="0">
                  <c:v>Non-analytic workload (i.e. Big Data technology to run OLTP systems or web sites or email)</c:v>
                </c:pt>
                <c:pt idx="1">
                  <c:v>Service innovation i.e. we developed or plan to develop a new service to our clients based on analysis of big data</c:v>
                </c:pt>
                <c:pt idx="2">
                  <c:v>Analysis of transactional data from sales systems</c:v>
                </c:pt>
                <c:pt idx="3">
                  <c:v>Analysis of online customer behavior related data </c:v>
                </c:pt>
                <c:pt idx="4">
                  <c:v>Analysis of operations related data </c:v>
                </c:pt>
                <c:pt idx="5">
                  <c:v>Analysis of security systems data</c:v>
                </c:pt>
              </c:strCache>
            </c:strRef>
          </c:cat>
          <c:val>
            <c:numRef>
              <c:f>Sheet1!$B$2:$B$7</c:f>
              <c:numCache>
                <c:formatCode>0.0%</c:formatCode>
                <c:ptCount val="6"/>
                <c:pt idx="1">
                  <c:v>0.1466666666666667</c:v>
                </c:pt>
                <c:pt idx="2">
                  <c:v>0.33333333333333331</c:v>
                </c:pt>
                <c:pt idx="3">
                  <c:v>0.29333333333333333</c:v>
                </c:pt>
                <c:pt idx="4">
                  <c:v>0.52</c:v>
                </c:pt>
                <c:pt idx="5">
                  <c:v>0.28000000000000008</c:v>
                </c:pt>
              </c:numCache>
            </c:numRef>
          </c:val>
        </c:ser>
        <c:ser>
          <c:idx val="1"/>
          <c:order val="1"/>
          <c:tx>
            <c:strRef>
              <c:f>Sheet1!$C$1</c:f>
              <c:strCache>
                <c:ptCount val="1"/>
                <c:pt idx="0">
                  <c:v>US</c:v>
                </c:pt>
              </c:strCache>
            </c:strRef>
          </c:tx>
          <c:invertIfNegative val="0"/>
          <c:cat>
            <c:strRef>
              <c:f>Sheet1!$A$2:$A$7</c:f>
              <c:strCache>
                <c:ptCount val="6"/>
                <c:pt idx="0">
                  <c:v>Non-analytic workload (i.e. Big Data technology to run OLTP systems or web sites or email)</c:v>
                </c:pt>
                <c:pt idx="1">
                  <c:v>Service innovation i.e. we developed or plan to develop a new service to our clients based on analysis of big data</c:v>
                </c:pt>
                <c:pt idx="2">
                  <c:v>Analysis of transactional data from sales systems</c:v>
                </c:pt>
                <c:pt idx="3">
                  <c:v>Analysis of online customer behavior related data </c:v>
                </c:pt>
                <c:pt idx="4">
                  <c:v>Analysis of operations related data </c:v>
                </c:pt>
                <c:pt idx="5">
                  <c:v>Analysis of security systems data</c:v>
                </c:pt>
              </c:strCache>
            </c:strRef>
          </c:cat>
          <c:val>
            <c:numRef>
              <c:f>Sheet1!$C$2:$C$7</c:f>
              <c:numCache>
                <c:formatCode>0.0%</c:formatCode>
                <c:ptCount val="6"/>
                <c:pt idx="0">
                  <c:v>0.10957345419650009</c:v>
                </c:pt>
                <c:pt idx="1">
                  <c:v>0.18820990177610059</c:v>
                </c:pt>
                <c:pt idx="2">
                  <c:v>0.20643353960185001</c:v>
                </c:pt>
                <c:pt idx="3">
                  <c:v>0.29744626332592111</c:v>
                </c:pt>
                <c:pt idx="4">
                  <c:v>0.30136793314336074</c:v>
                </c:pt>
              </c:numCache>
            </c:numRef>
          </c:val>
        </c:ser>
        <c:dLbls>
          <c:showLegendKey val="0"/>
          <c:showVal val="0"/>
          <c:showCatName val="0"/>
          <c:showSerName val="0"/>
          <c:showPercent val="0"/>
          <c:showBubbleSize val="0"/>
        </c:dLbls>
        <c:gapWidth val="150"/>
        <c:axId val="74604928"/>
        <c:axId val="74606464"/>
      </c:barChart>
      <c:catAx>
        <c:axId val="74604928"/>
        <c:scaling>
          <c:orientation val="minMax"/>
        </c:scaling>
        <c:delete val="0"/>
        <c:axPos val="l"/>
        <c:majorTickMark val="out"/>
        <c:minorTickMark val="none"/>
        <c:tickLblPos val="nextTo"/>
        <c:crossAx val="74606464"/>
        <c:crosses val="autoZero"/>
        <c:auto val="1"/>
        <c:lblAlgn val="ctr"/>
        <c:lblOffset val="100"/>
        <c:noMultiLvlLbl val="0"/>
      </c:catAx>
      <c:valAx>
        <c:axId val="74606464"/>
        <c:scaling>
          <c:orientation val="minMax"/>
        </c:scaling>
        <c:delete val="0"/>
        <c:axPos val="b"/>
        <c:majorGridlines/>
        <c:numFmt formatCode="0%" sourceLinked="0"/>
        <c:majorTickMark val="out"/>
        <c:minorTickMark val="none"/>
        <c:tickLblPos val="nextTo"/>
        <c:crossAx val="74604928"/>
        <c:crosses val="autoZero"/>
        <c:crossBetween val="between"/>
      </c:valAx>
    </c:plotArea>
    <c:legend>
      <c:legendPos val="r"/>
      <c:layout/>
      <c:overlay val="1"/>
    </c:legend>
    <c:plotVisOnly val="1"/>
    <c:dispBlanksAs val="gap"/>
    <c:showDLblsOverMax val="0"/>
  </c:chart>
  <c:txPr>
    <a:bodyPr/>
    <a:lstStyle/>
    <a:p>
      <a:pPr>
        <a:defRPr sz="14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smtClean="0"/>
              <a:t>[BANKS]</a:t>
            </a:r>
            <a:r>
              <a:rPr lang="en-US" sz="1600" baseline="0" dirty="0" smtClean="0"/>
              <a:t> </a:t>
            </a:r>
            <a:r>
              <a:rPr lang="en-US" sz="1600" dirty="0" smtClean="0"/>
              <a:t>In which of the following smart solutions, if any, is your company investing over the next one to two years?</a:t>
            </a:r>
            <a:endParaRPr lang="en-US" sz="1600" dirty="0"/>
          </a:p>
        </c:rich>
      </c:tx>
      <c:layout/>
      <c:overlay val="0"/>
    </c:title>
    <c:autoTitleDeleted val="0"/>
    <c:plotArea>
      <c:layout/>
      <c:barChart>
        <c:barDir val="bar"/>
        <c:grouping val="clustered"/>
        <c:varyColors val="0"/>
        <c:ser>
          <c:idx val="0"/>
          <c:order val="0"/>
          <c:tx>
            <c:strRef>
              <c:f>Sheet1!$B$1</c:f>
              <c:strCache>
                <c:ptCount val="1"/>
                <c:pt idx="0">
                  <c:v>Bank</c:v>
                </c:pt>
              </c:strCache>
            </c:strRef>
          </c:tx>
          <c:invertIfNegative val="0"/>
          <c:dPt>
            <c:idx val="6"/>
            <c:invertIfNegative val="0"/>
            <c:bubble3D val="0"/>
            <c:spPr>
              <a:solidFill>
                <a:schemeClr val="tx1"/>
              </a:solidFill>
            </c:spPr>
          </c:dPt>
          <c:cat>
            <c:strRef>
              <c:f>Sheet1!$A$2:$A$7</c:f>
              <c:strCache>
                <c:ptCount val="6"/>
                <c:pt idx="0">
                  <c:v>Smart credit risk management</c:v>
                </c:pt>
                <c:pt idx="1">
                  <c:v>Smart payment and fraud management</c:v>
                </c:pt>
                <c:pt idx="2">
                  <c:v>Smart financial security intelligence</c:v>
                </c:pt>
                <c:pt idx="3">
                  <c:v>Predictive risk analytics</c:v>
                </c:pt>
                <c:pt idx="4">
                  <c:v>Smart customer experience</c:v>
                </c:pt>
                <c:pt idx="5">
                  <c:v>Geo-location services</c:v>
                </c:pt>
              </c:strCache>
            </c:strRef>
          </c:cat>
          <c:val>
            <c:numRef>
              <c:f>Sheet1!$B$2:$B$7</c:f>
              <c:numCache>
                <c:formatCode>0.00%</c:formatCode>
                <c:ptCount val="6"/>
                <c:pt idx="0">
                  <c:v>0.42500000000000032</c:v>
                </c:pt>
                <c:pt idx="1">
                  <c:v>0.33300000000000107</c:v>
                </c:pt>
                <c:pt idx="2">
                  <c:v>0.2</c:v>
                </c:pt>
                <c:pt idx="3">
                  <c:v>0.18600000000000044</c:v>
                </c:pt>
                <c:pt idx="4">
                  <c:v>7.5999999999999998E-2</c:v>
                </c:pt>
                <c:pt idx="5">
                  <c:v>1.4E-2</c:v>
                </c:pt>
              </c:numCache>
            </c:numRef>
          </c:val>
        </c:ser>
        <c:dLbls>
          <c:showLegendKey val="0"/>
          <c:showVal val="0"/>
          <c:showCatName val="0"/>
          <c:showSerName val="0"/>
          <c:showPercent val="0"/>
          <c:showBubbleSize val="0"/>
        </c:dLbls>
        <c:gapWidth val="150"/>
        <c:axId val="74638464"/>
        <c:axId val="74640000"/>
      </c:barChart>
      <c:catAx>
        <c:axId val="74638464"/>
        <c:scaling>
          <c:orientation val="maxMin"/>
        </c:scaling>
        <c:delete val="0"/>
        <c:axPos val="l"/>
        <c:majorTickMark val="out"/>
        <c:minorTickMark val="none"/>
        <c:tickLblPos val="nextTo"/>
        <c:crossAx val="74640000"/>
        <c:crosses val="autoZero"/>
        <c:auto val="1"/>
        <c:lblAlgn val="ctr"/>
        <c:lblOffset val="100"/>
        <c:noMultiLvlLbl val="0"/>
      </c:catAx>
      <c:valAx>
        <c:axId val="74640000"/>
        <c:scaling>
          <c:orientation val="minMax"/>
          <c:max val="0.5"/>
        </c:scaling>
        <c:delete val="0"/>
        <c:axPos val="b"/>
        <c:majorGridlines/>
        <c:numFmt formatCode="0%" sourceLinked="0"/>
        <c:majorTickMark val="out"/>
        <c:minorTickMark val="none"/>
        <c:tickLblPos val="nextTo"/>
        <c:crossAx val="74638464"/>
        <c:crosses val="max"/>
        <c:crossBetween val="between"/>
      </c:valAx>
    </c:plotArea>
    <c:plotVisOnly val="1"/>
    <c:dispBlanksAs val="gap"/>
    <c:showDLblsOverMax val="0"/>
  </c:chart>
  <c:txPr>
    <a:bodyPr/>
    <a:lstStyle/>
    <a:p>
      <a:pPr>
        <a:defRPr sz="16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smtClean="0"/>
              <a:t>[RETAIL]</a:t>
            </a:r>
            <a:r>
              <a:rPr lang="en-US" sz="1600" baseline="0" dirty="0" smtClean="0"/>
              <a:t> </a:t>
            </a:r>
            <a:r>
              <a:rPr lang="en-US" sz="1600" dirty="0" smtClean="0"/>
              <a:t>In which of the following smart solutions, if any, is your company investing over the next one to two years?</a:t>
            </a:r>
            <a:endParaRPr lang="en-US" sz="1600" dirty="0"/>
          </a:p>
        </c:rich>
      </c:tx>
      <c:layout/>
      <c:overlay val="0"/>
    </c:title>
    <c:autoTitleDeleted val="0"/>
    <c:plotArea>
      <c:layout/>
      <c:barChart>
        <c:barDir val="bar"/>
        <c:grouping val="clustered"/>
        <c:varyColors val="0"/>
        <c:ser>
          <c:idx val="0"/>
          <c:order val="0"/>
          <c:tx>
            <c:strRef>
              <c:f>Sheet1!$B$1</c:f>
              <c:strCache>
                <c:ptCount val="1"/>
                <c:pt idx="0">
                  <c:v>Retail</c:v>
                </c:pt>
              </c:strCache>
            </c:strRef>
          </c:tx>
          <c:spPr>
            <a:solidFill>
              <a:schemeClr val="tx2"/>
            </a:solidFill>
          </c:spPr>
          <c:invertIfNegative val="0"/>
          <c:dPt>
            <c:idx val="1"/>
            <c:invertIfNegative val="0"/>
            <c:bubble3D val="0"/>
            <c:spPr>
              <a:solidFill>
                <a:schemeClr val="accent1">
                  <a:lumMod val="60000"/>
                  <a:lumOff val="40000"/>
                </a:schemeClr>
              </a:solidFill>
            </c:spPr>
          </c:dPt>
          <c:dPt>
            <c:idx val="8"/>
            <c:invertIfNegative val="0"/>
            <c:bubble3D val="0"/>
            <c:spPr>
              <a:solidFill>
                <a:schemeClr val="tx1"/>
              </a:solidFill>
            </c:spPr>
          </c:dPt>
          <c:cat>
            <c:strRef>
              <c:f>Sheet1!$A$2:$A$9</c:f>
              <c:strCache>
                <c:ptCount val="8"/>
                <c:pt idx="0">
                  <c:v>e-Commerce/ Multichannel selling software</c:v>
                </c:pt>
                <c:pt idx="1">
                  <c:v>Retail demand intelligence / advanced demand forecasting </c:v>
                </c:pt>
                <c:pt idx="2">
                  <c:v>Smart customer engagement</c:v>
                </c:pt>
                <c:pt idx="3">
                  <c:v>Smart merchandising and supply networks</c:v>
                </c:pt>
                <c:pt idx="4">
                  <c:v>Smart operations</c:v>
                </c:pt>
                <c:pt idx="5">
                  <c:v>Smart customer experience: direct to consumer</c:v>
                </c:pt>
                <c:pt idx="6">
                  <c:v>Smart retail supply chain</c:v>
                </c:pt>
                <c:pt idx="7">
                  <c:v>Other</c:v>
                </c:pt>
              </c:strCache>
            </c:strRef>
          </c:cat>
          <c:val>
            <c:numRef>
              <c:f>Sheet1!$B$2:$B$9</c:f>
              <c:numCache>
                <c:formatCode>0.00%</c:formatCode>
                <c:ptCount val="8"/>
                <c:pt idx="0">
                  <c:v>0.15200000000000041</c:v>
                </c:pt>
                <c:pt idx="1">
                  <c:v>0.11000000000000001</c:v>
                </c:pt>
                <c:pt idx="2">
                  <c:v>9.7000000000000017E-2</c:v>
                </c:pt>
                <c:pt idx="3">
                  <c:v>8.2000000000000003E-2</c:v>
                </c:pt>
                <c:pt idx="4">
                  <c:v>5.7000000000000113E-2</c:v>
                </c:pt>
                <c:pt idx="5">
                  <c:v>4.8000000000000022E-2</c:v>
                </c:pt>
                <c:pt idx="6">
                  <c:v>2.9000000000000012E-2</c:v>
                </c:pt>
                <c:pt idx="7">
                  <c:v>1.2000000000000005E-2</c:v>
                </c:pt>
              </c:numCache>
            </c:numRef>
          </c:val>
        </c:ser>
        <c:dLbls>
          <c:showLegendKey val="0"/>
          <c:showVal val="0"/>
          <c:showCatName val="0"/>
          <c:showSerName val="0"/>
          <c:showPercent val="0"/>
          <c:showBubbleSize val="0"/>
        </c:dLbls>
        <c:gapWidth val="150"/>
        <c:axId val="74364032"/>
        <c:axId val="74365568"/>
      </c:barChart>
      <c:catAx>
        <c:axId val="74364032"/>
        <c:scaling>
          <c:orientation val="maxMin"/>
        </c:scaling>
        <c:delete val="0"/>
        <c:axPos val="l"/>
        <c:majorTickMark val="out"/>
        <c:minorTickMark val="none"/>
        <c:tickLblPos val="nextTo"/>
        <c:txPr>
          <a:bodyPr/>
          <a:lstStyle/>
          <a:p>
            <a:pPr>
              <a:defRPr sz="1200"/>
            </a:pPr>
            <a:endParaRPr lang="en-US"/>
          </a:p>
        </c:txPr>
        <c:crossAx val="74365568"/>
        <c:crosses val="autoZero"/>
        <c:auto val="1"/>
        <c:lblAlgn val="ctr"/>
        <c:lblOffset val="100"/>
        <c:noMultiLvlLbl val="0"/>
      </c:catAx>
      <c:valAx>
        <c:axId val="74365568"/>
        <c:scaling>
          <c:orientation val="minMax"/>
        </c:scaling>
        <c:delete val="0"/>
        <c:axPos val="b"/>
        <c:majorGridlines/>
        <c:numFmt formatCode="0%" sourceLinked="0"/>
        <c:majorTickMark val="out"/>
        <c:minorTickMark val="none"/>
        <c:tickLblPos val="nextTo"/>
        <c:crossAx val="74364032"/>
        <c:crosses val="max"/>
        <c:crossBetween val="between"/>
      </c:valAx>
    </c:plotArea>
    <c:plotVisOnly val="1"/>
    <c:dispBlanksAs val="gap"/>
    <c:showDLblsOverMax val="0"/>
  </c:chart>
  <c:txPr>
    <a:bodyPr/>
    <a:lstStyle/>
    <a:p>
      <a:pPr>
        <a:defRPr sz="16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30D61F-5C14-4CB5-A12F-8B50CD9FBAE4}" type="doc">
      <dgm:prSet loTypeId="urn:microsoft.com/office/officeart/2005/8/layout/hierarchy4" loCatId="list" qsTypeId="urn:microsoft.com/office/officeart/2005/8/quickstyle/simple1" qsCatId="simple" csTypeId="urn:microsoft.com/office/officeart/2005/8/colors/colorful1#1" csCatId="colorful" phldr="1"/>
      <dgm:spPr/>
      <dgm:t>
        <a:bodyPr/>
        <a:lstStyle/>
        <a:p>
          <a:endParaRPr lang="en-US"/>
        </a:p>
      </dgm:t>
    </dgm:pt>
    <dgm:pt modelId="{080368F7-3D37-45A6-950D-BC070F9157A0}">
      <dgm:prSet custT="1"/>
      <dgm:spPr/>
      <dgm:t>
        <a:bodyPr/>
        <a:lstStyle/>
        <a:p>
          <a:r>
            <a:rPr lang="en-US" sz="2000" dirty="0" smtClean="0">
              <a:latin typeface="Calibri" pitchFamily="34" charset="0"/>
            </a:rPr>
            <a:t>Big Data will be a $380 M market in 2013, but it will surpass a billion dollars in 2015</a:t>
          </a:r>
        </a:p>
      </dgm:t>
    </dgm:pt>
    <dgm:pt modelId="{797EB35F-870F-4E51-A570-ACFAFBCD6E30}" type="parTrans" cxnId="{DF19B1CF-4F6D-48AB-9E1C-1FE904DEEF56}">
      <dgm:prSet/>
      <dgm:spPr/>
      <dgm:t>
        <a:bodyPr/>
        <a:lstStyle/>
        <a:p>
          <a:endParaRPr lang="en-US">
            <a:latin typeface="Calibri" pitchFamily="34" charset="0"/>
          </a:endParaRPr>
        </a:p>
      </dgm:t>
    </dgm:pt>
    <dgm:pt modelId="{6D417A62-F3A4-42F6-B384-E8959578D72E}" type="sibTrans" cxnId="{DF19B1CF-4F6D-48AB-9E1C-1FE904DEEF56}">
      <dgm:prSet/>
      <dgm:spPr/>
      <dgm:t>
        <a:bodyPr/>
        <a:lstStyle/>
        <a:p>
          <a:endParaRPr lang="en-US">
            <a:latin typeface="Calibri" pitchFamily="34" charset="0"/>
          </a:endParaRPr>
        </a:p>
      </dgm:t>
    </dgm:pt>
    <dgm:pt modelId="{7C30A531-9C0C-4087-99CB-2BB5E04C1334}">
      <dgm:prSet custT="1"/>
      <dgm:spPr/>
      <dgm:t>
        <a:bodyPr/>
        <a:lstStyle/>
        <a:p>
          <a:r>
            <a:rPr lang="en-US" sz="1800" dirty="0" smtClean="0">
              <a:latin typeface="Calibri" pitchFamily="34" charset="0"/>
            </a:rPr>
            <a:t>An attached demand for traditional IT could be between 2X and 3X the value</a:t>
          </a:r>
        </a:p>
      </dgm:t>
    </dgm:pt>
    <dgm:pt modelId="{874AD0F1-8274-4B2C-BE8D-C0ADFA94DA03}" type="parTrans" cxnId="{DAB7D730-C30D-489B-B9B3-9EB032AB9F13}">
      <dgm:prSet/>
      <dgm:spPr/>
      <dgm:t>
        <a:bodyPr/>
        <a:lstStyle/>
        <a:p>
          <a:endParaRPr lang="en-US">
            <a:latin typeface="Calibri" pitchFamily="34" charset="0"/>
          </a:endParaRPr>
        </a:p>
      </dgm:t>
    </dgm:pt>
    <dgm:pt modelId="{D550DFB0-0B18-464B-8ED0-B445B8BA9D07}" type="sibTrans" cxnId="{DAB7D730-C30D-489B-B9B3-9EB032AB9F13}">
      <dgm:prSet/>
      <dgm:spPr/>
      <dgm:t>
        <a:bodyPr/>
        <a:lstStyle/>
        <a:p>
          <a:endParaRPr lang="en-US">
            <a:latin typeface="Calibri" pitchFamily="34" charset="0"/>
          </a:endParaRPr>
        </a:p>
      </dgm:t>
    </dgm:pt>
    <dgm:pt modelId="{4A68CFD3-70E3-4820-9ED7-97CD1FC9D012}">
      <dgm:prSet/>
      <dgm:spPr/>
      <dgm:t>
        <a:bodyPr/>
        <a:lstStyle/>
        <a:p>
          <a:r>
            <a:rPr lang="en-US" dirty="0" smtClean="0">
              <a:latin typeface="Calibri" pitchFamily="34" charset="0"/>
            </a:rPr>
            <a:t>Successful vendors will integrate solutions and target purchase influencers (CMO, then CFO, COO, CEO)</a:t>
          </a:r>
        </a:p>
      </dgm:t>
    </dgm:pt>
    <dgm:pt modelId="{16E3DD45-512B-4E9F-A427-AB11D943E64B}" type="parTrans" cxnId="{622483F3-DD81-43BD-9935-3EAD3AAE73FD}">
      <dgm:prSet/>
      <dgm:spPr/>
      <dgm:t>
        <a:bodyPr/>
        <a:lstStyle/>
        <a:p>
          <a:endParaRPr lang="en-US">
            <a:latin typeface="Calibri" pitchFamily="34" charset="0"/>
          </a:endParaRPr>
        </a:p>
      </dgm:t>
    </dgm:pt>
    <dgm:pt modelId="{274D9D3E-669A-46E8-A536-D5137B7C33EA}" type="sibTrans" cxnId="{622483F3-DD81-43BD-9935-3EAD3AAE73FD}">
      <dgm:prSet/>
      <dgm:spPr/>
      <dgm:t>
        <a:bodyPr/>
        <a:lstStyle/>
        <a:p>
          <a:endParaRPr lang="en-US">
            <a:latin typeface="Calibri" pitchFamily="34" charset="0"/>
          </a:endParaRPr>
        </a:p>
      </dgm:t>
    </dgm:pt>
    <dgm:pt modelId="{5A4D2C7A-2D28-450A-AC53-3893F7A22A21}">
      <dgm:prSet/>
      <dgm:spPr/>
      <dgm:t>
        <a:bodyPr/>
        <a:lstStyle/>
        <a:p>
          <a:r>
            <a:rPr lang="en-US" dirty="0" smtClean="0">
              <a:latin typeface="Calibri" pitchFamily="34" charset="0"/>
            </a:rPr>
            <a:t>Industry-specific local examples will be critical to spreading the word</a:t>
          </a:r>
        </a:p>
      </dgm:t>
    </dgm:pt>
    <dgm:pt modelId="{0C1B6F81-DF61-4F2C-A2E3-72BC305FB1B5}" type="parTrans" cxnId="{D0D4E5D6-574B-4A71-9D27-BC550456F7BB}">
      <dgm:prSet/>
      <dgm:spPr/>
      <dgm:t>
        <a:bodyPr/>
        <a:lstStyle/>
        <a:p>
          <a:endParaRPr lang="en-US">
            <a:latin typeface="Calibri" pitchFamily="34" charset="0"/>
          </a:endParaRPr>
        </a:p>
      </dgm:t>
    </dgm:pt>
    <dgm:pt modelId="{52575AB4-4107-4807-8394-1DF1EB489380}" type="sibTrans" cxnId="{D0D4E5D6-574B-4A71-9D27-BC550456F7BB}">
      <dgm:prSet/>
      <dgm:spPr/>
      <dgm:t>
        <a:bodyPr/>
        <a:lstStyle/>
        <a:p>
          <a:endParaRPr lang="en-US">
            <a:latin typeface="Calibri" pitchFamily="34" charset="0"/>
          </a:endParaRPr>
        </a:p>
      </dgm:t>
    </dgm:pt>
    <dgm:pt modelId="{AE4F2357-0B1B-4B34-A52B-8203C74A2CC1}">
      <dgm:prSet/>
      <dgm:spPr>
        <a:solidFill>
          <a:schemeClr val="accent3">
            <a:lumMod val="75000"/>
          </a:schemeClr>
        </a:solidFill>
      </dgm:spPr>
      <dgm:t>
        <a:bodyPr/>
        <a:lstStyle/>
        <a:p>
          <a:r>
            <a:rPr lang="en-US" dirty="0" smtClean="0">
              <a:latin typeface="Calibri" pitchFamily="34" charset="0"/>
            </a:rPr>
            <a:t>As awareness gives way to consideration, early positioning will drive long-term share capture</a:t>
          </a:r>
        </a:p>
      </dgm:t>
    </dgm:pt>
    <dgm:pt modelId="{71BA2652-F572-4CBB-A381-0A7EF18F0B72}" type="parTrans" cxnId="{DC47CDA7-E864-4B9D-9469-5223D2E4FBCE}">
      <dgm:prSet/>
      <dgm:spPr/>
      <dgm:t>
        <a:bodyPr/>
        <a:lstStyle/>
        <a:p>
          <a:endParaRPr lang="en-US">
            <a:latin typeface="Calibri" pitchFamily="34" charset="0"/>
          </a:endParaRPr>
        </a:p>
      </dgm:t>
    </dgm:pt>
    <dgm:pt modelId="{659A3425-F114-412C-B235-02D917B019D5}" type="sibTrans" cxnId="{DC47CDA7-E864-4B9D-9469-5223D2E4FBCE}">
      <dgm:prSet/>
      <dgm:spPr/>
      <dgm:t>
        <a:bodyPr/>
        <a:lstStyle/>
        <a:p>
          <a:endParaRPr lang="en-US">
            <a:latin typeface="Calibri" pitchFamily="34" charset="0"/>
          </a:endParaRPr>
        </a:p>
      </dgm:t>
    </dgm:pt>
    <dgm:pt modelId="{1A9EE548-E4C9-4488-A031-F924279223AA}" type="pres">
      <dgm:prSet presAssocID="{7A30D61F-5C14-4CB5-A12F-8B50CD9FBAE4}" presName="Name0" presStyleCnt="0">
        <dgm:presLayoutVars>
          <dgm:chPref val="1"/>
          <dgm:dir/>
          <dgm:animOne val="branch"/>
          <dgm:animLvl val="lvl"/>
          <dgm:resizeHandles/>
        </dgm:presLayoutVars>
      </dgm:prSet>
      <dgm:spPr/>
      <dgm:t>
        <a:bodyPr/>
        <a:lstStyle/>
        <a:p>
          <a:endParaRPr lang="en-US"/>
        </a:p>
      </dgm:t>
    </dgm:pt>
    <dgm:pt modelId="{5776F25C-F2B3-456B-A3E0-382297779D1D}" type="pres">
      <dgm:prSet presAssocID="{080368F7-3D37-45A6-950D-BC070F9157A0}" presName="vertOne" presStyleCnt="0"/>
      <dgm:spPr/>
    </dgm:pt>
    <dgm:pt modelId="{22BFB920-6607-4B84-A59E-B03F3D7E67CD}" type="pres">
      <dgm:prSet presAssocID="{080368F7-3D37-45A6-950D-BC070F9157A0}" presName="txOne" presStyleLbl="node0" presStyleIdx="0" presStyleCnt="1">
        <dgm:presLayoutVars>
          <dgm:chPref val="3"/>
        </dgm:presLayoutVars>
      </dgm:prSet>
      <dgm:spPr/>
      <dgm:t>
        <a:bodyPr/>
        <a:lstStyle/>
        <a:p>
          <a:endParaRPr lang="en-US"/>
        </a:p>
      </dgm:t>
    </dgm:pt>
    <dgm:pt modelId="{8FE15306-FE7C-4CC3-81BD-74A385EAC4F6}" type="pres">
      <dgm:prSet presAssocID="{080368F7-3D37-45A6-950D-BC070F9157A0}" presName="parTransOne" presStyleCnt="0"/>
      <dgm:spPr/>
    </dgm:pt>
    <dgm:pt modelId="{FEFCDB26-0238-4750-87D6-4FB3A150FF2D}" type="pres">
      <dgm:prSet presAssocID="{080368F7-3D37-45A6-950D-BC070F9157A0}" presName="horzOne" presStyleCnt="0"/>
      <dgm:spPr/>
    </dgm:pt>
    <dgm:pt modelId="{EB1DB86F-F36B-4CC5-A5CD-52302FC6270F}" type="pres">
      <dgm:prSet presAssocID="{7C30A531-9C0C-4087-99CB-2BB5E04C1334}" presName="vertTwo" presStyleCnt="0"/>
      <dgm:spPr/>
    </dgm:pt>
    <dgm:pt modelId="{F12459B7-C491-402F-BC3F-7C01581AC27D}" type="pres">
      <dgm:prSet presAssocID="{7C30A531-9C0C-4087-99CB-2BB5E04C1334}" presName="txTwo" presStyleLbl="node2" presStyleIdx="0" presStyleCnt="1">
        <dgm:presLayoutVars>
          <dgm:chPref val="3"/>
        </dgm:presLayoutVars>
      </dgm:prSet>
      <dgm:spPr/>
      <dgm:t>
        <a:bodyPr/>
        <a:lstStyle/>
        <a:p>
          <a:endParaRPr lang="en-US"/>
        </a:p>
      </dgm:t>
    </dgm:pt>
    <dgm:pt modelId="{D83264C2-EDC1-4304-9E70-907B6EE7102D}" type="pres">
      <dgm:prSet presAssocID="{7C30A531-9C0C-4087-99CB-2BB5E04C1334}" presName="parTransTwo" presStyleCnt="0"/>
      <dgm:spPr/>
    </dgm:pt>
    <dgm:pt modelId="{F779E4B9-6D88-45B5-829C-9D490E3CE488}" type="pres">
      <dgm:prSet presAssocID="{7C30A531-9C0C-4087-99CB-2BB5E04C1334}" presName="horzTwo" presStyleCnt="0"/>
      <dgm:spPr/>
    </dgm:pt>
    <dgm:pt modelId="{5CC7FE34-B389-4F90-AC56-5039C8CD6F5F}" type="pres">
      <dgm:prSet presAssocID="{AE4F2357-0B1B-4B34-A52B-8203C74A2CC1}" presName="vertThree" presStyleCnt="0"/>
      <dgm:spPr/>
    </dgm:pt>
    <dgm:pt modelId="{CB85BBFA-C903-417C-9DB2-E8588D3EE9D8}" type="pres">
      <dgm:prSet presAssocID="{AE4F2357-0B1B-4B34-A52B-8203C74A2CC1}" presName="txThree" presStyleLbl="node3" presStyleIdx="0" presStyleCnt="1">
        <dgm:presLayoutVars>
          <dgm:chPref val="3"/>
        </dgm:presLayoutVars>
      </dgm:prSet>
      <dgm:spPr/>
      <dgm:t>
        <a:bodyPr/>
        <a:lstStyle/>
        <a:p>
          <a:endParaRPr lang="en-US"/>
        </a:p>
      </dgm:t>
    </dgm:pt>
    <dgm:pt modelId="{79E0E295-B4BC-4A61-95F7-D380AAFE3947}" type="pres">
      <dgm:prSet presAssocID="{AE4F2357-0B1B-4B34-A52B-8203C74A2CC1}" presName="parTransThree" presStyleCnt="0"/>
      <dgm:spPr/>
    </dgm:pt>
    <dgm:pt modelId="{84577A89-EDA6-413D-B43C-10C22407F416}" type="pres">
      <dgm:prSet presAssocID="{AE4F2357-0B1B-4B34-A52B-8203C74A2CC1}" presName="horzThree" presStyleCnt="0"/>
      <dgm:spPr/>
    </dgm:pt>
    <dgm:pt modelId="{3E26FB63-943C-4593-8776-BCD5154B79DB}" type="pres">
      <dgm:prSet presAssocID="{4A68CFD3-70E3-4820-9ED7-97CD1FC9D012}" presName="vertFour" presStyleCnt="0">
        <dgm:presLayoutVars>
          <dgm:chPref val="3"/>
        </dgm:presLayoutVars>
      </dgm:prSet>
      <dgm:spPr/>
    </dgm:pt>
    <dgm:pt modelId="{8CDA85A1-220E-448D-A546-EC20A431C187}" type="pres">
      <dgm:prSet presAssocID="{4A68CFD3-70E3-4820-9ED7-97CD1FC9D012}" presName="txFour" presStyleLbl="node4" presStyleIdx="0" presStyleCnt="2">
        <dgm:presLayoutVars>
          <dgm:chPref val="3"/>
        </dgm:presLayoutVars>
      </dgm:prSet>
      <dgm:spPr/>
      <dgm:t>
        <a:bodyPr/>
        <a:lstStyle/>
        <a:p>
          <a:endParaRPr lang="en-US"/>
        </a:p>
      </dgm:t>
    </dgm:pt>
    <dgm:pt modelId="{9E377DE7-98D5-483B-9704-163B6AA0F482}" type="pres">
      <dgm:prSet presAssocID="{4A68CFD3-70E3-4820-9ED7-97CD1FC9D012}" presName="parTransFour" presStyleCnt="0"/>
      <dgm:spPr/>
    </dgm:pt>
    <dgm:pt modelId="{C2D3320C-2F77-4581-B675-0BE146EB0613}" type="pres">
      <dgm:prSet presAssocID="{4A68CFD3-70E3-4820-9ED7-97CD1FC9D012}" presName="horzFour" presStyleCnt="0"/>
      <dgm:spPr/>
    </dgm:pt>
    <dgm:pt modelId="{E108FD41-37BA-44DA-B2E0-E559F65474DB}" type="pres">
      <dgm:prSet presAssocID="{5A4D2C7A-2D28-450A-AC53-3893F7A22A21}" presName="vertFour" presStyleCnt="0">
        <dgm:presLayoutVars>
          <dgm:chPref val="3"/>
        </dgm:presLayoutVars>
      </dgm:prSet>
      <dgm:spPr/>
    </dgm:pt>
    <dgm:pt modelId="{6EE9D364-38E4-480A-8E6A-ABAADF5F84AA}" type="pres">
      <dgm:prSet presAssocID="{5A4D2C7A-2D28-450A-AC53-3893F7A22A21}" presName="txFour" presStyleLbl="node4" presStyleIdx="1" presStyleCnt="2">
        <dgm:presLayoutVars>
          <dgm:chPref val="3"/>
        </dgm:presLayoutVars>
      </dgm:prSet>
      <dgm:spPr/>
      <dgm:t>
        <a:bodyPr/>
        <a:lstStyle/>
        <a:p>
          <a:endParaRPr lang="en-US"/>
        </a:p>
      </dgm:t>
    </dgm:pt>
    <dgm:pt modelId="{9E4C47BA-79D0-42C5-9A40-4E7F023813F6}" type="pres">
      <dgm:prSet presAssocID="{5A4D2C7A-2D28-450A-AC53-3893F7A22A21}" presName="horzFour" presStyleCnt="0"/>
      <dgm:spPr/>
    </dgm:pt>
  </dgm:ptLst>
  <dgm:cxnLst>
    <dgm:cxn modelId="{DC47CDA7-E864-4B9D-9469-5223D2E4FBCE}" srcId="{7C30A531-9C0C-4087-99CB-2BB5E04C1334}" destId="{AE4F2357-0B1B-4B34-A52B-8203C74A2CC1}" srcOrd="0" destOrd="0" parTransId="{71BA2652-F572-4CBB-A381-0A7EF18F0B72}" sibTransId="{659A3425-F114-412C-B235-02D917B019D5}"/>
    <dgm:cxn modelId="{A0BE98B6-EAAF-4FA8-B202-0348C7B8D399}" type="presOf" srcId="{5A4D2C7A-2D28-450A-AC53-3893F7A22A21}" destId="{6EE9D364-38E4-480A-8E6A-ABAADF5F84AA}" srcOrd="0" destOrd="0" presId="urn:microsoft.com/office/officeart/2005/8/layout/hierarchy4"/>
    <dgm:cxn modelId="{3F8DE86A-4322-44AA-85DA-6CB369192536}" type="presOf" srcId="{7A30D61F-5C14-4CB5-A12F-8B50CD9FBAE4}" destId="{1A9EE548-E4C9-4488-A031-F924279223AA}" srcOrd="0" destOrd="0" presId="urn:microsoft.com/office/officeart/2005/8/layout/hierarchy4"/>
    <dgm:cxn modelId="{A8432DB7-6763-46F2-8362-A1A3A0EED177}" type="presOf" srcId="{080368F7-3D37-45A6-950D-BC070F9157A0}" destId="{22BFB920-6607-4B84-A59E-B03F3D7E67CD}" srcOrd="0" destOrd="0" presId="urn:microsoft.com/office/officeart/2005/8/layout/hierarchy4"/>
    <dgm:cxn modelId="{D0D4E5D6-574B-4A71-9D27-BC550456F7BB}" srcId="{4A68CFD3-70E3-4820-9ED7-97CD1FC9D012}" destId="{5A4D2C7A-2D28-450A-AC53-3893F7A22A21}" srcOrd="0" destOrd="0" parTransId="{0C1B6F81-DF61-4F2C-A2E3-72BC305FB1B5}" sibTransId="{52575AB4-4107-4807-8394-1DF1EB489380}"/>
    <dgm:cxn modelId="{E3EEE506-E3ED-4023-BA8E-61FB1CF9A01C}" type="presOf" srcId="{AE4F2357-0B1B-4B34-A52B-8203C74A2CC1}" destId="{CB85BBFA-C903-417C-9DB2-E8588D3EE9D8}" srcOrd="0" destOrd="0" presId="urn:microsoft.com/office/officeart/2005/8/layout/hierarchy4"/>
    <dgm:cxn modelId="{BE8AB188-AEE4-44D1-8E2B-493D05DD3D5E}" type="presOf" srcId="{7C30A531-9C0C-4087-99CB-2BB5E04C1334}" destId="{F12459B7-C491-402F-BC3F-7C01581AC27D}" srcOrd="0" destOrd="0" presId="urn:microsoft.com/office/officeart/2005/8/layout/hierarchy4"/>
    <dgm:cxn modelId="{DF19B1CF-4F6D-48AB-9E1C-1FE904DEEF56}" srcId="{7A30D61F-5C14-4CB5-A12F-8B50CD9FBAE4}" destId="{080368F7-3D37-45A6-950D-BC070F9157A0}" srcOrd="0" destOrd="0" parTransId="{797EB35F-870F-4E51-A570-ACFAFBCD6E30}" sibTransId="{6D417A62-F3A4-42F6-B384-E8959578D72E}"/>
    <dgm:cxn modelId="{DAB7D730-C30D-489B-B9B3-9EB032AB9F13}" srcId="{080368F7-3D37-45A6-950D-BC070F9157A0}" destId="{7C30A531-9C0C-4087-99CB-2BB5E04C1334}" srcOrd="0" destOrd="0" parTransId="{874AD0F1-8274-4B2C-BE8D-C0ADFA94DA03}" sibTransId="{D550DFB0-0B18-464B-8ED0-B445B8BA9D07}"/>
    <dgm:cxn modelId="{622483F3-DD81-43BD-9935-3EAD3AAE73FD}" srcId="{AE4F2357-0B1B-4B34-A52B-8203C74A2CC1}" destId="{4A68CFD3-70E3-4820-9ED7-97CD1FC9D012}" srcOrd="0" destOrd="0" parTransId="{16E3DD45-512B-4E9F-A427-AB11D943E64B}" sibTransId="{274D9D3E-669A-46E8-A536-D5137B7C33EA}"/>
    <dgm:cxn modelId="{24033CAB-834F-49B3-85CD-C0DD9D8B5BE5}" type="presOf" srcId="{4A68CFD3-70E3-4820-9ED7-97CD1FC9D012}" destId="{8CDA85A1-220E-448D-A546-EC20A431C187}" srcOrd="0" destOrd="0" presId="urn:microsoft.com/office/officeart/2005/8/layout/hierarchy4"/>
    <dgm:cxn modelId="{12FABBAA-54F8-4F74-8D87-2D3F00C603C6}" type="presParOf" srcId="{1A9EE548-E4C9-4488-A031-F924279223AA}" destId="{5776F25C-F2B3-456B-A3E0-382297779D1D}" srcOrd="0" destOrd="0" presId="urn:microsoft.com/office/officeart/2005/8/layout/hierarchy4"/>
    <dgm:cxn modelId="{9852EAA9-281E-4BB7-99E3-79C4897F7F60}" type="presParOf" srcId="{5776F25C-F2B3-456B-A3E0-382297779D1D}" destId="{22BFB920-6607-4B84-A59E-B03F3D7E67CD}" srcOrd="0" destOrd="0" presId="urn:microsoft.com/office/officeart/2005/8/layout/hierarchy4"/>
    <dgm:cxn modelId="{8DB2E35E-7E13-4509-8F86-5606993C8C84}" type="presParOf" srcId="{5776F25C-F2B3-456B-A3E0-382297779D1D}" destId="{8FE15306-FE7C-4CC3-81BD-74A385EAC4F6}" srcOrd="1" destOrd="0" presId="urn:microsoft.com/office/officeart/2005/8/layout/hierarchy4"/>
    <dgm:cxn modelId="{3FABD4C3-A27B-4FE2-9636-96401C105EEC}" type="presParOf" srcId="{5776F25C-F2B3-456B-A3E0-382297779D1D}" destId="{FEFCDB26-0238-4750-87D6-4FB3A150FF2D}" srcOrd="2" destOrd="0" presId="urn:microsoft.com/office/officeart/2005/8/layout/hierarchy4"/>
    <dgm:cxn modelId="{8EF4154D-0494-406D-B6BA-44ECEE694719}" type="presParOf" srcId="{FEFCDB26-0238-4750-87D6-4FB3A150FF2D}" destId="{EB1DB86F-F36B-4CC5-A5CD-52302FC6270F}" srcOrd="0" destOrd="0" presId="urn:microsoft.com/office/officeart/2005/8/layout/hierarchy4"/>
    <dgm:cxn modelId="{FB8ED576-D55E-4651-8508-4F4A4CE7004E}" type="presParOf" srcId="{EB1DB86F-F36B-4CC5-A5CD-52302FC6270F}" destId="{F12459B7-C491-402F-BC3F-7C01581AC27D}" srcOrd="0" destOrd="0" presId="urn:microsoft.com/office/officeart/2005/8/layout/hierarchy4"/>
    <dgm:cxn modelId="{2261A4A6-FDA3-46F5-ACED-5A8B1A7825D4}" type="presParOf" srcId="{EB1DB86F-F36B-4CC5-A5CD-52302FC6270F}" destId="{D83264C2-EDC1-4304-9E70-907B6EE7102D}" srcOrd="1" destOrd="0" presId="urn:microsoft.com/office/officeart/2005/8/layout/hierarchy4"/>
    <dgm:cxn modelId="{CBDECE1F-F5B4-482D-8FDF-CD1AA0BF3BA2}" type="presParOf" srcId="{EB1DB86F-F36B-4CC5-A5CD-52302FC6270F}" destId="{F779E4B9-6D88-45B5-829C-9D490E3CE488}" srcOrd="2" destOrd="0" presId="urn:microsoft.com/office/officeart/2005/8/layout/hierarchy4"/>
    <dgm:cxn modelId="{E0F407D8-80F9-4ED1-AC16-5000DF8EB6AB}" type="presParOf" srcId="{F779E4B9-6D88-45B5-829C-9D490E3CE488}" destId="{5CC7FE34-B389-4F90-AC56-5039C8CD6F5F}" srcOrd="0" destOrd="0" presId="urn:microsoft.com/office/officeart/2005/8/layout/hierarchy4"/>
    <dgm:cxn modelId="{5EB201A9-1DE7-4724-9111-D680CCF848E8}" type="presParOf" srcId="{5CC7FE34-B389-4F90-AC56-5039C8CD6F5F}" destId="{CB85BBFA-C903-417C-9DB2-E8588D3EE9D8}" srcOrd="0" destOrd="0" presId="urn:microsoft.com/office/officeart/2005/8/layout/hierarchy4"/>
    <dgm:cxn modelId="{F0994A2D-E2E7-43FF-95C7-4CBBC4BC4BDB}" type="presParOf" srcId="{5CC7FE34-B389-4F90-AC56-5039C8CD6F5F}" destId="{79E0E295-B4BC-4A61-95F7-D380AAFE3947}" srcOrd="1" destOrd="0" presId="urn:microsoft.com/office/officeart/2005/8/layout/hierarchy4"/>
    <dgm:cxn modelId="{F46E3E69-D3A8-4E48-8EE6-D8946BF43CAA}" type="presParOf" srcId="{5CC7FE34-B389-4F90-AC56-5039C8CD6F5F}" destId="{84577A89-EDA6-413D-B43C-10C22407F416}" srcOrd="2" destOrd="0" presId="urn:microsoft.com/office/officeart/2005/8/layout/hierarchy4"/>
    <dgm:cxn modelId="{09AAC713-CF52-4992-8411-E651DDD6F4AC}" type="presParOf" srcId="{84577A89-EDA6-413D-B43C-10C22407F416}" destId="{3E26FB63-943C-4593-8776-BCD5154B79DB}" srcOrd="0" destOrd="0" presId="urn:microsoft.com/office/officeart/2005/8/layout/hierarchy4"/>
    <dgm:cxn modelId="{6DA34140-EE0B-4DE3-9D2F-8F77B5886682}" type="presParOf" srcId="{3E26FB63-943C-4593-8776-BCD5154B79DB}" destId="{8CDA85A1-220E-448D-A546-EC20A431C187}" srcOrd="0" destOrd="0" presId="urn:microsoft.com/office/officeart/2005/8/layout/hierarchy4"/>
    <dgm:cxn modelId="{FAFDC723-253E-4779-8234-9CAB4BA95886}" type="presParOf" srcId="{3E26FB63-943C-4593-8776-BCD5154B79DB}" destId="{9E377DE7-98D5-483B-9704-163B6AA0F482}" srcOrd="1" destOrd="0" presId="urn:microsoft.com/office/officeart/2005/8/layout/hierarchy4"/>
    <dgm:cxn modelId="{B209EE0B-2764-4E79-930D-568A95A7E7C9}" type="presParOf" srcId="{3E26FB63-943C-4593-8776-BCD5154B79DB}" destId="{C2D3320C-2F77-4581-B675-0BE146EB0613}" srcOrd="2" destOrd="0" presId="urn:microsoft.com/office/officeart/2005/8/layout/hierarchy4"/>
    <dgm:cxn modelId="{F3B8408B-DB79-4A59-A56C-1453353B952C}" type="presParOf" srcId="{C2D3320C-2F77-4581-B675-0BE146EB0613}" destId="{E108FD41-37BA-44DA-B2E0-E559F65474DB}" srcOrd="0" destOrd="0" presId="urn:microsoft.com/office/officeart/2005/8/layout/hierarchy4"/>
    <dgm:cxn modelId="{ECF4613C-609E-49BE-9692-35F07F13BC80}" type="presParOf" srcId="{E108FD41-37BA-44DA-B2E0-E559F65474DB}" destId="{6EE9D364-38E4-480A-8E6A-ABAADF5F84AA}" srcOrd="0" destOrd="0" presId="urn:microsoft.com/office/officeart/2005/8/layout/hierarchy4"/>
    <dgm:cxn modelId="{DFF9F167-36F9-4B4F-8B7E-9383F238C967}" type="presParOf" srcId="{E108FD41-37BA-44DA-B2E0-E559F65474DB}" destId="{9E4C47BA-79D0-42C5-9A40-4E7F023813F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BFB920-6607-4B84-A59E-B03F3D7E67CD}">
      <dsp:nvSpPr>
        <dsp:cNvPr id="0" name=""/>
        <dsp:cNvSpPr/>
      </dsp:nvSpPr>
      <dsp:spPr>
        <a:xfrm>
          <a:off x="1971" y="2041"/>
          <a:ext cx="4034656" cy="8696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Calibri" pitchFamily="34" charset="0"/>
            </a:rPr>
            <a:t>Big Data will be a $380 M market in 2013, but it will surpass a billion dollars in 2015</a:t>
          </a:r>
        </a:p>
      </dsp:txBody>
      <dsp:txXfrm>
        <a:off x="27441" y="27511"/>
        <a:ext cx="3983716" cy="818672"/>
      </dsp:txXfrm>
    </dsp:sp>
    <dsp:sp modelId="{F12459B7-C491-402F-BC3F-7C01581AC27D}">
      <dsp:nvSpPr>
        <dsp:cNvPr id="0" name=""/>
        <dsp:cNvSpPr/>
      </dsp:nvSpPr>
      <dsp:spPr>
        <a:xfrm>
          <a:off x="1971" y="915108"/>
          <a:ext cx="4034656" cy="86961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rPr>
            <a:t>An attached demand for traditional IT could be between 2X and 3X the value</a:t>
          </a:r>
        </a:p>
      </dsp:txBody>
      <dsp:txXfrm>
        <a:off x="27441" y="940578"/>
        <a:ext cx="3983716" cy="818672"/>
      </dsp:txXfrm>
    </dsp:sp>
    <dsp:sp modelId="{CB85BBFA-C903-417C-9DB2-E8588D3EE9D8}">
      <dsp:nvSpPr>
        <dsp:cNvPr id="0" name=""/>
        <dsp:cNvSpPr/>
      </dsp:nvSpPr>
      <dsp:spPr>
        <a:xfrm>
          <a:off x="1971" y="1828175"/>
          <a:ext cx="4034656" cy="869612"/>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Calibri" pitchFamily="34" charset="0"/>
            </a:rPr>
            <a:t>As awareness gives way to consideration, early positioning will drive long-term share capture</a:t>
          </a:r>
        </a:p>
      </dsp:txBody>
      <dsp:txXfrm>
        <a:off x="27441" y="1853645"/>
        <a:ext cx="3983716" cy="818672"/>
      </dsp:txXfrm>
    </dsp:sp>
    <dsp:sp modelId="{8CDA85A1-220E-448D-A546-EC20A431C187}">
      <dsp:nvSpPr>
        <dsp:cNvPr id="0" name=""/>
        <dsp:cNvSpPr/>
      </dsp:nvSpPr>
      <dsp:spPr>
        <a:xfrm>
          <a:off x="1971" y="2741242"/>
          <a:ext cx="4034656" cy="86961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Calibri" pitchFamily="34" charset="0"/>
            </a:rPr>
            <a:t>Successful vendors will integrate solutions and target purchase influencers (CMO, then CFO, COO, CEO)</a:t>
          </a:r>
        </a:p>
      </dsp:txBody>
      <dsp:txXfrm>
        <a:off x="27441" y="2766712"/>
        <a:ext cx="3983716" cy="818672"/>
      </dsp:txXfrm>
    </dsp:sp>
    <dsp:sp modelId="{6EE9D364-38E4-480A-8E6A-ABAADF5F84AA}">
      <dsp:nvSpPr>
        <dsp:cNvPr id="0" name=""/>
        <dsp:cNvSpPr/>
      </dsp:nvSpPr>
      <dsp:spPr>
        <a:xfrm>
          <a:off x="1971" y="3654309"/>
          <a:ext cx="4034656" cy="86961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Calibri" pitchFamily="34" charset="0"/>
            </a:rPr>
            <a:t>Industry-specific local examples will be critical to spreading the word</a:t>
          </a:r>
        </a:p>
      </dsp:txBody>
      <dsp:txXfrm>
        <a:off x="27441" y="3679779"/>
        <a:ext cx="3983716" cy="8186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0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50215"/>
          </a:xfrm>
          <a:prstGeom prst="rect">
            <a:avLst/>
          </a:prstGeom>
        </p:spPr>
        <p:txBody>
          <a:bodyPr vert="horz" lIns="91440" tIns="45720" rIns="91440" bIns="45720" rtlCol="0"/>
          <a:lstStyle>
            <a:lvl1pPr algn="r">
              <a:defRPr sz="1200"/>
            </a:lvl1pPr>
          </a:lstStyle>
          <a:p>
            <a:fld id="{5AA8D351-6EE2-ED4B-9D4B-A135C55727FD}" type="datetimeFigureOut">
              <a:rPr lang="en-US" smtClean="0"/>
              <a:pPr/>
              <a:t>9/12/2013</a:t>
            </a:fld>
            <a:endParaRPr lang="en-US"/>
          </a:p>
        </p:txBody>
      </p:sp>
      <p:sp>
        <p:nvSpPr>
          <p:cNvPr id="4" name="Footer Placeholder 3"/>
          <p:cNvSpPr>
            <a:spLocks noGrp="1"/>
          </p:cNvSpPr>
          <p:nvPr>
            <p:ph type="ftr" sz="quarter" idx="2"/>
          </p:nvPr>
        </p:nvSpPr>
        <p:spPr>
          <a:xfrm>
            <a:off x="0" y="8552522"/>
            <a:ext cx="3066733" cy="45021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552522"/>
            <a:ext cx="3066733" cy="450215"/>
          </a:xfrm>
          <a:prstGeom prst="rect">
            <a:avLst/>
          </a:prstGeom>
        </p:spPr>
        <p:txBody>
          <a:bodyPr vert="horz" lIns="91440" tIns="45720" rIns="91440" bIns="45720" rtlCol="0" anchor="b"/>
          <a:lstStyle>
            <a:lvl1pPr algn="r">
              <a:defRPr sz="1200"/>
            </a:lvl1pPr>
          </a:lstStyle>
          <a:p>
            <a:fld id="{64927CAB-B0F7-2D4F-8908-52C674DFB411}" type="slidenum">
              <a:rPr lang="en-US" smtClean="0"/>
              <a:pPr/>
              <a:t>‹#›</a:t>
            </a:fld>
            <a:endParaRPr lang="en-US"/>
          </a:p>
        </p:txBody>
      </p:sp>
    </p:spTree>
    <p:extLst>
      <p:ext uri="{BB962C8B-B14F-4D97-AF65-F5344CB8AC3E}">
        <p14:creationId xmlns:p14="http://schemas.microsoft.com/office/powerpoint/2010/main" val="8182791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0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50215"/>
          </a:xfrm>
          <a:prstGeom prst="rect">
            <a:avLst/>
          </a:prstGeom>
        </p:spPr>
        <p:txBody>
          <a:bodyPr vert="horz" lIns="91440" tIns="45720" rIns="91440" bIns="45720" rtlCol="0"/>
          <a:lstStyle>
            <a:lvl1pPr algn="r">
              <a:defRPr sz="1200"/>
            </a:lvl1pPr>
          </a:lstStyle>
          <a:p>
            <a:fld id="{7F902E65-E1FE-BD40-9E83-1C5BC9790FB4}" type="datetimeFigureOut">
              <a:rPr lang="en-US" smtClean="0"/>
              <a:pPr/>
              <a:t>9/12/2013</a:t>
            </a:fld>
            <a:endParaRPr lang="en-US"/>
          </a:p>
        </p:txBody>
      </p:sp>
      <p:sp>
        <p:nvSpPr>
          <p:cNvPr id="4" name="Slide Image Placeholder 3"/>
          <p:cNvSpPr>
            <a:spLocks noGrp="1" noRot="1" noChangeAspect="1"/>
          </p:cNvSpPr>
          <p:nvPr>
            <p:ph type="sldImg" idx="2"/>
          </p:nvPr>
        </p:nvSpPr>
        <p:spPr>
          <a:xfrm>
            <a:off x="1287463" y="674688"/>
            <a:ext cx="4502150" cy="33766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277043"/>
            <a:ext cx="5661660" cy="40519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52522"/>
            <a:ext cx="3066733" cy="45021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552522"/>
            <a:ext cx="3066733" cy="450215"/>
          </a:xfrm>
          <a:prstGeom prst="rect">
            <a:avLst/>
          </a:prstGeom>
        </p:spPr>
        <p:txBody>
          <a:bodyPr vert="horz" lIns="91440" tIns="45720" rIns="91440" bIns="45720" rtlCol="0" anchor="b"/>
          <a:lstStyle>
            <a:lvl1pPr algn="r">
              <a:defRPr sz="1200"/>
            </a:lvl1pPr>
          </a:lstStyle>
          <a:p>
            <a:fld id="{777A8DE6-6B50-094C-8647-96575B0159F4}" type="slidenum">
              <a:rPr lang="en-US" smtClean="0"/>
              <a:pPr/>
              <a:t>‹#›</a:t>
            </a:fld>
            <a:endParaRPr lang="en-US"/>
          </a:p>
        </p:txBody>
      </p:sp>
    </p:spTree>
    <p:extLst>
      <p:ext uri="{BB962C8B-B14F-4D97-AF65-F5344CB8AC3E}">
        <p14:creationId xmlns:p14="http://schemas.microsoft.com/office/powerpoint/2010/main" val="358992528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1" kern="1200" baseline="0" dirty="0" smtClean="0">
                <a:solidFill>
                  <a:schemeClr val="tx1"/>
                </a:solidFill>
                <a:latin typeface="+mn-lt"/>
                <a:ea typeface="+mn-ea"/>
                <a:cs typeface="+mn-cs"/>
              </a:rPr>
              <a:t>10 minutes: How we see the Big Data market</a:t>
            </a:r>
          </a:p>
          <a:p>
            <a:pPr rtl="0"/>
            <a:endParaRPr lang="en-US" sz="1200" kern="1200" baseline="0" dirty="0" smtClean="0">
              <a:solidFill>
                <a:schemeClr val="tx1"/>
              </a:solidFill>
              <a:latin typeface="+mn-lt"/>
              <a:ea typeface="+mn-ea"/>
              <a:cs typeface="+mn-cs"/>
            </a:endParaRPr>
          </a:p>
          <a:p>
            <a:pPr rtl="0"/>
            <a:r>
              <a:rPr lang="en-US" sz="1200" kern="1200" baseline="0" dirty="0" smtClean="0">
                <a:solidFill>
                  <a:schemeClr val="tx1"/>
                </a:solidFill>
                <a:latin typeface="+mn-lt"/>
                <a:ea typeface="+mn-ea"/>
                <a:cs typeface="+mn-cs"/>
              </a:rPr>
              <a:t>The term Big Data has been used by so many people, to include a huge number of things.  As a market, we still haven't fully settled in on exactly how to measure Big Data.  Maybe the more important thing to see is that there is a growing need to amass as much data as possible, and analyze it in reasonable time on affordable systems.  This isn't about a trend, and definitely not hype.  IDC research shows that organizations that make decisions based on insights from analytics are more than twice as likely to outperform their peers.  Organizations can't ignore that.  With the increasing adoption of analytics in decision making, what more does Big Data offer?</a:t>
            </a:r>
          </a:p>
          <a:p>
            <a:pPr rtl="0"/>
            <a:endParaRPr lang="en-US" sz="1200" kern="1200" baseline="0" dirty="0" smtClean="0">
              <a:solidFill>
                <a:schemeClr val="tx1"/>
              </a:solidFill>
              <a:latin typeface="+mn-lt"/>
              <a:ea typeface="+mn-ea"/>
              <a:cs typeface="+mn-cs"/>
            </a:endParaRPr>
          </a:p>
          <a:p>
            <a:pPr rtl="0"/>
            <a:r>
              <a:rPr lang="en-US" sz="1200" kern="1200" baseline="0" dirty="0" smtClean="0">
                <a:solidFill>
                  <a:schemeClr val="tx1"/>
                </a:solidFill>
                <a:latin typeface="+mn-lt"/>
                <a:ea typeface="+mn-ea"/>
                <a:cs typeface="+mn-cs"/>
              </a:rPr>
              <a:t>We can look briefly at how Big Data is changing our current ways of collecting and analyzing data, then making decisions. Let's look at a simple ecosystem, from how data is created, to how it is captured and prepared, to how it is analyzed, to how it is consumed by end users.</a:t>
            </a:r>
          </a:p>
          <a:p>
            <a:pPr rtl="0"/>
            <a:r>
              <a:rPr lang="en-US" sz="1200" kern="1200" baseline="0" dirty="0" smtClean="0">
                <a:solidFill>
                  <a:schemeClr val="tx1"/>
                </a:solidFill>
                <a:latin typeface="+mn-lt"/>
                <a:ea typeface="+mn-ea"/>
                <a:cs typeface="+mn-cs"/>
              </a:rPr>
              <a:t>- Data creation</a:t>
            </a:r>
          </a:p>
          <a:p>
            <a:pPr rtl="0"/>
            <a:r>
              <a:rPr lang="en-US" sz="1200" kern="1200" baseline="0" dirty="0" smtClean="0">
                <a:solidFill>
                  <a:schemeClr val="tx1"/>
                </a:solidFill>
                <a:latin typeface="+mn-lt"/>
                <a:ea typeface="+mn-ea"/>
                <a:cs typeface="+mn-cs"/>
              </a:rPr>
              <a:t>- Data acquisition</a:t>
            </a:r>
          </a:p>
          <a:p>
            <a:pPr rtl="0"/>
            <a:r>
              <a:rPr lang="en-US" sz="1200" kern="1200" baseline="0" dirty="0" smtClean="0">
                <a:solidFill>
                  <a:schemeClr val="tx1"/>
                </a:solidFill>
                <a:latin typeface="+mn-lt"/>
                <a:ea typeface="+mn-ea"/>
                <a:cs typeface="+mn-cs"/>
              </a:rPr>
              <a:t>- Information processing</a:t>
            </a:r>
          </a:p>
          <a:p>
            <a:pPr rtl="0"/>
            <a:r>
              <a:rPr lang="en-US" sz="1200" kern="1200" baseline="0" dirty="0" smtClean="0">
                <a:solidFill>
                  <a:schemeClr val="tx1"/>
                </a:solidFill>
                <a:latin typeface="+mn-lt"/>
                <a:ea typeface="+mn-ea"/>
                <a:cs typeface="+mn-cs"/>
              </a:rPr>
              <a:t>- Business process</a:t>
            </a:r>
          </a:p>
          <a:p>
            <a:pPr rtl="0"/>
            <a:endParaRPr lang="en-US" sz="1200" kern="1200" baseline="0" dirty="0" smtClean="0">
              <a:solidFill>
                <a:schemeClr val="tx1"/>
              </a:solidFill>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pPr>
              <a:defRPr/>
            </a:pPr>
            <a:r>
              <a:rPr lang="en-US" altLang="zh-CN" smtClean="0">
                <a:solidFill>
                  <a:prstClr val="black"/>
                </a:solidFill>
              </a:rPr>
              <a:t>Title of Presentation</a:t>
            </a:r>
          </a:p>
          <a:p>
            <a:pPr>
              <a:defRPr/>
            </a:pPr>
            <a:r>
              <a:rPr lang="en-US" altLang="zh-CN" smtClean="0">
                <a:solidFill>
                  <a:prstClr val="black"/>
                </a:solidFill>
              </a:rPr>
              <a:t>Client</a:t>
            </a:r>
            <a:endParaRPr lang="en-US" altLang="zh-CN">
              <a:solidFill>
                <a:prstClr val="black"/>
              </a:solidFill>
            </a:endParaRPr>
          </a:p>
        </p:txBody>
      </p:sp>
      <p:sp>
        <p:nvSpPr>
          <p:cNvPr id="5" name="Footer Placeholder 4"/>
          <p:cNvSpPr>
            <a:spLocks noGrp="1"/>
          </p:cNvSpPr>
          <p:nvPr>
            <p:ph type="ftr" sz="quarter" idx="11"/>
          </p:nvPr>
        </p:nvSpPr>
        <p:spPr/>
        <p:txBody>
          <a:bodyPr/>
          <a:lstStyle/>
          <a:p>
            <a:pPr>
              <a:defRPr/>
            </a:pPr>
            <a:r>
              <a:rPr lang="en-US" altLang="zh-CN" smtClean="0">
                <a:solidFill>
                  <a:prstClr val="black"/>
                </a:solidFill>
              </a:rPr>
              <a:t>Copyright IDC. Reproduction is forbidden unless authorized. All rights reserved.</a:t>
            </a:r>
            <a:endParaRPr lang="en-US" altLang="zh-CN">
              <a:solidFill>
                <a:prstClr val="black"/>
              </a:solidFill>
            </a:endParaRPr>
          </a:p>
        </p:txBody>
      </p:sp>
      <p:sp>
        <p:nvSpPr>
          <p:cNvPr id="6" name="Slide Number Placeholder 5"/>
          <p:cNvSpPr>
            <a:spLocks noGrp="1"/>
          </p:cNvSpPr>
          <p:nvPr>
            <p:ph type="sldNum" sz="quarter" idx="12"/>
          </p:nvPr>
        </p:nvSpPr>
        <p:spPr/>
        <p:txBody>
          <a:bodyPr/>
          <a:lstStyle/>
          <a:p>
            <a:pPr>
              <a:defRPr/>
            </a:pPr>
            <a:fld id="{ABF3EE4D-1126-4AD7-9A41-FD364AAC3FB6}" type="slidenum">
              <a:rPr lang="en-US" altLang="zh-CN" smtClean="0">
                <a:solidFill>
                  <a:prstClr val="black"/>
                </a:solidFill>
              </a:rPr>
              <a:pPr>
                <a:defRPr/>
              </a:pPr>
              <a:t>4</a:t>
            </a:fld>
            <a:endParaRPr lang="en-US" altLang="zh-CN">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7209" y="3429001"/>
            <a:ext cx="8309582" cy="1789552"/>
          </a:xfrm>
        </p:spPr>
        <p:txBody>
          <a:bodyPr anchor="b">
            <a:noAutofit/>
          </a:bodyPr>
          <a:lstStyle>
            <a:lvl1pPr algn="r">
              <a:lnSpc>
                <a:spcPts val="3400"/>
              </a:lnSpc>
              <a:defRPr sz="3200"/>
            </a:lvl1pPr>
          </a:lstStyle>
          <a:p>
            <a:r>
              <a:rPr lang="en-US" smtClean="0"/>
              <a:t>Click to edit Master title style</a:t>
            </a:r>
            <a:endParaRPr lang="en-US" dirty="0"/>
          </a:p>
        </p:txBody>
      </p:sp>
      <p:sp>
        <p:nvSpPr>
          <p:cNvPr id="3" name="Subtitle 2"/>
          <p:cNvSpPr>
            <a:spLocks noGrp="1"/>
          </p:cNvSpPr>
          <p:nvPr>
            <p:ph type="subTitle" idx="1"/>
          </p:nvPr>
        </p:nvSpPr>
        <p:spPr>
          <a:xfrm>
            <a:off x="1788809" y="5218552"/>
            <a:ext cx="6937982" cy="1639447"/>
          </a:xfrm>
        </p:spPr>
        <p:txBody>
          <a:bodyPr anchor="t">
            <a:normAutofit/>
          </a:bodyPr>
          <a:lstStyle>
            <a:lvl1pPr marL="0" indent="0" algn="r">
              <a:lnSpc>
                <a:spcPts val="2660"/>
              </a:lnSpc>
              <a:spcBef>
                <a:spcPts val="0"/>
              </a:spcBef>
              <a:spcAft>
                <a:spcPts val="600"/>
              </a:spcAft>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pic>
        <p:nvPicPr>
          <p:cNvPr id="5" name="Picture 4" descr="new_backgrounds_7g.jpg"/>
          <p:cNvPicPr>
            <a:picLocks noChangeAspect="1"/>
          </p:cNvPicPr>
          <p:nvPr/>
        </p:nvPicPr>
        <p:blipFill>
          <a:blip r:embed="rId2"/>
          <a:srcRect b="12621"/>
          <a:stretch>
            <a:fillRect/>
          </a:stretch>
        </p:blipFill>
        <p:spPr>
          <a:xfrm>
            <a:off x="0" y="0"/>
            <a:ext cx="9144000" cy="3429001"/>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 IDC   Visit us at IDC.com and follow us on Twitter: @IDC</a:t>
            </a:r>
            <a:endParaRPr lang="en-US" dirty="0"/>
          </a:p>
        </p:txBody>
      </p:sp>
      <p:sp>
        <p:nvSpPr>
          <p:cNvPr id="7" name="Slide Number Placeholder 6"/>
          <p:cNvSpPr>
            <a:spLocks noGrp="1"/>
          </p:cNvSpPr>
          <p:nvPr>
            <p:ph type="sldNum" sz="quarter" idx="12"/>
          </p:nvPr>
        </p:nvSpPr>
        <p:spPr/>
        <p:txBody>
          <a:bodyPr/>
          <a:lstStyle/>
          <a:p>
            <a:fld id="{30879362-658A-E344-B7E9-F19991414F7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 IDC   Visit us at IDC.com and follow us on Twitter: @IDC</a:t>
            </a:r>
            <a:endParaRPr lang="en-US" dirty="0"/>
          </a:p>
        </p:txBody>
      </p:sp>
      <p:sp>
        <p:nvSpPr>
          <p:cNvPr id="6" name="Slide Number Placeholder 5"/>
          <p:cNvSpPr>
            <a:spLocks noGrp="1"/>
          </p:cNvSpPr>
          <p:nvPr>
            <p:ph type="sldNum" sz="quarter" idx="12"/>
          </p:nvPr>
        </p:nvSpPr>
        <p:spPr/>
        <p:txBody>
          <a:bodyPr/>
          <a:lstStyle/>
          <a:p>
            <a:fld id="{30879362-658A-E344-B7E9-F19991414F7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11"/>
          <p:cNvGrpSpPr/>
          <p:nvPr/>
        </p:nvGrpSpPr>
        <p:grpSpPr>
          <a:xfrm rot="5400000">
            <a:off x="-178509" y="6290106"/>
            <a:ext cx="879094" cy="256695"/>
            <a:chOff x="3260468" y="5276893"/>
            <a:chExt cx="879094" cy="256695"/>
          </a:xfrm>
        </p:grpSpPr>
        <p:sp>
          <p:nvSpPr>
            <p:cNvPr id="8" name="Rectangle 7"/>
            <p:cNvSpPr/>
            <p:nvPr userDrawn="1"/>
          </p:nvSpPr>
          <p:spPr>
            <a:xfrm>
              <a:off x="3260468" y="5276893"/>
              <a:ext cx="879094" cy="256695"/>
            </a:xfrm>
            <a:prstGeom prst="rect">
              <a:avLst/>
            </a:prstGeom>
            <a:solidFill>
              <a:srgbClr val="004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4009238" y="5276893"/>
              <a:ext cx="130324" cy="256695"/>
            </a:xfrm>
            <a:prstGeom prst="rect">
              <a:avLst/>
            </a:prstGeom>
            <a:solidFill>
              <a:srgbClr val="6CAE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3260468" y="5276893"/>
              <a:ext cx="879094" cy="256695"/>
            </a:xfrm>
            <a:prstGeom prst="rect">
              <a:avLst/>
            </a:prstGeom>
            <a:solidFill>
              <a:srgbClr val="004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4009238" y="5276893"/>
              <a:ext cx="130324" cy="256695"/>
            </a:xfrm>
            <a:prstGeom prst="rect">
              <a:avLst/>
            </a:prstGeom>
            <a:solidFill>
              <a:srgbClr val="6CAE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rot="5400000">
            <a:off x="-1441750" y="3396163"/>
            <a:ext cx="3419226" cy="365125"/>
          </a:xfrm>
        </p:spPr>
        <p:txBody>
          <a:bodyPr/>
          <a:lstStyle/>
          <a:p>
            <a:r>
              <a:rPr lang="en-US" smtClean="0"/>
              <a:t>© IDC   Visit us at IDC.com and follow us on Twitter: @IDC</a:t>
            </a:r>
            <a:endParaRPr lang="en-US" dirty="0"/>
          </a:p>
        </p:txBody>
      </p:sp>
      <p:sp>
        <p:nvSpPr>
          <p:cNvPr id="6" name="Slide Number Placeholder 5"/>
          <p:cNvSpPr>
            <a:spLocks noGrp="1"/>
          </p:cNvSpPr>
          <p:nvPr>
            <p:ph type="sldNum" sz="quarter" idx="12"/>
          </p:nvPr>
        </p:nvSpPr>
        <p:spPr>
          <a:xfrm rot="5400000">
            <a:off x="-308001" y="5688415"/>
            <a:ext cx="1165276" cy="365125"/>
          </a:xfrm>
        </p:spPr>
        <p:txBody>
          <a:bodyPr/>
          <a:lstStyle/>
          <a:p>
            <a:fld id="{30879362-658A-E344-B7E9-F19991414F7F}" type="slidenum">
              <a:rPr lang="en-US" smtClean="0"/>
              <a:pPr/>
              <a:t>‹#›</a:t>
            </a:fld>
            <a:endParaRPr lang="en-US" dirty="0"/>
          </a:p>
        </p:txBody>
      </p:sp>
      <p:pic>
        <p:nvPicPr>
          <p:cNvPr id="7" name="Picture 6" descr="idc_logo_small.png"/>
          <p:cNvPicPr>
            <a:picLocks noChangeAspect="1"/>
          </p:cNvPicPr>
          <p:nvPr/>
        </p:nvPicPr>
        <p:blipFill>
          <a:blip r:embed="rId2"/>
          <a:stretch>
            <a:fillRect/>
          </a:stretch>
        </p:blipFill>
        <p:spPr>
          <a:xfrm rot="5400000">
            <a:off x="-265167" y="631254"/>
            <a:ext cx="1069848" cy="356616"/>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6832" y="3853964"/>
            <a:ext cx="8229600" cy="1143000"/>
          </a:xfrm>
        </p:spPr>
        <p:txBody>
          <a:bodyPr/>
          <a:lstStyle>
            <a:lvl1pPr>
              <a:defRPr sz="3600"/>
            </a:lvl1pPr>
          </a:lstStyle>
          <a:p>
            <a:r>
              <a:rPr lang="en-US" dirty="0" smtClean="0"/>
              <a:t>Click to enter Session Title</a:t>
            </a:r>
            <a:br>
              <a:rPr lang="en-US" dirty="0" smtClean="0"/>
            </a:br>
            <a:r>
              <a:rPr lang="en-US" dirty="0" smtClean="0"/>
              <a:t/>
            </a:r>
            <a:br>
              <a:rPr lang="en-US" dirty="0" smtClean="0"/>
            </a:br>
            <a:r>
              <a:rPr lang="en-US" dirty="0" smtClean="0"/>
              <a:t>Speaker Name, Title, Contact</a:t>
            </a:r>
            <a:endParaRPr lang="en-US" dirty="0"/>
          </a:p>
        </p:txBody>
      </p:sp>
      <p:sp>
        <p:nvSpPr>
          <p:cNvPr id="3" name="Footer Placeholder 2"/>
          <p:cNvSpPr>
            <a:spLocks noGrp="1"/>
          </p:cNvSpPr>
          <p:nvPr>
            <p:ph type="ftr" sz="quarter" idx="10"/>
          </p:nvPr>
        </p:nvSpPr>
        <p:spPr/>
        <p:txBody>
          <a:bodyPr/>
          <a:lstStyle/>
          <a:p>
            <a:pPr algn="r"/>
            <a:r>
              <a:rPr lang="en-US" smtClean="0"/>
              <a:t>© IDC 2013</a:t>
            </a:r>
          </a:p>
          <a:p>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961038"/>
          </a:xfrm>
          <a:prstGeom prst="rect">
            <a:avLst/>
          </a:prstGeom>
        </p:spPr>
        <p:txBody>
          <a:bodyPr/>
          <a:lstStyle/>
          <a:p>
            <a:r>
              <a:rPr lang="en-US" smtClean="0"/>
              <a:t>Click to edit Master title style</a:t>
            </a:r>
            <a:endParaRPr lang="en-US"/>
          </a:p>
        </p:txBody>
      </p:sp>
      <p:sp>
        <p:nvSpPr>
          <p:cNvPr id="9" name="Content Placeholder 8"/>
          <p:cNvSpPr>
            <a:spLocks noGrp="1"/>
          </p:cNvSpPr>
          <p:nvPr>
            <p:ph sz="quarter" idx="10"/>
          </p:nvPr>
        </p:nvSpPr>
        <p:spPr>
          <a:xfrm>
            <a:off x="457200" y="1455738"/>
            <a:ext cx="8229600" cy="3095667"/>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8458763" y="6258010"/>
            <a:ext cx="425116" cy="338554"/>
          </a:xfrm>
          <a:prstGeom prst="rect">
            <a:avLst/>
          </a:prstGeom>
        </p:spPr>
        <p:txBody>
          <a:bodyPr wrap="none">
            <a:spAutoFit/>
          </a:bodyPr>
          <a:lstStyle/>
          <a:p>
            <a:fld id="{58791C9C-2B05-5443-939C-C2D4E35C7183}" type="slidenum">
              <a:rPr lang="en-US" sz="1600" smtClean="0">
                <a:solidFill>
                  <a:schemeClr val="bg1"/>
                </a:solidFill>
              </a:rPr>
              <a:pPr/>
              <a:t>‹#›</a:t>
            </a:fld>
            <a:endParaRPr lang="en-US" sz="1600" dirty="0">
              <a:solidFill>
                <a:schemeClr val="bg1"/>
              </a:solidFill>
            </a:endParaRPr>
          </a:p>
        </p:txBody>
      </p:sp>
    </p:spTree>
    <p:extLst>
      <p:ext uri="{BB962C8B-B14F-4D97-AF65-F5344CB8AC3E}">
        <p14:creationId xmlns:p14="http://schemas.microsoft.com/office/powerpoint/2010/main" val="341417651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578" y="2684206"/>
            <a:ext cx="8229600" cy="1143000"/>
          </a:xfrm>
          <a:prstGeom prst="rect">
            <a:avLst/>
          </a:prstGeom>
        </p:spPr>
        <p:txBody>
          <a:bodyPr/>
          <a:lstStyle>
            <a:lvl1pPr>
              <a:defRPr baseline="0"/>
            </a:lvl1pPr>
          </a:lstStyle>
          <a:p>
            <a:r>
              <a:rPr lang="en-US" dirty="0" smtClean="0"/>
              <a:t>Transition Slide</a:t>
            </a:r>
            <a:endParaRPr lang="en-US" dirty="0"/>
          </a:p>
        </p:txBody>
      </p:sp>
      <p:sp>
        <p:nvSpPr>
          <p:cNvPr id="8" name="Rectangle 7"/>
          <p:cNvSpPr/>
          <p:nvPr userDrawn="1"/>
        </p:nvSpPr>
        <p:spPr>
          <a:xfrm>
            <a:off x="8458763" y="6258010"/>
            <a:ext cx="425116" cy="338554"/>
          </a:xfrm>
          <a:prstGeom prst="rect">
            <a:avLst/>
          </a:prstGeom>
        </p:spPr>
        <p:txBody>
          <a:bodyPr wrap="none">
            <a:spAutoFit/>
          </a:bodyPr>
          <a:lstStyle/>
          <a:p>
            <a:fld id="{58791C9C-2B05-5443-939C-C2D4E35C7183}" type="slidenum">
              <a:rPr lang="en-US" sz="1600" smtClean="0">
                <a:solidFill>
                  <a:schemeClr val="bg1"/>
                </a:solidFill>
              </a:rPr>
              <a:pPr/>
              <a:t>‹#›</a:t>
            </a:fld>
            <a:endParaRPr lang="en-US" sz="1600" dirty="0">
              <a:solidFill>
                <a:schemeClr val="bg1"/>
              </a:solidFill>
            </a:endParaRPr>
          </a:p>
        </p:txBody>
      </p:sp>
    </p:spTree>
    <p:extLst>
      <p:ext uri="{BB962C8B-B14F-4D97-AF65-F5344CB8AC3E}">
        <p14:creationId xmlns:p14="http://schemas.microsoft.com/office/powerpoint/2010/main" val="49929526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7209" y="3429001"/>
            <a:ext cx="8309582" cy="1789552"/>
          </a:xfrm>
        </p:spPr>
        <p:txBody>
          <a:bodyPr anchor="b">
            <a:noAutofit/>
          </a:bodyPr>
          <a:lstStyle>
            <a:lvl1pPr algn="r">
              <a:lnSpc>
                <a:spcPts val="3400"/>
              </a:lnSpc>
              <a:defRPr sz="3200"/>
            </a:lvl1pPr>
          </a:lstStyle>
          <a:p>
            <a:r>
              <a:rPr lang="en-US" smtClean="0"/>
              <a:t>Click to edit Master title style</a:t>
            </a:r>
            <a:endParaRPr lang="en-US" dirty="0"/>
          </a:p>
        </p:txBody>
      </p:sp>
      <p:sp>
        <p:nvSpPr>
          <p:cNvPr id="3" name="Subtitle 2"/>
          <p:cNvSpPr>
            <a:spLocks noGrp="1"/>
          </p:cNvSpPr>
          <p:nvPr>
            <p:ph type="subTitle" idx="1"/>
          </p:nvPr>
        </p:nvSpPr>
        <p:spPr>
          <a:xfrm>
            <a:off x="1788809" y="5218552"/>
            <a:ext cx="6937982" cy="1639447"/>
          </a:xfrm>
        </p:spPr>
        <p:txBody>
          <a:bodyPr anchor="t">
            <a:normAutofit/>
          </a:bodyPr>
          <a:lstStyle>
            <a:lvl1pPr marL="0" indent="0" algn="r">
              <a:lnSpc>
                <a:spcPts val="2660"/>
              </a:lnSpc>
              <a:spcBef>
                <a:spcPts val="0"/>
              </a:spcBef>
              <a:spcAft>
                <a:spcPts val="600"/>
              </a:spcAft>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pic>
        <p:nvPicPr>
          <p:cNvPr id="5" name="Picture 4" descr="Finanical_title1.jpg"/>
          <p:cNvPicPr>
            <a:picLocks noChangeAspect="1"/>
          </p:cNvPicPr>
          <p:nvPr userDrawn="1"/>
        </p:nvPicPr>
        <p:blipFill>
          <a:blip r:embed="rId2"/>
          <a:srcRect b="12621"/>
          <a:stretch>
            <a:fillRect/>
          </a:stretch>
        </p:blipFill>
        <p:spPr>
          <a:xfrm>
            <a:off x="0" y="0"/>
            <a:ext cx="9144000" cy="3429001"/>
          </a:xfrm>
          <a:prstGeom prst="rect">
            <a:avLst/>
          </a:prstGeom>
        </p:spPr>
      </p:pic>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solidFill>
                  <a:prstClr val="white">
                    <a:lumMod val="75000"/>
                  </a:prstClr>
                </a:solidFill>
              </a:rPr>
              <a:t>© IDC Financial Insights   Visit us at IDC-fi.com</a:t>
            </a:r>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30879362-658A-E344-B7E9-F19991414F7F}"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Finanical_title2.jpg"/>
          <p:cNvPicPr>
            <a:picLocks noChangeAspect="1"/>
          </p:cNvPicPr>
          <p:nvPr/>
        </p:nvPicPr>
        <p:blipFill>
          <a:blip r:embed="rId2"/>
          <a:stretch>
            <a:fillRect/>
          </a:stretch>
        </p:blipFill>
        <p:spPr>
          <a:xfrm>
            <a:off x="0" y="0"/>
            <a:ext cx="9144000" cy="2673350"/>
          </a:xfrm>
          <a:prstGeom prst="rect">
            <a:avLst/>
          </a:prstGeom>
        </p:spPr>
      </p:pic>
      <p:sp>
        <p:nvSpPr>
          <p:cNvPr id="2" name="Title 1"/>
          <p:cNvSpPr>
            <a:spLocks noGrp="1"/>
          </p:cNvSpPr>
          <p:nvPr>
            <p:ph type="title"/>
          </p:nvPr>
        </p:nvSpPr>
        <p:spPr>
          <a:xfrm>
            <a:off x="722313" y="691843"/>
            <a:ext cx="7772400" cy="1696434"/>
          </a:xfrm>
        </p:spPr>
        <p:txBody>
          <a:bodyPr anchor="t">
            <a:normAutofit/>
          </a:bodyPr>
          <a:lstStyle>
            <a:lvl1pPr algn="l">
              <a:defRPr sz="4000" b="1" cap="none">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3572936"/>
            <a:ext cx="7772400" cy="1500187"/>
          </a:xfrm>
        </p:spPr>
        <p:txBody>
          <a:bodyPr anchor="t">
            <a:normAutofit/>
          </a:bodyPr>
          <a:lstStyle>
            <a:lvl1pPr marL="0" indent="0" algn="l">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solidFill>
                  <a:prstClr val="white">
                    <a:lumMod val="75000"/>
                  </a:prstClr>
                </a:solidFill>
              </a:rPr>
              <a:t>© IDC Financial Insights   Visit us at IDC-fi.com</a:t>
            </a:r>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30879362-658A-E344-B7E9-F19991414F7F}"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smtClean="0">
                <a:solidFill>
                  <a:prstClr val="white">
                    <a:lumMod val="75000"/>
                  </a:prstClr>
                </a:solidFill>
              </a:rPr>
              <a:t>© IDC Financial Insights   Visit us at IDC-fi.com</a:t>
            </a:r>
            <a:endParaRPr lang="en-US" dirty="0">
              <a:solidFill>
                <a:prstClr val="white">
                  <a:lumMod val="75000"/>
                </a:prstClr>
              </a:solidFill>
            </a:endParaRPr>
          </a:p>
        </p:txBody>
      </p:sp>
      <p:sp>
        <p:nvSpPr>
          <p:cNvPr id="7" name="Slide Number Placeholder 6"/>
          <p:cNvSpPr>
            <a:spLocks noGrp="1"/>
          </p:cNvSpPr>
          <p:nvPr>
            <p:ph type="sldNum" sz="quarter" idx="12"/>
          </p:nvPr>
        </p:nvSpPr>
        <p:spPr/>
        <p:txBody>
          <a:bodyPr/>
          <a:lstStyle/>
          <a:p>
            <a:fld id="{30879362-658A-E344-B7E9-F19991414F7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 IDC   Visit us at IDC.com and follow us on Twitter: @IDC</a:t>
            </a:r>
            <a:endParaRPr lang="en-US" dirty="0"/>
          </a:p>
        </p:txBody>
      </p:sp>
      <p:sp>
        <p:nvSpPr>
          <p:cNvPr id="6" name="Slide Number Placeholder 5"/>
          <p:cNvSpPr>
            <a:spLocks noGrp="1"/>
          </p:cNvSpPr>
          <p:nvPr>
            <p:ph type="sldNum" sz="quarter" idx="12"/>
          </p:nvPr>
        </p:nvSpPr>
        <p:spPr/>
        <p:txBody>
          <a:bodyPr/>
          <a:lstStyle/>
          <a:p>
            <a:fld id="{30879362-658A-E344-B7E9-F19991414F7F}"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smtClean="0">
                <a:solidFill>
                  <a:prstClr val="white">
                    <a:lumMod val="75000"/>
                  </a:prstClr>
                </a:solidFill>
              </a:rPr>
              <a:t>© IDC Financial Insights   Visit us at IDC-fi.com</a:t>
            </a:r>
            <a:endParaRPr lang="en-US" dirty="0">
              <a:solidFill>
                <a:prstClr val="white">
                  <a:lumMod val="75000"/>
                </a:prstClr>
              </a:solidFill>
            </a:endParaRPr>
          </a:p>
        </p:txBody>
      </p:sp>
      <p:sp>
        <p:nvSpPr>
          <p:cNvPr id="9" name="Slide Number Placeholder 8"/>
          <p:cNvSpPr>
            <a:spLocks noGrp="1"/>
          </p:cNvSpPr>
          <p:nvPr>
            <p:ph type="sldNum" sz="quarter" idx="12"/>
          </p:nvPr>
        </p:nvSpPr>
        <p:spPr/>
        <p:txBody>
          <a:bodyPr/>
          <a:lstStyle/>
          <a:p>
            <a:fld id="{30879362-658A-E344-B7E9-F19991414F7F}"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solidFill>
                  <a:prstClr val="white">
                    <a:lumMod val="75000"/>
                  </a:prstClr>
                </a:solidFill>
              </a:rPr>
              <a:t>© IDC Financial Insights   Visit us at IDC-fi.com</a:t>
            </a:r>
            <a:endParaRPr lang="en-US" dirty="0">
              <a:solidFill>
                <a:prstClr val="white">
                  <a:lumMod val="75000"/>
                </a:prstClr>
              </a:solidFill>
            </a:endParaRPr>
          </a:p>
        </p:txBody>
      </p:sp>
      <p:sp>
        <p:nvSpPr>
          <p:cNvPr id="5" name="Slide Number Placeholder 4"/>
          <p:cNvSpPr>
            <a:spLocks noGrp="1"/>
          </p:cNvSpPr>
          <p:nvPr>
            <p:ph type="sldNum" sz="quarter" idx="12"/>
          </p:nvPr>
        </p:nvSpPr>
        <p:spPr/>
        <p:txBody>
          <a:bodyPr/>
          <a:lstStyle/>
          <a:p>
            <a:fld id="{30879362-658A-E344-B7E9-F19991414F7F}"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prstClr val="white">
                    <a:lumMod val="75000"/>
                  </a:prstClr>
                </a:solidFill>
              </a:rPr>
              <a:t>© IDC Financial Insights   Visit us at IDC-fi.com</a:t>
            </a:r>
            <a:endParaRPr lang="en-US" dirty="0">
              <a:solidFill>
                <a:prstClr val="white">
                  <a:lumMod val="75000"/>
                </a:prstClr>
              </a:solidFill>
            </a:endParaRPr>
          </a:p>
        </p:txBody>
      </p:sp>
      <p:sp>
        <p:nvSpPr>
          <p:cNvPr id="4" name="Slide Number Placeholder 3"/>
          <p:cNvSpPr>
            <a:spLocks noGrp="1"/>
          </p:cNvSpPr>
          <p:nvPr>
            <p:ph type="sldNum" sz="quarter" idx="12"/>
          </p:nvPr>
        </p:nvSpPr>
        <p:spPr/>
        <p:txBody>
          <a:bodyPr/>
          <a:lstStyle/>
          <a:p>
            <a:fld id="{30879362-658A-E344-B7E9-F19991414F7F}"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pic>
        <p:nvPicPr>
          <p:cNvPr id="12" name="Picture 11" descr="Finan_vertical_title1.jpg"/>
          <p:cNvPicPr>
            <a:picLocks noChangeAspect="1"/>
          </p:cNvPicPr>
          <p:nvPr/>
        </p:nvPicPr>
        <p:blipFill>
          <a:blip r:embed="rId2"/>
          <a:stretch>
            <a:fillRect/>
          </a:stretch>
        </p:blipFill>
        <p:spPr>
          <a:xfrm>
            <a:off x="0" y="0"/>
            <a:ext cx="3670300" cy="6858000"/>
          </a:xfrm>
          <a:prstGeom prst="rect">
            <a:avLst/>
          </a:prstGeom>
        </p:spPr>
      </p:pic>
      <p:pic>
        <p:nvPicPr>
          <p:cNvPr id="13" name="Picture 12" descr="Finan_logo_white.png"/>
          <p:cNvPicPr>
            <a:picLocks noChangeAspect="1"/>
          </p:cNvPicPr>
          <p:nvPr/>
        </p:nvPicPr>
        <p:blipFill>
          <a:blip r:embed="rId3"/>
          <a:stretch>
            <a:fillRect/>
          </a:stretch>
        </p:blipFill>
        <p:spPr>
          <a:xfrm>
            <a:off x="315532" y="6318944"/>
            <a:ext cx="1781216" cy="453751"/>
          </a:xfrm>
          <a:prstGeom prst="rect">
            <a:avLst/>
          </a:prstGeom>
        </p:spPr>
      </p:pic>
      <p:sp>
        <p:nvSpPr>
          <p:cNvPr id="2" name="Title 1"/>
          <p:cNvSpPr>
            <a:spLocks noGrp="1"/>
          </p:cNvSpPr>
          <p:nvPr>
            <p:ph type="title"/>
          </p:nvPr>
        </p:nvSpPr>
        <p:spPr>
          <a:xfrm>
            <a:off x="315531" y="901521"/>
            <a:ext cx="3008313" cy="2588654"/>
          </a:xfrm>
        </p:spPr>
        <p:txBody>
          <a:bodyPr anchor="t">
            <a:normAutofit/>
          </a:bodyPr>
          <a:lstStyle>
            <a:lvl1pPr marL="0" indent="0" algn="l">
              <a:buFontTx/>
              <a:buNone/>
              <a:defRPr sz="24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838227" y="901521"/>
            <a:ext cx="5111750" cy="4291717"/>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a:xfrm>
            <a:off x="3722316" y="6479551"/>
            <a:ext cx="4434626" cy="365125"/>
          </a:xfrm>
        </p:spPr>
        <p:txBody>
          <a:bodyPr/>
          <a:lstStyle/>
          <a:p>
            <a:r>
              <a:rPr lang="en-US" smtClean="0">
                <a:solidFill>
                  <a:prstClr val="white">
                    <a:lumMod val="75000"/>
                  </a:prstClr>
                </a:solidFill>
              </a:rPr>
              <a:t>© IDC Financial Insights   Visit us at IDC-fi.com</a:t>
            </a:r>
            <a:endParaRPr lang="en-US" dirty="0">
              <a:solidFill>
                <a:prstClr val="white">
                  <a:lumMod val="75000"/>
                </a:prstClr>
              </a:solidFill>
            </a:endParaRPr>
          </a:p>
        </p:txBody>
      </p:sp>
      <p:sp>
        <p:nvSpPr>
          <p:cNvPr id="7" name="Slide Number Placeholder 6"/>
          <p:cNvSpPr>
            <a:spLocks noGrp="1"/>
          </p:cNvSpPr>
          <p:nvPr>
            <p:ph type="sldNum" sz="quarter" idx="12"/>
          </p:nvPr>
        </p:nvSpPr>
        <p:spPr/>
        <p:txBody>
          <a:bodyPr/>
          <a:lstStyle/>
          <a:p>
            <a:fld id="{30879362-658A-E344-B7E9-F19991414F7F}"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pic>
        <p:nvPicPr>
          <p:cNvPr id="9" name="Picture 8" descr="Finan_vertical_title2.jpg"/>
          <p:cNvPicPr>
            <a:picLocks noChangeAspect="1"/>
          </p:cNvPicPr>
          <p:nvPr/>
        </p:nvPicPr>
        <p:blipFill>
          <a:blip r:embed="rId2"/>
          <a:stretch>
            <a:fillRect/>
          </a:stretch>
        </p:blipFill>
        <p:spPr>
          <a:xfrm>
            <a:off x="3684790" y="0"/>
            <a:ext cx="5467350" cy="6858000"/>
          </a:xfrm>
          <a:prstGeom prst="rect">
            <a:avLst/>
          </a:prstGeom>
        </p:spPr>
      </p:pic>
      <p:sp>
        <p:nvSpPr>
          <p:cNvPr id="2" name="Title 1"/>
          <p:cNvSpPr>
            <a:spLocks noGrp="1"/>
          </p:cNvSpPr>
          <p:nvPr>
            <p:ph type="title"/>
          </p:nvPr>
        </p:nvSpPr>
        <p:spPr>
          <a:xfrm>
            <a:off x="4391696" y="541711"/>
            <a:ext cx="4359499" cy="4983325"/>
          </a:xfrm>
        </p:spPr>
        <p:txBody>
          <a:bodyPr anchor="t">
            <a:normAutofit/>
          </a:bodyPr>
          <a:lstStyle>
            <a:lvl1pPr algn="l">
              <a:defRPr sz="24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99509" y="541712"/>
            <a:ext cx="3260686" cy="5584451"/>
          </a:xfrm>
        </p:spPr>
        <p:txBody>
          <a:bodyPr>
            <a:normAutofit/>
          </a:bodyPr>
          <a:lstStyle>
            <a:lvl1pPr>
              <a:defRPr sz="24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a:xfrm>
            <a:off x="3684790" y="6479551"/>
            <a:ext cx="4580115" cy="365125"/>
          </a:xfrm>
        </p:spPr>
        <p:txBody>
          <a:bodyPr/>
          <a:lstStyle>
            <a:lvl1pPr>
              <a:defRPr>
                <a:solidFill>
                  <a:schemeClr val="bg1">
                    <a:lumMod val="85000"/>
                  </a:schemeClr>
                </a:solidFill>
              </a:defRPr>
            </a:lvl1pPr>
          </a:lstStyle>
          <a:p>
            <a:r>
              <a:rPr lang="en-US" smtClean="0">
                <a:solidFill>
                  <a:prstClr val="white">
                    <a:lumMod val="85000"/>
                  </a:prstClr>
                </a:solidFill>
              </a:rPr>
              <a:t>© IDC Financial Insights   Visit us at IDC-fi.com</a:t>
            </a:r>
            <a:endParaRPr lang="en-US" dirty="0">
              <a:solidFill>
                <a:prstClr val="white">
                  <a:lumMod val="85000"/>
                </a:prstClr>
              </a:solidFill>
            </a:endParaRPr>
          </a:p>
        </p:txBody>
      </p:sp>
      <p:sp>
        <p:nvSpPr>
          <p:cNvPr id="7" name="Slide Number Placeholder 6"/>
          <p:cNvSpPr>
            <a:spLocks noGrp="1"/>
          </p:cNvSpPr>
          <p:nvPr>
            <p:ph type="sldNum" sz="quarter" idx="12"/>
          </p:nvPr>
        </p:nvSpPr>
        <p:spPr/>
        <p:txBody>
          <a:bodyPr/>
          <a:lstStyle/>
          <a:p>
            <a:fld id="{30879362-658A-E344-B7E9-F19991414F7F}"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solidFill>
                  <a:prstClr val="white">
                    <a:lumMod val="75000"/>
                  </a:prstClr>
                </a:solidFill>
              </a:rPr>
              <a:t>© IDC   Visit us at IDC-fi.com</a:t>
            </a:r>
            <a:endParaRPr lang="en-US" dirty="0">
              <a:solidFill>
                <a:prstClr val="white">
                  <a:lumMod val="75000"/>
                </a:prstClr>
              </a:solidFill>
            </a:endParaRPr>
          </a:p>
        </p:txBody>
      </p:sp>
      <p:sp>
        <p:nvSpPr>
          <p:cNvPr id="7" name="Slide Number Placeholder 6"/>
          <p:cNvSpPr>
            <a:spLocks noGrp="1"/>
          </p:cNvSpPr>
          <p:nvPr>
            <p:ph type="sldNum" sz="quarter" idx="12"/>
          </p:nvPr>
        </p:nvSpPr>
        <p:spPr/>
        <p:txBody>
          <a:bodyPr/>
          <a:lstStyle/>
          <a:p>
            <a:fld id="{30879362-658A-E344-B7E9-F19991414F7F}" type="slidenum">
              <a:rPr lang="en-US" smtClean="0"/>
              <a:pPr/>
              <a:t>‹#›</a:t>
            </a:fld>
            <a:endParaRPr lang="en-US"/>
          </a:p>
        </p:txBody>
      </p:sp>
      <p:sp>
        <p:nvSpPr>
          <p:cNvPr id="8" name="Rectangle 7"/>
          <p:cNvSpPr/>
          <p:nvPr/>
        </p:nvSpPr>
        <p:spPr>
          <a:xfrm>
            <a:off x="2286000" y="3105835"/>
            <a:ext cx="4572000" cy="646331"/>
          </a:xfrm>
          <a:prstGeom prst="rect">
            <a:avLst/>
          </a:prstGeom>
        </p:spPr>
        <p:txBody>
          <a:bodyPr>
            <a:spAutoFit/>
          </a:bodyPr>
          <a:lstStyle/>
          <a:p>
            <a:r>
              <a:rPr lang="en-US" dirty="0" smtClean="0">
                <a:solidFill>
                  <a:prstClr val="black"/>
                </a:solidFill>
              </a:rPr>
              <a:t>© IDC Financial Insights   Visit us at IDC-fi.com</a:t>
            </a:r>
            <a:endParaRPr lang="en-US" dirty="0">
              <a:solidFill>
                <a:prstClr val="black"/>
              </a:solidFill>
            </a:endParaRPr>
          </a:p>
        </p:txBody>
      </p:sp>
      <p:sp>
        <p:nvSpPr>
          <p:cNvPr id="9" name="Rectangle 8"/>
          <p:cNvSpPr/>
          <p:nvPr/>
        </p:nvSpPr>
        <p:spPr>
          <a:xfrm>
            <a:off x="2286000" y="3105835"/>
            <a:ext cx="4572000" cy="646331"/>
          </a:xfrm>
          <a:prstGeom prst="rect">
            <a:avLst/>
          </a:prstGeom>
        </p:spPr>
        <p:txBody>
          <a:bodyPr>
            <a:spAutoFit/>
          </a:bodyPr>
          <a:lstStyle/>
          <a:p>
            <a:r>
              <a:rPr lang="en-US" dirty="0" smtClean="0">
                <a:solidFill>
                  <a:prstClr val="black"/>
                </a:solidFill>
              </a:rPr>
              <a:t>© IDC Financial Insights   Visit us at IDC-fi.com</a:t>
            </a:r>
            <a:endParaRPr lang="en-US" dirty="0">
              <a:solidFill>
                <a:prstClr val="black"/>
              </a:solidFill>
            </a:endParaRPr>
          </a:p>
        </p:txBody>
      </p:sp>
      <p:sp>
        <p:nvSpPr>
          <p:cNvPr id="10" name="Rectangle 9"/>
          <p:cNvSpPr/>
          <p:nvPr userDrawn="1"/>
        </p:nvSpPr>
        <p:spPr>
          <a:xfrm>
            <a:off x="2286000" y="3105835"/>
            <a:ext cx="4572000" cy="646331"/>
          </a:xfrm>
          <a:prstGeom prst="rect">
            <a:avLst/>
          </a:prstGeom>
        </p:spPr>
        <p:txBody>
          <a:bodyPr>
            <a:spAutoFit/>
          </a:bodyPr>
          <a:lstStyle/>
          <a:p>
            <a:r>
              <a:rPr lang="en-US" dirty="0" smtClean="0">
                <a:solidFill>
                  <a:prstClr val="black"/>
                </a:solidFill>
              </a:rPr>
              <a:t>© IDC Financial Insights   Visit us at IDC-fi.com</a:t>
            </a:r>
            <a:endParaRPr lang="en-US" dirty="0">
              <a:solidFill>
                <a:prstClr val="black"/>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solidFill>
                  <a:prstClr val="white">
                    <a:lumMod val="75000"/>
                  </a:prstClr>
                </a:solidFill>
              </a:rPr>
              <a:t>© IDC Financial Insights   Visit us at IDC-fi.com</a:t>
            </a:r>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30879362-658A-E344-B7E9-F19991414F7F}"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15" name="Picture 14" descr="Insights_Financial_logo.png"/>
          <p:cNvPicPr>
            <a:picLocks noChangeAspect="1"/>
          </p:cNvPicPr>
          <p:nvPr/>
        </p:nvPicPr>
        <p:blipFill>
          <a:blip r:embed="rId2"/>
          <a:stretch>
            <a:fillRect/>
          </a:stretch>
        </p:blipFill>
        <p:spPr>
          <a:xfrm rot="5400000">
            <a:off x="-434257" y="763854"/>
            <a:ext cx="1348688" cy="347223"/>
          </a:xfrm>
          <a:prstGeom prst="rect">
            <a:avLst/>
          </a:prstGeom>
        </p:spPr>
      </p:pic>
      <p:grpSp>
        <p:nvGrpSpPr>
          <p:cNvPr id="4" name="Group 11"/>
          <p:cNvGrpSpPr/>
          <p:nvPr/>
        </p:nvGrpSpPr>
        <p:grpSpPr>
          <a:xfrm rot="5400000">
            <a:off x="-178509" y="6290106"/>
            <a:ext cx="879094" cy="256695"/>
            <a:chOff x="3260468" y="5276893"/>
            <a:chExt cx="879094" cy="256695"/>
          </a:xfrm>
        </p:grpSpPr>
        <p:sp>
          <p:nvSpPr>
            <p:cNvPr id="8" name="Rectangle 7"/>
            <p:cNvSpPr/>
            <p:nvPr userDrawn="1"/>
          </p:nvSpPr>
          <p:spPr>
            <a:xfrm>
              <a:off x="3260468" y="5276893"/>
              <a:ext cx="879094" cy="256695"/>
            </a:xfrm>
            <a:prstGeom prst="rect">
              <a:avLst/>
            </a:prstGeom>
            <a:solidFill>
              <a:srgbClr val="004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4009238" y="5276893"/>
              <a:ext cx="130324" cy="256695"/>
            </a:xfrm>
            <a:prstGeom prst="rect">
              <a:avLst/>
            </a:prstGeom>
            <a:solidFill>
              <a:srgbClr val="6CAE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3260468" y="5276893"/>
              <a:ext cx="879094" cy="25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4009238" y="5276893"/>
              <a:ext cx="130324" cy="2566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rot="5400000">
            <a:off x="-1441750" y="3396163"/>
            <a:ext cx="3419226" cy="365125"/>
          </a:xfrm>
        </p:spPr>
        <p:txBody>
          <a:bodyPr/>
          <a:lstStyle/>
          <a:p>
            <a:r>
              <a:rPr lang="en-US" smtClean="0">
                <a:solidFill>
                  <a:prstClr val="white">
                    <a:lumMod val="75000"/>
                  </a:prstClr>
                </a:solidFill>
              </a:rPr>
              <a:t>© IDC Financial Insights   Visit us at IDC-fi.com</a:t>
            </a:r>
            <a:endParaRPr lang="en-US" dirty="0">
              <a:solidFill>
                <a:prstClr val="white">
                  <a:lumMod val="75000"/>
                </a:prstClr>
              </a:solidFill>
            </a:endParaRPr>
          </a:p>
        </p:txBody>
      </p:sp>
      <p:sp>
        <p:nvSpPr>
          <p:cNvPr id="6" name="Slide Number Placeholder 5"/>
          <p:cNvSpPr>
            <a:spLocks noGrp="1"/>
          </p:cNvSpPr>
          <p:nvPr>
            <p:ph type="sldNum" sz="quarter" idx="12"/>
          </p:nvPr>
        </p:nvSpPr>
        <p:spPr>
          <a:xfrm rot="5400000">
            <a:off x="-308001" y="5688415"/>
            <a:ext cx="1165276" cy="365125"/>
          </a:xfrm>
        </p:spPr>
        <p:txBody>
          <a:bodyPr/>
          <a:lstStyle/>
          <a:p>
            <a:fld id="{30879362-658A-E344-B7E9-F19991414F7F}"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1938" y="0"/>
            <a:ext cx="7278687" cy="9937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73050" y="1155700"/>
            <a:ext cx="4273550" cy="5367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99000" y="1155700"/>
            <a:ext cx="4275138" cy="5367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7209" y="3429001"/>
            <a:ext cx="8309582" cy="1789552"/>
          </a:xfrm>
        </p:spPr>
        <p:txBody>
          <a:bodyPr anchor="b">
            <a:noAutofit/>
          </a:bodyPr>
          <a:lstStyle>
            <a:lvl1pPr algn="r">
              <a:lnSpc>
                <a:spcPts val="3400"/>
              </a:lnSpc>
              <a:defRPr sz="3200"/>
            </a:lvl1pPr>
          </a:lstStyle>
          <a:p>
            <a:r>
              <a:rPr lang="en-US" smtClean="0"/>
              <a:t>Click to edit Master title style</a:t>
            </a:r>
            <a:endParaRPr lang="en-US" dirty="0"/>
          </a:p>
        </p:txBody>
      </p:sp>
      <p:sp>
        <p:nvSpPr>
          <p:cNvPr id="3" name="Subtitle 2"/>
          <p:cNvSpPr>
            <a:spLocks noGrp="1"/>
          </p:cNvSpPr>
          <p:nvPr>
            <p:ph type="subTitle" idx="1"/>
          </p:nvPr>
        </p:nvSpPr>
        <p:spPr>
          <a:xfrm>
            <a:off x="1788809" y="5218552"/>
            <a:ext cx="6937982" cy="1639447"/>
          </a:xfrm>
        </p:spPr>
        <p:txBody>
          <a:bodyPr anchor="t">
            <a:normAutofit/>
          </a:bodyPr>
          <a:lstStyle>
            <a:lvl1pPr marL="0" indent="0" algn="r">
              <a:lnSpc>
                <a:spcPts val="2660"/>
              </a:lnSpc>
              <a:spcBef>
                <a:spcPts val="0"/>
              </a:spcBef>
              <a:spcAft>
                <a:spcPts val="600"/>
              </a:spcAft>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pic>
        <p:nvPicPr>
          <p:cNvPr id="8" name="Picture 7" descr="Retail_title1.jpg"/>
          <p:cNvPicPr>
            <a:picLocks noChangeAspect="1"/>
          </p:cNvPicPr>
          <p:nvPr/>
        </p:nvPicPr>
        <p:blipFill>
          <a:blip r:embed="rId2"/>
          <a:srcRect b="12762"/>
          <a:stretch>
            <a:fillRect/>
          </a:stretch>
        </p:blipFill>
        <p:spPr>
          <a:xfrm>
            <a:off x="0" y="0"/>
            <a:ext cx="9144000" cy="3429001"/>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background_7_title4.jpg"/>
          <p:cNvPicPr>
            <a:picLocks noChangeAspect="1"/>
          </p:cNvPicPr>
          <p:nvPr/>
        </p:nvPicPr>
        <p:blipFill>
          <a:blip r:embed="rId2"/>
          <a:stretch>
            <a:fillRect/>
          </a:stretch>
        </p:blipFill>
        <p:spPr>
          <a:xfrm>
            <a:off x="0" y="0"/>
            <a:ext cx="9144000" cy="2673350"/>
          </a:xfrm>
          <a:prstGeom prst="rect">
            <a:avLst/>
          </a:prstGeom>
        </p:spPr>
      </p:pic>
      <p:sp>
        <p:nvSpPr>
          <p:cNvPr id="2" name="Title 1"/>
          <p:cNvSpPr>
            <a:spLocks noGrp="1"/>
          </p:cNvSpPr>
          <p:nvPr>
            <p:ph type="title"/>
          </p:nvPr>
        </p:nvSpPr>
        <p:spPr>
          <a:xfrm>
            <a:off x="722313" y="691843"/>
            <a:ext cx="7772400" cy="1696434"/>
          </a:xfrm>
        </p:spPr>
        <p:txBody>
          <a:bodyPr anchor="t">
            <a:normAutofit/>
          </a:bodyPr>
          <a:lstStyle>
            <a:lvl1pPr algn="l">
              <a:defRPr sz="4000" b="1" cap="none">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3572936"/>
            <a:ext cx="7772400" cy="1500187"/>
          </a:xfrm>
        </p:spPr>
        <p:txBody>
          <a:bodyPr anchor="t">
            <a:normAutofit/>
          </a:bodyPr>
          <a:lstStyle>
            <a:lvl1pPr marL="0" indent="0" algn="l">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 IDC   Visit us at IDC.com and follow us on Twitter: @IDC</a:t>
            </a:r>
            <a:endParaRPr lang="en-US" dirty="0"/>
          </a:p>
        </p:txBody>
      </p:sp>
      <p:sp>
        <p:nvSpPr>
          <p:cNvPr id="6" name="Slide Number Placeholder 5"/>
          <p:cNvSpPr>
            <a:spLocks noGrp="1"/>
          </p:cNvSpPr>
          <p:nvPr>
            <p:ph type="sldNum" sz="quarter" idx="12"/>
          </p:nvPr>
        </p:nvSpPr>
        <p:spPr/>
        <p:txBody>
          <a:bodyPr/>
          <a:lstStyle/>
          <a:p>
            <a:fld id="{30879362-658A-E344-B7E9-F19991414F7F}"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solidFill>
                  <a:prstClr val="white">
                    <a:lumMod val="75000"/>
                  </a:prstClr>
                </a:solidFill>
              </a:rPr>
              <a:t>© IDC Retail Insights   Visit us at IDC-ri.com</a:t>
            </a:r>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30879362-658A-E344-B7E9-F19991414F7F}"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descr="Retail_title2.jpg"/>
          <p:cNvPicPr>
            <a:picLocks noChangeAspect="1"/>
          </p:cNvPicPr>
          <p:nvPr/>
        </p:nvPicPr>
        <p:blipFill>
          <a:blip r:embed="rId2"/>
          <a:stretch>
            <a:fillRect/>
          </a:stretch>
        </p:blipFill>
        <p:spPr>
          <a:xfrm>
            <a:off x="0" y="0"/>
            <a:ext cx="9144000" cy="2673350"/>
          </a:xfrm>
          <a:prstGeom prst="rect">
            <a:avLst/>
          </a:prstGeom>
        </p:spPr>
      </p:pic>
      <p:sp>
        <p:nvSpPr>
          <p:cNvPr id="2" name="Title 1"/>
          <p:cNvSpPr>
            <a:spLocks noGrp="1"/>
          </p:cNvSpPr>
          <p:nvPr>
            <p:ph type="title"/>
          </p:nvPr>
        </p:nvSpPr>
        <p:spPr>
          <a:xfrm>
            <a:off x="722313" y="691843"/>
            <a:ext cx="7772400" cy="1696434"/>
          </a:xfrm>
        </p:spPr>
        <p:txBody>
          <a:bodyPr anchor="t">
            <a:normAutofit/>
          </a:bodyPr>
          <a:lstStyle>
            <a:lvl1pPr algn="l">
              <a:defRPr sz="4000" b="1" cap="none">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3572936"/>
            <a:ext cx="7772400" cy="1500187"/>
          </a:xfrm>
        </p:spPr>
        <p:txBody>
          <a:bodyPr anchor="t">
            <a:normAutofit/>
          </a:bodyPr>
          <a:lstStyle>
            <a:lvl1pPr marL="0" indent="0" algn="l">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solidFill>
                  <a:prstClr val="white">
                    <a:lumMod val="75000"/>
                  </a:prstClr>
                </a:solidFill>
              </a:rPr>
              <a:t>© IDC Retail Insights   Visit us at IDC-ri.com</a:t>
            </a:r>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30879362-658A-E344-B7E9-F19991414F7F}"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smtClean="0">
                <a:solidFill>
                  <a:prstClr val="white">
                    <a:lumMod val="75000"/>
                  </a:prstClr>
                </a:solidFill>
              </a:rPr>
              <a:t>© IDC Retail Insights   Visit us at IDC-ri.com</a:t>
            </a:r>
            <a:endParaRPr lang="en-US" dirty="0">
              <a:solidFill>
                <a:prstClr val="white">
                  <a:lumMod val="75000"/>
                </a:prstClr>
              </a:solidFill>
            </a:endParaRPr>
          </a:p>
        </p:txBody>
      </p:sp>
      <p:sp>
        <p:nvSpPr>
          <p:cNvPr id="7" name="Slide Number Placeholder 6"/>
          <p:cNvSpPr>
            <a:spLocks noGrp="1"/>
          </p:cNvSpPr>
          <p:nvPr>
            <p:ph type="sldNum" sz="quarter" idx="12"/>
          </p:nvPr>
        </p:nvSpPr>
        <p:spPr/>
        <p:txBody>
          <a:bodyPr/>
          <a:lstStyle/>
          <a:p>
            <a:fld id="{30879362-658A-E344-B7E9-F19991414F7F}"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smtClean="0">
                <a:solidFill>
                  <a:prstClr val="white">
                    <a:lumMod val="75000"/>
                  </a:prstClr>
                </a:solidFill>
              </a:rPr>
              <a:t>© IDC Retail Insights   Visit us at IDC-ri.com</a:t>
            </a:r>
            <a:endParaRPr lang="en-US" dirty="0">
              <a:solidFill>
                <a:prstClr val="white">
                  <a:lumMod val="75000"/>
                </a:prstClr>
              </a:solidFill>
            </a:endParaRPr>
          </a:p>
        </p:txBody>
      </p:sp>
      <p:sp>
        <p:nvSpPr>
          <p:cNvPr id="9" name="Slide Number Placeholder 8"/>
          <p:cNvSpPr>
            <a:spLocks noGrp="1"/>
          </p:cNvSpPr>
          <p:nvPr>
            <p:ph type="sldNum" sz="quarter" idx="12"/>
          </p:nvPr>
        </p:nvSpPr>
        <p:spPr/>
        <p:txBody>
          <a:bodyPr/>
          <a:lstStyle/>
          <a:p>
            <a:fld id="{30879362-658A-E344-B7E9-F19991414F7F}"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solidFill>
                  <a:prstClr val="white">
                    <a:lumMod val="75000"/>
                  </a:prstClr>
                </a:solidFill>
              </a:rPr>
              <a:t>© IDC Retail Insights   Visit us at IDC-ri.com</a:t>
            </a:r>
            <a:endParaRPr lang="en-US" dirty="0">
              <a:solidFill>
                <a:prstClr val="white">
                  <a:lumMod val="75000"/>
                </a:prstClr>
              </a:solidFill>
            </a:endParaRPr>
          </a:p>
        </p:txBody>
      </p:sp>
      <p:sp>
        <p:nvSpPr>
          <p:cNvPr id="5" name="Slide Number Placeholder 4"/>
          <p:cNvSpPr>
            <a:spLocks noGrp="1"/>
          </p:cNvSpPr>
          <p:nvPr>
            <p:ph type="sldNum" sz="quarter" idx="12"/>
          </p:nvPr>
        </p:nvSpPr>
        <p:spPr/>
        <p:txBody>
          <a:bodyPr/>
          <a:lstStyle/>
          <a:p>
            <a:fld id="{30879362-658A-E344-B7E9-F19991414F7F}"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prstClr val="white">
                    <a:lumMod val="75000"/>
                  </a:prstClr>
                </a:solidFill>
              </a:rPr>
              <a:t>© IDC Retail Insights   Visit us at IDC-ri.com</a:t>
            </a:r>
            <a:endParaRPr lang="en-US" dirty="0">
              <a:solidFill>
                <a:prstClr val="white">
                  <a:lumMod val="75000"/>
                </a:prstClr>
              </a:solidFill>
            </a:endParaRPr>
          </a:p>
        </p:txBody>
      </p:sp>
      <p:sp>
        <p:nvSpPr>
          <p:cNvPr id="4" name="Slide Number Placeholder 3"/>
          <p:cNvSpPr>
            <a:spLocks noGrp="1"/>
          </p:cNvSpPr>
          <p:nvPr>
            <p:ph type="sldNum" sz="quarter" idx="12"/>
          </p:nvPr>
        </p:nvSpPr>
        <p:spPr/>
        <p:txBody>
          <a:bodyPr/>
          <a:lstStyle/>
          <a:p>
            <a:fld id="{30879362-658A-E344-B7E9-F19991414F7F}"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pic>
        <p:nvPicPr>
          <p:cNvPr id="14" name="Picture 13" descr="Retail_vertical_title1.jpg"/>
          <p:cNvPicPr>
            <a:picLocks noChangeAspect="1"/>
          </p:cNvPicPr>
          <p:nvPr/>
        </p:nvPicPr>
        <p:blipFill>
          <a:blip r:embed="rId2"/>
          <a:stretch>
            <a:fillRect/>
          </a:stretch>
        </p:blipFill>
        <p:spPr>
          <a:xfrm>
            <a:off x="0" y="0"/>
            <a:ext cx="3676650" cy="6858000"/>
          </a:xfrm>
          <a:prstGeom prst="rect">
            <a:avLst/>
          </a:prstGeom>
        </p:spPr>
      </p:pic>
      <p:sp>
        <p:nvSpPr>
          <p:cNvPr id="2" name="Title 1"/>
          <p:cNvSpPr>
            <a:spLocks noGrp="1"/>
          </p:cNvSpPr>
          <p:nvPr>
            <p:ph type="title"/>
          </p:nvPr>
        </p:nvSpPr>
        <p:spPr>
          <a:xfrm>
            <a:off x="315531" y="901521"/>
            <a:ext cx="3008313" cy="2588654"/>
          </a:xfrm>
        </p:spPr>
        <p:txBody>
          <a:bodyPr anchor="t">
            <a:normAutofit/>
          </a:bodyPr>
          <a:lstStyle>
            <a:lvl1pPr marL="0" indent="0" algn="l">
              <a:buFontTx/>
              <a:buNone/>
              <a:defRPr sz="24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838227" y="901521"/>
            <a:ext cx="5111750" cy="4291717"/>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a:xfrm>
            <a:off x="3722316" y="6479551"/>
            <a:ext cx="4434626" cy="365125"/>
          </a:xfrm>
        </p:spPr>
        <p:txBody>
          <a:bodyPr/>
          <a:lstStyle/>
          <a:p>
            <a:r>
              <a:rPr lang="en-US" smtClean="0">
                <a:solidFill>
                  <a:prstClr val="white">
                    <a:lumMod val="75000"/>
                  </a:prstClr>
                </a:solidFill>
              </a:rPr>
              <a:t>© IDC Retail Insights   Visit us at IDC-ri.com</a:t>
            </a:r>
            <a:endParaRPr lang="en-US" dirty="0">
              <a:solidFill>
                <a:prstClr val="white">
                  <a:lumMod val="75000"/>
                </a:prstClr>
              </a:solidFill>
            </a:endParaRPr>
          </a:p>
        </p:txBody>
      </p:sp>
      <p:sp>
        <p:nvSpPr>
          <p:cNvPr id="7" name="Slide Number Placeholder 6"/>
          <p:cNvSpPr>
            <a:spLocks noGrp="1"/>
          </p:cNvSpPr>
          <p:nvPr>
            <p:ph type="sldNum" sz="quarter" idx="12"/>
          </p:nvPr>
        </p:nvSpPr>
        <p:spPr/>
        <p:txBody>
          <a:bodyPr/>
          <a:lstStyle/>
          <a:p>
            <a:fld id="{30879362-658A-E344-B7E9-F19991414F7F}" type="slidenum">
              <a:rPr lang="en-US" smtClean="0"/>
              <a:pPr/>
              <a:t>‹#›</a:t>
            </a:fld>
            <a:endParaRPr lang="en-US"/>
          </a:p>
        </p:txBody>
      </p:sp>
      <p:pic>
        <p:nvPicPr>
          <p:cNvPr id="15" name="Picture 14" descr="Retail_logo_white.png"/>
          <p:cNvPicPr>
            <a:picLocks noChangeAspect="1"/>
          </p:cNvPicPr>
          <p:nvPr/>
        </p:nvPicPr>
        <p:blipFill>
          <a:blip r:embed="rId3"/>
          <a:stretch>
            <a:fillRect/>
          </a:stretch>
        </p:blipFill>
        <p:spPr>
          <a:xfrm>
            <a:off x="291719" y="6291834"/>
            <a:ext cx="1508705" cy="489966"/>
          </a:xfrm>
          <a:prstGeom prst="rect">
            <a:avLst/>
          </a:prstGeom>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pic>
        <p:nvPicPr>
          <p:cNvPr id="11" name="Picture 10" descr="Retail_vertical_title2.jpg"/>
          <p:cNvPicPr>
            <a:picLocks noChangeAspect="1"/>
          </p:cNvPicPr>
          <p:nvPr/>
        </p:nvPicPr>
        <p:blipFill>
          <a:blip r:embed="rId2"/>
          <a:stretch>
            <a:fillRect/>
          </a:stretch>
        </p:blipFill>
        <p:spPr>
          <a:xfrm>
            <a:off x="3684790" y="0"/>
            <a:ext cx="5467350" cy="6858000"/>
          </a:xfrm>
          <a:prstGeom prst="rect">
            <a:avLst/>
          </a:prstGeom>
        </p:spPr>
      </p:pic>
      <p:sp>
        <p:nvSpPr>
          <p:cNvPr id="2" name="Title 1"/>
          <p:cNvSpPr>
            <a:spLocks noGrp="1"/>
          </p:cNvSpPr>
          <p:nvPr>
            <p:ph type="title"/>
          </p:nvPr>
        </p:nvSpPr>
        <p:spPr>
          <a:xfrm>
            <a:off x="4391696" y="541711"/>
            <a:ext cx="4359499" cy="4983325"/>
          </a:xfrm>
        </p:spPr>
        <p:txBody>
          <a:bodyPr anchor="t">
            <a:normAutofit/>
          </a:bodyPr>
          <a:lstStyle>
            <a:lvl1pPr algn="l">
              <a:defRPr sz="24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99509" y="541712"/>
            <a:ext cx="3260686" cy="5584451"/>
          </a:xfrm>
        </p:spPr>
        <p:txBody>
          <a:bodyPr>
            <a:normAutofit/>
          </a:bodyPr>
          <a:lstStyle>
            <a:lvl1pPr>
              <a:defRPr sz="24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a:xfrm>
            <a:off x="3684790" y="6479551"/>
            <a:ext cx="4580115" cy="365125"/>
          </a:xfrm>
        </p:spPr>
        <p:txBody>
          <a:bodyPr/>
          <a:lstStyle>
            <a:lvl1pPr>
              <a:defRPr>
                <a:solidFill>
                  <a:schemeClr val="bg1">
                    <a:lumMod val="85000"/>
                  </a:schemeClr>
                </a:solidFill>
              </a:defRPr>
            </a:lvl1pPr>
          </a:lstStyle>
          <a:p>
            <a:r>
              <a:rPr lang="en-US" dirty="0" smtClean="0">
                <a:solidFill>
                  <a:prstClr val="white">
                    <a:lumMod val="85000"/>
                  </a:prstClr>
                </a:solidFill>
              </a:rPr>
              <a:t>© IDC Retail Insights   Visit us at IDC-ri.com</a:t>
            </a:r>
            <a:endParaRPr lang="en-US" dirty="0">
              <a:solidFill>
                <a:prstClr val="white">
                  <a:lumMod val="85000"/>
                </a:prstClr>
              </a:solidFill>
            </a:endParaRPr>
          </a:p>
        </p:txBody>
      </p:sp>
      <p:sp>
        <p:nvSpPr>
          <p:cNvPr id="7" name="Slide Number Placeholder 6"/>
          <p:cNvSpPr>
            <a:spLocks noGrp="1"/>
          </p:cNvSpPr>
          <p:nvPr>
            <p:ph type="sldNum" sz="quarter" idx="12"/>
          </p:nvPr>
        </p:nvSpPr>
        <p:spPr/>
        <p:txBody>
          <a:bodyPr/>
          <a:lstStyle/>
          <a:p>
            <a:fld id="{30879362-658A-E344-B7E9-F19991414F7F}"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solidFill>
                  <a:prstClr val="white">
                    <a:lumMod val="75000"/>
                  </a:prstClr>
                </a:solidFill>
              </a:rPr>
              <a:t>© IDC Retail Insights   Visit us at IDC-ri.com</a:t>
            </a:r>
            <a:endParaRPr lang="en-US" dirty="0">
              <a:solidFill>
                <a:prstClr val="white">
                  <a:lumMod val="75000"/>
                </a:prstClr>
              </a:solidFill>
            </a:endParaRPr>
          </a:p>
        </p:txBody>
      </p:sp>
      <p:sp>
        <p:nvSpPr>
          <p:cNvPr id="7" name="Slide Number Placeholder 6"/>
          <p:cNvSpPr>
            <a:spLocks noGrp="1"/>
          </p:cNvSpPr>
          <p:nvPr>
            <p:ph type="sldNum" sz="quarter" idx="12"/>
          </p:nvPr>
        </p:nvSpPr>
        <p:spPr/>
        <p:txBody>
          <a:bodyPr/>
          <a:lstStyle/>
          <a:p>
            <a:fld id="{30879362-658A-E344-B7E9-F19991414F7F}"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solidFill>
                  <a:prstClr val="white">
                    <a:lumMod val="75000"/>
                  </a:prstClr>
                </a:solidFill>
              </a:rPr>
              <a:t>© IDC Retail Insights   Visit us at IDC-ri.com</a:t>
            </a:r>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30879362-658A-E344-B7E9-F19991414F7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smtClean="0"/>
              <a:t>© IDC   Visit us at IDC.com and follow us on Twitter: @IDC</a:t>
            </a:r>
            <a:endParaRPr lang="en-US" dirty="0"/>
          </a:p>
        </p:txBody>
      </p:sp>
      <p:sp>
        <p:nvSpPr>
          <p:cNvPr id="7" name="Slide Number Placeholder 6"/>
          <p:cNvSpPr>
            <a:spLocks noGrp="1"/>
          </p:cNvSpPr>
          <p:nvPr>
            <p:ph type="sldNum" sz="quarter" idx="12"/>
          </p:nvPr>
        </p:nvSpPr>
        <p:spPr/>
        <p:txBody>
          <a:bodyPr/>
          <a:lstStyle/>
          <a:p>
            <a:fld id="{30879362-658A-E344-B7E9-F19991414F7F}"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11"/>
          <p:cNvGrpSpPr/>
          <p:nvPr/>
        </p:nvGrpSpPr>
        <p:grpSpPr>
          <a:xfrm rot="5400000">
            <a:off x="-178509" y="6290106"/>
            <a:ext cx="879094" cy="256695"/>
            <a:chOff x="3260468" y="5276893"/>
            <a:chExt cx="879094" cy="256695"/>
          </a:xfrm>
        </p:grpSpPr>
        <p:sp>
          <p:nvSpPr>
            <p:cNvPr id="8" name="Rectangle 7"/>
            <p:cNvSpPr/>
            <p:nvPr userDrawn="1"/>
          </p:nvSpPr>
          <p:spPr>
            <a:xfrm>
              <a:off x="3260468" y="5276893"/>
              <a:ext cx="879094" cy="256695"/>
            </a:xfrm>
            <a:prstGeom prst="rect">
              <a:avLst/>
            </a:prstGeom>
            <a:solidFill>
              <a:srgbClr val="004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4009238" y="5276893"/>
              <a:ext cx="130324" cy="256695"/>
            </a:xfrm>
            <a:prstGeom prst="rect">
              <a:avLst/>
            </a:prstGeom>
            <a:solidFill>
              <a:srgbClr val="6CAE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3260468" y="5276893"/>
              <a:ext cx="879094" cy="25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4009238" y="5276893"/>
              <a:ext cx="130324" cy="2566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rot="5400000">
            <a:off x="-1441750" y="3396163"/>
            <a:ext cx="3419226" cy="365125"/>
          </a:xfrm>
        </p:spPr>
        <p:txBody>
          <a:bodyPr/>
          <a:lstStyle/>
          <a:p>
            <a:r>
              <a:rPr lang="en-US" smtClean="0">
                <a:solidFill>
                  <a:prstClr val="white">
                    <a:lumMod val="75000"/>
                  </a:prstClr>
                </a:solidFill>
              </a:rPr>
              <a:t>© IDC Retail Insights   Visit us at IDC-ri.com</a:t>
            </a:r>
            <a:endParaRPr lang="en-US" dirty="0">
              <a:solidFill>
                <a:prstClr val="white">
                  <a:lumMod val="75000"/>
                </a:prstClr>
              </a:solidFill>
            </a:endParaRPr>
          </a:p>
        </p:txBody>
      </p:sp>
      <p:sp>
        <p:nvSpPr>
          <p:cNvPr id="6" name="Slide Number Placeholder 5"/>
          <p:cNvSpPr>
            <a:spLocks noGrp="1"/>
          </p:cNvSpPr>
          <p:nvPr>
            <p:ph type="sldNum" sz="quarter" idx="12"/>
          </p:nvPr>
        </p:nvSpPr>
        <p:spPr>
          <a:xfrm rot="5400000">
            <a:off x="-308001" y="5688415"/>
            <a:ext cx="1165276" cy="365125"/>
          </a:xfrm>
        </p:spPr>
        <p:txBody>
          <a:bodyPr/>
          <a:lstStyle/>
          <a:p>
            <a:fld id="{30879362-658A-E344-B7E9-F19991414F7F}" type="slidenum">
              <a:rPr lang="en-US" smtClean="0"/>
              <a:pPr/>
              <a:t>‹#›</a:t>
            </a:fld>
            <a:endParaRPr lang="en-US" dirty="0"/>
          </a:p>
        </p:txBody>
      </p:sp>
      <p:pic>
        <p:nvPicPr>
          <p:cNvPr id="16" name="Picture 15" descr="Insights_Retail_logo.png"/>
          <p:cNvPicPr>
            <a:picLocks noChangeAspect="1"/>
          </p:cNvPicPr>
          <p:nvPr/>
        </p:nvPicPr>
        <p:blipFill>
          <a:blip r:embed="rId2"/>
          <a:stretch>
            <a:fillRect/>
          </a:stretch>
        </p:blipFill>
        <p:spPr>
          <a:xfrm rot="5400000">
            <a:off x="-363175" y="664532"/>
            <a:ext cx="1190791" cy="38796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smtClean="0"/>
              <a:t>© IDC   Visit us at IDC.com and follow us on Twitter: @IDC</a:t>
            </a:r>
            <a:endParaRPr lang="en-US" dirty="0"/>
          </a:p>
        </p:txBody>
      </p:sp>
      <p:sp>
        <p:nvSpPr>
          <p:cNvPr id="9" name="Slide Number Placeholder 8"/>
          <p:cNvSpPr>
            <a:spLocks noGrp="1"/>
          </p:cNvSpPr>
          <p:nvPr>
            <p:ph type="sldNum" sz="quarter" idx="12"/>
          </p:nvPr>
        </p:nvSpPr>
        <p:spPr/>
        <p:txBody>
          <a:bodyPr/>
          <a:lstStyle/>
          <a:p>
            <a:fld id="{30879362-658A-E344-B7E9-F19991414F7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 IDC   Visit us at IDC.com and follow us on Twitter: @IDC</a:t>
            </a:r>
            <a:endParaRPr lang="en-US" dirty="0"/>
          </a:p>
        </p:txBody>
      </p:sp>
      <p:sp>
        <p:nvSpPr>
          <p:cNvPr id="5" name="Slide Number Placeholder 4"/>
          <p:cNvSpPr>
            <a:spLocks noGrp="1"/>
          </p:cNvSpPr>
          <p:nvPr>
            <p:ph type="sldNum" sz="quarter" idx="12"/>
          </p:nvPr>
        </p:nvSpPr>
        <p:spPr/>
        <p:txBody>
          <a:bodyPr/>
          <a:lstStyle/>
          <a:p>
            <a:fld id="{30879362-658A-E344-B7E9-F19991414F7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IDC   Visit us at IDC.com and follow us on Twitter: @IDC</a:t>
            </a:r>
            <a:endParaRPr lang="en-US" dirty="0"/>
          </a:p>
        </p:txBody>
      </p:sp>
      <p:sp>
        <p:nvSpPr>
          <p:cNvPr id="4" name="Slide Number Placeholder 3"/>
          <p:cNvSpPr>
            <a:spLocks noGrp="1"/>
          </p:cNvSpPr>
          <p:nvPr>
            <p:ph type="sldNum" sz="quarter" idx="12"/>
          </p:nvPr>
        </p:nvSpPr>
        <p:spPr/>
        <p:txBody>
          <a:bodyPr/>
          <a:lstStyle/>
          <a:p>
            <a:fld id="{30879362-658A-E344-B7E9-F19991414F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pic>
        <p:nvPicPr>
          <p:cNvPr id="8" name="Picture 7" descr="new_background_vert_title.jpg"/>
          <p:cNvPicPr>
            <a:picLocks noChangeAspect="1"/>
          </p:cNvPicPr>
          <p:nvPr/>
        </p:nvPicPr>
        <p:blipFill>
          <a:blip r:embed="rId2"/>
          <a:stretch>
            <a:fillRect/>
          </a:stretch>
        </p:blipFill>
        <p:spPr>
          <a:xfrm>
            <a:off x="0" y="0"/>
            <a:ext cx="3676650" cy="6858000"/>
          </a:xfrm>
          <a:prstGeom prst="rect">
            <a:avLst/>
          </a:prstGeom>
        </p:spPr>
      </p:pic>
      <p:pic>
        <p:nvPicPr>
          <p:cNvPr id="9" name="Picture 8" descr="IDC_logo_white.png"/>
          <p:cNvPicPr>
            <a:picLocks noChangeAspect="1"/>
          </p:cNvPicPr>
          <p:nvPr/>
        </p:nvPicPr>
        <p:blipFill>
          <a:blip r:embed="rId3"/>
          <a:stretch>
            <a:fillRect/>
          </a:stretch>
        </p:blipFill>
        <p:spPr>
          <a:xfrm>
            <a:off x="277288" y="6329820"/>
            <a:ext cx="1340012" cy="432536"/>
          </a:xfrm>
          <a:prstGeom prst="rect">
            <a:avLst/>
          </a:prstGeom>
        </p:spPr>
      </p:pic>
      <p:sp>
        <p:nvSpPr>
          <p:cNvPr id="2" name="Title 1"/>
          <p:cNvSpPr>
            <a:spLocks noGrp="1"/>
          </p:cNvSpPr>
          <p:nvPr>
            <p:ph type="title"/>
          </p:nvPr>
        </p:nvSpPr>
        <p:spPr>
          <a:xfrm>
            <a:off x="315531" y="901521"/>
            <a:ext cx="3008313" cy="2588654"/>
          </a:xfrm>
        </p:spPr>
        <p:txBody>
          <a:bodyPr anchor="t">
            <a:normAutofit/>
          </a:bodyPr>
          <a:lstStyle>
            <a:lvl1pPr marL="0" indent="0" algn="l">
              <a:buFontTx/>
              <a:buNone/>
              <a:defRPr sz="24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838227" y="901521"/>
            <a:ext cx="5111750" cy="4291717"/>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a:xfrm>
            <a:off x="3722316" y="6479551"/>
            <a:ext cx="4434626" cy="365125"/>
          </a:xfrm>
        </p:spPr>
        <p:txBody>
          <a:bodyPr/>
          <a:lstStyle/>
          <a:p>
            <a:r>
              <a:rPr lang="en-US" smtClean="0"/>
              <a:t>© IDC   Visit us at IDC.com and follow us on Twitter: @IDC</a:t>
            </a:r>
            <a:endParaRPr lang="en-US" dirty="0"/>
          </a:p>
        </p:txBody>
      </p:sp>
      <p:sp>
        <p:nvSpPr>
          <p:cNvPr id="7" name="Slide Number Placeholder 6"/>
          <p:cNvSpPr>
            <a:spLocks noGrp="1"/>
          </p:cNvSpPr>
          <p:nvPr>
            <p:ph type="sldNum" sz="quarter" idx="12"/>
          </p:nvPr>
        </p:nvSpPr>
        <p:spPr/>
        <p:txBody>
          <a:bodyPr/>
          <a:lstStyle/>
          <a:p>
            <a:fld id="{30879362-658A-E344-B7E9-F19991414F7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pic>
        <p:nvPicPr>
          <p:cNvPr id="8" name="Picture 7" descr="new_background_vert_title2.jpg"/>
          <p:cNvPicPr>
            <a:picLocks noChangeAspect="1"/>
          </p:cNvPicPr>
          <p:nvPr/>
        </p:nvPicPr>
        <p:blipFill>
          <a:blip r:embed="rId2"/>
          <a:stretch>
            <a:fillRect/>
          </a:stretch>
        </p:blipFill>
        <p:spPr>
          <a:xfrm>
            <a:off x="3684791" y="0"/>
            <a:ext cx="5467350" cy="6858000"/>
          </a:xfrm>
          <a:prstGeom prst="rect">
            <a:avLst/>
          </a:prstGeom>
        </p:spPr>
      </p:pic>
      <p:sp>
        <p:nvSpPr>
          <p:cNvPr id="2" name="Title 1"/>
          <p:cNvSpPr>
            <a:spLocks noGrp="1"/>
          </p:cNvSpPr>
          <p:nvPr>
            <p:ph type="title"/>
          </p:nvPr>
        </p:nvSpPr>
        <p:spPr>
          <a:xfrm>
            <a:off x="4391696" y="541711"/>
            <a:ext cx="4359499" cy="4983325"/>
          </a:xfrm>
        </p:spPr>
        <p:txBody>
          <a:bodyPr anchor="t">
            <a:normAutofit/>
          </a:bodyPr>
          <a:lstStyle>
            <a:lvl1pPr algn="l">
              <a:defRPr sz="24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99509" y="541712"/>
            <a:ext cx="3260686" cy="5584451"/>
          </a:xfrm>
        </p:spPr>
        <p:txBody>
          <a:bodyPr>
            <a:normAutofit/>
          </a:bodyPr>
          <a:lstStyle>
            <a:lvl1pPr>
              <a:defRPr sz="24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a:xfrm>
            <a:off x="3684790" y="6479551"/>
            <a:ext cx="4580115" cy="365125"/>
          </a:xfrm>
        </p:spPr>
        <p:txBody>
          <a:bodyPr/>
          <a:lstStyle>
            <a:lvl1pPr>
              <a:defRPr>
                <a:solidFill>
                  <a:schemeClr val="bg1">
                    <a:lumMod val="85000"/>
                  </a:schemeClr>
                </a:solidFill>
              </a:defRPr>
            </a:lvl1pPr>
          </a:lstStyle>
          <a:p>
            <a:r>
              <a:rPr lang="en-US" dirty="0" smtClean="0"/>
              <a:t>© IDC   Visit us at IDC.com and follow us on Twitter: @IDC</a:t>
            </a:r>
            <a:endParaRPr lang="en-US" dirty="0"/>
          </a:p>
        </p:txBody>
      </p:sp>
      <p:sp>
        <p:nvSpPr>
          <p:cNvPr id="7" name="Slide Number Placeholder 6"/>
          <p:cNvSpPr>
            <a:spLocks noGrp="1"/>
          </p:cNvSpPr>
          <p:nvPr>
            <p:ph type="sldNum" sz="quarter" idx="12"/>
          </p:nvPr>
        </p:nvSpPr>
        <p:spPr/>
        <p:txBody>
          <a:bodyPr/>
          <a:lstStyle/>
          <a:p>
            <a:fld id="{30879362-658A-E344-B7E9-F19991414F7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12.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1.jpe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19.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8.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8264906" y="6498004"/>
            <a:ext cx="879094" cy="256695"/>
          </a:xfrm>
          <a:prstGeom prst="rect">
            <a:avLst/>
          </a:prstGeom>
          <a:solidFill>
            <a:srgbClr val="004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264906" y="6498004"/>
            <a:ext cx="879094" cy="256695"/>
          </a:xfrm>
          <a:prstGeom prst="rect">
            <a:avLst/>
          </a:prstGeom>
          <a:solidFill>
            <a:srgbClr val="004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9013676" y="6498004"/>
            <a:ext cx="130324" cy="256695"/>
          </a:xfrm>
          <a:prstGeom prst="rect">
            <a:avLst/>
          </a:prstGeom>
          <a:solidFill>
            <a:srgbClr val="6CAE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9013676" y="6498004"/>
            <a:ext cx="130324" cy="256695"/>
          </a:xfrm>
          <a:prstGeom prst="rect">
            <a:avLst/>
          </a:prstGeom>
          <a:solidFill>
            <a:srgbClr val="6CAE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2354687" y="6479551"/>
            <a:ext cx="4434626" cy="365125"/>
          </a:xfrm>
          <a:prstGeom prst="rect">
            <a:avLst/>
          </a:prstGeom>
        </p:spPr>
        <p:txBody>
          <a:bodyPr vert="horz" lIns="91440" tIns="45720" rIns="91440" bIns="45720" rtlCol="0" anchor="ctr"/>
          <a:lstStyle>
            <a:lvl1pPr algn="ctr">
              <a:defRPr sz="800">
                <a:solidFill>
                  <a:schemeClr val="bg1">
                    <a:lumMod val="75000"/>
                  </a:schemeClr>
                </a:solidFill>
              </a:defRPr>
            </a:lvl1pPr>
          </a:lstStyle>
          <a:p>
            <a:r>
              <a:rPr lang="en-US" smtClean="0"/>
              <a:t>© IDC   Visit us at IDC.com and follow us on Twitter: @IDC</a:t>
            </a:r>
            <a:endParaRPr lang="en-US" dirty="0"/>
          </a:p>
        </p:txBody>
      </p:sp>
      <p:sp>
        <p:nvSpPr>
          <p:cNvPr id="6" name="Slide Number Placeholder 5"/>
          <p:cNvSpPr>
            <a:spLocks noGrp="1"/>
          </p:cNvSpPr>
          <p:nvPr>
            <p:ph type="sldNum" sz="quarter" idx="4"/>
          </p:nvPr>
        </p:nvSpPr>
        <p:spPr>
          <a:xfrm>
            <a:off x="6553200" y="6430705"/>
            <a:ext cx="2133600" cy="365125"/>
          </a:xfrm>
          <a:prstGeom prst="rect">
            <a:avLst/>
          </a:prstGeom>
        </p:spPr>
        <p:txBody>
          <a:bodyPr vert="horz" lIns="91440" tIns="45720" rIns="91440" bIns="45720" rtlCol="0" anchor="ctr"/>
          <a:lstStyle>
            <a:lvl1pPr algn="r">
              <a:defRPr sz="1000">
                <a:solidFill>
                  <a:srgbClr val="FFFFFF"/>
                </a:solidFill>
              </a:defRPr>
            </a:lvl1pPr>
          </a:lstStyle>
          <a:p>
            <a:fld id="{30879362-658A-E344-B7E9-F19991414F7F}" type="slidenum">
              <a:rPr lang="en-US" smtClean="0"/>
              <a:pPr/>
              <a:t>‹#›</a:t>
            </a:fld>
            <a:endParaRPr lang="en-US"/>
          </a:p>
        </p:txBody>
      </p:sp>
      <p:pic>
        <p:nvPicPr>
          <p:cNvPr id="11" name="Picture 10" descr="IDC_logo.png"/>
          <p:cNvPicPr>
            <a:picLocks noChangeAspect="1"/>
          </p:cNvPicPr>
          <p:nvPr/>
        </p:nvPicPr>
        <p:blipFill>
          <a:blip r:embed="rId17"/>
          <a:stretch>
            <a:fillRect/>
          </a:stretch>
        </p:blipFill>
        <p:spPr>
          <a:xfrm>
            <a:off x="276473" y="6347018"/>
            <a:ext cx="1347611" cy="443965"/>
          </a:xfrm>
          <a:prstGeom prst="rect">
            <a:avLst/>
          </a:prstGeom>
        </p:spPr>
      </p:pic>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9" r:id="rId15"/>
  </p:sldLayoutIdLst>
  <p:hf hdr="0" dt="0"/>
  <p:txStyles>
    <p:titleStyle>
      <a:lvl1pPr algn="l" defTabSz="457200" rtl="0" eaLnBrk="1" latinLnBrk="0" hangingPunct="1">
        <a:spcBef>
          <a:spcPct val="0"/>
        </a:spcBef>
        <a:buNone/>
        <a:defRPr sz="4000" kern="1200">
          <a:solidFill>
            <a:schemeClr val="tx2"/>
          </a:solidFill>
          <a:latin typeface="+mj-lt"/>
          <a:ea typeface="+mj-ea"/>
          <a:cs typeface="+mj-cs"/>
        </a:defRPr>
      </a:lvl1pPr>
    </p:titleStyle>
    <p:bodyStyle>
      <a:lvl1pPr marL="342900" indent="-342900" algn="l" defTabSz="457200" rtl="0" eaLnBrk="1" latinLnBrk="0" hangingPunct="1">
        <a:spcBef>
          <a:spcPct val="20000"/>
        </a:spcBef>
        <a:buClr>
          <a:schemeClr val="tx2"/>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bg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bg2"/>
        </a:buClr>
        <a:buSzPct val="74000"/>
        <a:buFont typeface="Wingdings" charset="2"/>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bg2"/>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bg2"/>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Finanical_tab.jpg"/>
          <p:cNvPicPr>
            <a:picLocks noChangeAspect="1"/>
          </p:cNvPicPr>
          <p:nvPr/>
        </p:nvPicPr>
        <p:blipFill>
          <a:blip r:embed="rId15"/>
          <a:stretch>
            <a:fillRect/>
          </a:stretch>
        </p:blipFill>
        <p:spPr>
          <a:xfrm>
            <a:off x="8284464" y="6492240"/>
            <a:ext cx="860367" cy="274320"/>
          </a:xfrm>
          <a:prstGeom prst="rect">
            <a:avLst/>
          </a:prstGeom>
        </p:spPr>
      </p:pic>
      <p:pic>
        <p:nvPicPr>
          <p:cNvPr id="14" name="Picture 13" descr="Insights_Financial_logo.png"/>
          <p:cNvPicPr>
            <a:picLocks noChangeAspect="1"/>
          </p:cNvPicPr>
          <p:nvPr/>
        </p:nvPicPr>
        <p:blipFill>
          <a:blip r:embed="rId16"/>
          <a:stretch>
            <a:fillRect/>
          </a:stretch>
        </p:blipFill>
        <p:spPr>
          <a:xfrm>
            <a:off x="252663" y="6297069"/>
            <a:ext cx="1878556" cy="483639"/>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2354687" y="6479551"/>
            <a:ext cx="4434626" cy="365125"/>
          </a:xfrm>
          <a:prstGeom prst="rect">
            <a:avLst/>
          </a:prstGeom>
        </p:spPr>
        <p:txBody>
          <a:bodyPr vert="horz" lIns="91440" tIns="45720" rIns="91440" bIns="45720" rtlCol="0" anchor="ctr"/>
          <a:lstStyle>
            <a:lvl1pPr algn="ctr">
              <a:defRPr sz="800">
                <a:solidFill>
                  <a:schemeClr val="bg1">
                    <a:lumMod val="75000"/>
                  </a:schemeClr>
                </a:solidFill>
              </a:defRPr>
            </a:lvl1pPr>
          </a:lstStyle>
          <a:p>
            <a:r>
              <a:rPr lang="en-US" smtClean="0">
                <a:solidFill>
                  <a:prstClr val="white">
                    <a:lumMod val="75000"/>
                  </a:prstClr>
                </a:solidFill>
              </a:rPr>
              <a:t>© IDC Financial Insights   Visit us at IDC-fi.com</a:t>
            </a:r>
            <a:endParaRPr lang="en-US" dirty="0">
              <a:solidFill>
                <a:prstClr val="white">
                  <a:lumMod val="75000"/>
                </a:prstClr>
              </a:solidFill>
            </a:endParaRPr>
          </a:p>
        </p:txBody>
      </p:sp>
      <p:sp>
        <p:nvSpPr>
          <p:cNvPr id="6" name="Slide Number Placeholder 5"/>
          <p:cNvSpPr>
            <a:spLocks noGrp="1"/>
          </p:cNvSpPr>
          <p:nvPr>
            <p:ph type="sldNum" sz="quarter" idx="4"/>
          </p:nvPr>
        </p:nvSpPr>
        <p:spPr>
          <a:xfrm>
            <a:off x="6553200" y="6430705"/>
            <a:ext cx="2133600" cy="365125"/>
          </a:xfrm>
          <a:prstGeom prst="rect">
            <a:avLst/>
          </a:prstGeom>
        </p:spPr>
        <p:txBody>
          <a:bodyPr vert="horz" lIns="91440" tIns="45720" rIns="91440" bIns="45720" rtlCol="0" anchor="ctr"/>
          <a:lstStyle>
            <a:lvl1pPr algn="r">
              <a:defRPr sz="1000">
                <a:solidFill>
                  <a:srgbClr val="FFFFFF"/>
                </a:solidFill>
              </a:defRPr>
            </a:lvl1pPr>
          </a:lstStyle>
          <a:p>
            <a:fld id="{30879362-658A-E344-B7E9-F19991414F7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hf hdr="0" dt="0"/>
  <p:txStyles>
    <p:titleStyle>
      <a:lvl1pPr algn="l" defTabSz="457200" rtl="0" eaLnBrk="1" latinLnBrk="0" hangingPunct="1">
        <a:spcBef>
          <a:spcPct val="0"/>
        </a:spcBef>
        <a:buNone/>
        <a:defRPr sz="4000" kern="1200">
          <a:solidFill>
            <a:schemeClr val="tx2"/>
          </a:solidFill>
          <a:latin typeface="+mj-lt"/>
          <a:ea typeface="+mj-ea"/>
          <a:cs typeface="+mj-cs"/>
        </a:defRPr>
      </a:lvl1pPr>
    </p:titleStyle>
    <p:bodyStyle>
      <a:lvl1pPr marL="342900" indent="-342900" algn="l" defTabSz="457200" rtl="0" eaLnBrk="1" latinLnBrk="0" hangingPunct="1">
        <a:spcBef>
          <a:spcPct val="20000"/>
        </a:spcBef>
        <a:buClr>
          <a:schemeClr val="tx2"/>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bg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bg2"/>
        </a:buClr>
        <a:buSzPct val="74000"/>
        <a:buFont typeface="Wingdings" charset="2"/>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bg2"/>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bg2"/>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Retail_tab.jpg"/>
          <p:cNvPicPr>
            <a:picLocks noChangeAspect="1"/>
          </p:cNvPicPr>
          <p:nvPr/>
        </p:nvPicPr>
        <p:blipFill>
          <a:blip r:embed="rId14"/>
          <a:stretch>
            <a:fillRect/>
          </a:stretch>
        </p:blipFill>
        <p:spPr>
          <a:xfrm>
            <a:off x="8258161" y="6479543"/>
            <a:ext cx="887254" cy="282893"/>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2354687" y="6479551"/>
            <a:ext cx="4434626" cy="365125"/>
          </a:xfrm>
          <a:prstGeom prst="rect">
            <a:avLst/>
          </a:prstGeom>
        </p:spPr>
        <p:txBody>
          <a:bodyPr vert="horz" lIns="91440" tIns="45720" rIns="91440" bIns="45720" rtlCol="0" anchor="ctr"/>
          <a:lstStyle>
            <a:lvl1pPr algn="ctr">
              <a:defRPr sz="800">
                <a:solidFill>
                  <a:schemeClr val="bg1">
                    <a:lumMod val="75000"/>
                  </a:schemeClr>
                </a:solidFill>
              </a:defRPr>
            </a:lvl1pPr>
          </a:lstStyle>
          <a:p>
            <a:r>
              <a:rPr lang="en-US" smtClean="0">
                <a:solidFill>
                  <a:prstClr val="white">
                    <a:lumMod val="75000"/>
                  </a:prstClr>
                </a:solidFill>
              </a:rPr>
              <a:t>© IDC Retail Insights   Visit us at IDC-ri.com</a:t>
            </a:r>
            <a:endParaRPr lang="en-US" dirty="0">
              <a:solidFill>
                <a:prstClr val="white">
                  <a:lumMod val="75000"/>
                </a:prstClr>
              </a:solidFill>
            </a:endParaRPr>
          </a:p>
        </p:txBody>
      </p:sp>
      <p:sp>
        <p:nvSpPr>
          <p:cNvPr id="6" name="Slide Number Placeholder 5"/>
          <p:cNvSpPr>
            <a:spLocks noGrp="1"/>
          </p:cNvSpPr>
          <p:nvPr>
            <p:ph type="sldNum" sz="quarter" idx="4"/>
          </p:nvPr>
        </p:nvSpPr>
        <p:spPr>
          <a:xfrm>
            <a:off x="6553200" y="6430705"/>
            <a:ext cx="2133600" cy="365125"/>
          </a:xfrm>
          <a:prstGeom prst="rect">
            <a:avLst/>
          </a:prstGeom>
        </p:spPr>
        <p:txBody>
          <a:bodyPr vert="horz" lIns="91440" tIns="45720" rIns="91440" bIns="45720" rtlCol="0" anchor="ctr"/>
          <a:lstStyle>
            <a:lvl1pPr algn="r">
              <a:defRPr sz="1000">
                <a:solidFill>
                  <a:srgbClr val="FFFFFF"/>
                </a:solidFill>
              </a:defRPr>
            </a:lvl1pPr>
          </a:lstStyle>
          <a:p>
            <a:fld id="{30879362-658A-E344-B7E9-F19991414F7F}" type="slidenum">
              <a:rPr lang="en-US" smtClean="0"/>
              <a:pPr/>
              <a:t>‹#›</a:t>
            </a:fld>
            <a:endParaRPr lang="en-US"/>
          </a:p>
        </p:txBody>
      </p:sp>
      <p:pic>
        <p:nvPicPr>
          <p:cNvPr id="15" name="Picture 14" descr="Insights_Retail_logo.png"/>
          <p:cNvPicPr>
            <a:picLocks noChangeAspect="1"/>
          </p:cNvPicPr>
          <p:nvPr/>
        </p:nvPicPr>
        <p:blipFill>
          <a:blip r:embed="rId15"/>
          <a:stretch>
            <a:fillRect/>
          </a:stretch>
        </p:blipFill>
        <p:spPr>
          <a:xfrm>
            <a:off x="264322" y="6280330"/>
            <a:ext cx="1582225" cy="515499"/>
          </a:xfrm>
          <a:prstGeom prst="rect">
            <a:avLst/>
          </a:prstGeom>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hf hdr="0" dt="0"/>
  <p:txStyles>
    <p:titleStyle>
      <a:lvl1pPr algn="l" defTabSz="457200" rtl="0" eaLnBrk="1" latinLnBrk="0" hangingPunct="1">
        <a:spcBef>
          <a:spcPct val="0"/>
        </a:spcBef>
        <a:buNone/>
        <a:defRPr sz="4000" kern="1200">
          <a:solidFill>
            <a:schemeClr val="tx2"/>
          </a:solidFill>
          <a:latin typeface="+mj-lt"/>
          <a:ea typeface="+mj-ea"/>
          <a:cs typeface="+mj-cs"/>
        </a:defRPr>
      </a:lvl1pPr>
    </p:titleStyle>
    <p:bodyStyle>
      <a:lvl1pPr marL="342900" indent="-342900" algn="l" defTabSz="457200" rtl="0" eaLnBrk="1" latinLnBrk="0" hangingPunct="1">
        <a:spcBef>
          <a:spcPct val="20000"/>
        </a:spcBef>
        <a:buClr>
          <a:schemeClr val="tx2"/>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bg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bg2"/>
        </a:buClr>
        <a:buSzPct val="74000"/>
        <a:buFont typeface="Wingdings" charset="2"/>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bg2"/>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bg2"/>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8" Type="http://schemas.openxmlformats.org/officeDocument/2006/relationships/image" Target="../media/image30.gif"/><Relationship Id="rId13" Type="http://schemas.openxmlformats.org/officeDocument/2006/relationships/image" Target="../media/image35.gif"/><Relationship Id="rId18" Type="http://schemas.openxmlformats.org/officeDocument/2006/relationships/image" Target="../media/image40.gif"/><Relationship Id="rId26" Type="http://schemas.openxmlformats.org/officeDocument/2006/relationships/image" Target="../media/image48.gif"/><Relationship Id="rId3" Type="http://schemas.openxmlformats.org/officeDocument/2006/relationships/image" Target="../media/image25.gif"/><Relationship Id="rId21" Type="http://schemas.openxmlformats.org/officeDocument/2006/relationships/image" Target="../media/image43.gif"/><Relationship Id="rId7" Type="http://schemas.openxmlformats.org/officeDocument/2006/relationships/image" Target="../media/image29.gif"/><Relationship Id="rId12" Type="http://schemas.openxmlformats.org/officeDocument/2006/relationships/image" Target="../media/image34.gif"/><Relationship Id="rId17" Type="http://schemas.openxmlformats.org/officeDocument/2006/relationships/image" Target="../media/image39.gif"/><Relationship Id="rId25" Type="http://schemas.openxmlformats.org/officeDocument/2006/relationships/image" Target="../media/image47.gif"/><Relationship Id="rId2" Type="http://schemas.openxmlformats.org/officeDocument/2006/relationships/notesSlide" Target="../notesSlides/notesSlide1.xml"/><Relationship Id="rId16" Type="http://schemas.openxmlformats.org/officeDocument/2006/relationships/image" Target="../media/image38.gif"/><Relationship Id="rId20" Type="http://schemas.openxmlformats.org/officeDocument/2006/relationships/image" Target="../media/image42.gif"/><Relationship Id="rId29" Type="http://schemas.openxmlformats.org/officeDocument/2006/relationships/image" Target="../media/image51.gif"/><Relationship Id="rId1" Type="http://schemas.openxmlformats.org/officeDocument/2006/relationships/slideLayout" Target="../slideLayouts/slideLayout7.xml"/><Relationship Id="rId6" Type="http://schemas.openxmlformats.org/officeDocument/2006/relationships/image" Target="../media/image28.gif"/><Relationship Id="rId11" Type="http://schemas.openxmlformats.org/officeDocument/2006/relationships/image" Target="../media/image33.gif"/><Relationship Id="rId24" Type="http://schemas.openxmlformats.org/officeDocument/2006/relationships/image" Target="../media/image46.gif"/><Relationship Id="rId5" Type="http://schemas.openxmlformats.org/officeDocument/2006/relationships/image" Target="../media/image27.gif"/><Relationship Id="rId15" Type="http://schemas.openxmlformats.org/officeDocument/2006/relationships/image" Target="../media/image37.gif"/><Relationship Id="rId23" Type="http://schemas.openxmlformats.org/officeDocument/2006/relationships/image" Target="../media/image45.gif"/><Relationship Id="rId28" Type="http://schemas.openxmlformats.org/officeDocument/2006/relationships/image" Target="../media/image50.gif"/><Relationship Id="rId10" Type="http://schemas.openxmlformats.org/officeDocument/2006/relationships/image" Target="../media/image32.gif"/><Relationship Id="rId19" Type="http://schemas.openxmlformats.org/officeDocument/2006/relationships/image" Target="../media/image41.gif"/><Relationship Id="rId31" Type="http://schemas.openxmlformats.org/officeDocument/2006/relationships/image" Target="../media/image53.gif"/><Relationship Id="rId4" Type="http://schemas.openxmlformats.org/officeDocument/2006/relationships/image" Target="../media/image26.gif"/><Relationship Id="rId9" Type="http://schemas.openxmlformats.org/officeDocument/2006/relationships/image" Target="../media/image31.gif"/><Relationship Id="rId14" Type="http://schemas.openxmlformats.org/officeDocument/2006/relationships/image" Target="../media/image36.gif"/><Relationship Id="rId22" Type="http://schemas.openxmlformats.org/officeDocument/2006/relationships/image" Target="../media/image44.gif"/><Relationship Id="rId27" Type="http://schemas.openxmlformats.org/officeDocument/2006/relationships/image" Target="../media/image49.gif"/><Relationship Id="rId30" Type="http://schemas.openxmlformats.org/officeDocument/2006/relationships/image" Target="../media/image52.gif"/></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mailto:aflorean@idc.com"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Adoption Drivers</a:t>
            </a:r>
            <a:endParaRPr lang="en-US" dirty="0"/>
          </a:p>
        </p:txBody>
      </p:sp>
      <p:sp>
        <p:nvSpPr>
          <p:cNvPr id="7" name="TextBox 6"/>
          <p:cNvSpPr txBox="1"/>
          <p:nvPr/>
        </p:nvSpPr>
        <p:spPr>
          <a:xfrm>
            <a:off x="1734671" y="6449918"/>
            <a:ext cx="6494929" cy="400110"/>
          </a:xfrm>
          <a:prstGeom prst="rect">
            <a:avLst/>
          </a:prstGeom>
          <a:noFill/>
        </p:spPr>
        <p:txBody>
          <a:bodyPr wrap="square" rtlCol="0" anchor="b">
            <a:spAutoFit/>
          </a:bodyPr>
          <a:lstStyle/>
          <a:p>
            <a:pPr marL="577850" indent="-577850"/>
            <a:r>
              <a:rPr lang="en-US" sz="1000" dirty="0" smtClean="0">
                <a:solidFill>
                  <a:schemeClr val="tx1"/>
                </a:solidFill>
              </a:rPr>
              <a:t>Sources:  US Data: IDC 2012 Vertical IT &amp; Communications Survey. </a:t>
            </a:r>
            <a:r>
              <a:rPr lang="en-US" sz="1000" dirty="0" smtClean="0"/>
              <a:t>N = 4177</a:t>
            </a:r>
            <a:br>
              <a:rPr lang="en-US" sz="1000" dirty="0" smtClean="0"/>
            </a:br>
            <a:r>
              <a:rPr lang="en-US" sz="1000" dirty="0" err="1" smtClean="0"/>
              <a:t>LatAm</a:t>
            </a:r>
            <a:r>
              <a:rPr lang="en-US" sz="1000" dirty="0" smtClean="0"/>
              <a:t> Data: PRELIMINARY RESULTS from IDC Latin America Big Data Survey, June 2013, N = 75</a:t>
            </a:r>
            <a:endParaRPr lang="en-US" sz="1000" b="0" dirty="0">
              <a:solidFill>
                <a:schemeClr val="tx1"/>
              </a:solidFill>
            </a:endParaRPr>
          </a:p>
        </p:txBody>
      </p:sp>
      <p:graphicFrame>
        <p:nvGraphicFramePr>
          <p:cNvPr id="10" name="Content Placeholder 6"/>
          <p:cNvGraphicFramePr>
            <a:graphicFrameLocks/>
          </p:cNvGraphicFramePr>
          <p:nvPr/>
        </p:nvGraphicFramePr>
        <p:xfrm>
          <a:off x="457200" y="1219200"/>
          <a:ext cx="8229600" cy="4905829"/>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4360264" y="2090060"/>
            <a:ext cx="1075936" cy="276999"/>
          </a:xfrm>
          <a:prstGeom prst="rect">
            <a:avLst/>
          </a:prstGeom>
        </p:spPr>
        <p:txBody>
          <a:bodyPr wrap="none" rtlCol="0">
            <a:spAutoFit/>
          </a:bodyPr>
          <a:lstStyle/>
          <a:p>
            <a:pPr algn="l"/>
            <a:r>
              <a:rPr lang="en-US" sz="1200" dirty="0" smtClean="0">
                <a:solidFill>
                  <a:schemeClr val="accent2"/>
                </a:solidFill>
                <a:latin typeface="Myriad Pro"/>
              </a:rPr>
              <a:t>Not Available</a:t>
            </a:r>
          </a:p>
        </p:txBody>
      </p:sp>
      <p:sp>
        <p:nvSpPr>
          <p:cNvPr id="13" name="TextBox 12"/>
          <p:cNvSpPr txBox="1"/>
          <p:nvPr/>
        </p:nvSpPr>
        <p:spPr>
          <a:xfrm>
            <a:off x="4353010" y="5348456"/>
            <a:ext cx="1075936" cy="276999"/>
          </a:xfrm>
          <a:prstGeom prst="rect">
            <a:avLst/>
          </a:prstGeom>
        </p:spPr>
        <p:txBody>
          <a:bodyPr wrap="none" rtlCol="0">
            <a:spAutoFit/>
          </a:bodyPr>
          <a:lstStyle/>
          <a:p>
            <a:pPr algn="l"/>
            <a:r>
              <a:rPr lang="en-US" sz="1200" dirty="0" smtClean="0">
                <a:solidFill>
                  <a:schemeClr val="accent4">
                    <a:lumMod val="75000"/>
                  </a:schemeClr>
                </a:solidFill>
                <a:latin typeface="Myriad Pro"/>
              </a:rPr>
              <a:t>Not Available</a:t>
            </a:r>
          </a:p>
        </p:txBody>
      </p:sp>
      <p:sp>
        <p:nvSpPr>
          <p:cNvPr id="8" name="Rectangle 7"/>
          <p:cNvSpPr/>
          <p:nvPr/>
        </p:nvSpPr>
        <p:spPr>
          <a:xfrm>
            <a:off x="8458763" y="6258010"/>
            <a:ext cx="425116" cy="338554"/>
          </a:xfrm>
          <a:prstGeom prst="rect">
            <a:avLst/>
          </a:prstGeom>
        </p:spPr>
        <p:txBody>
          <a:bodyPr wrap="none">
            <a:spAutoFit/>
          </a:bodyPr>
          <a:lstStyle/>
          <a:p>
            <a:fld id="{58791C9C-2B05-5443-939C-C2D4E35C7183}" type="slidenum">
              <a:rPr lang="en-US" sz="1600" smtClean="0">
                <a:solidFill>
                  <a:prstClr val="white"/>
                </a:solidFill>
              </a:rPr>
              <a:pPr/>
              <a:t>1</a:t>
            </a:fld>
            <a:endParaRPr lang="en-US" sz="1600" dirty="0">
              <a:solidFill>
                <a:prstClr val="white"/>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dirty="0" smtClean="0"/>
              <a:t>In Banks, Risk Aversion Fuels Big Data</a:t>
            </a:r>
            <a:endParaRPr lang="en-US" dirty="0"/>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dirty="0" smtClean="0">
                <a:solidFill>
                  <a:prstClr val="white">
                    <a:lumMod val="75000"/>
                  </a:prstClr>
                </a:solidFill>
              </a:rPr>
              <a:t>© IDC Financial Insights   Visit us at IDC-fi.com</a:t>
            </a:r>
            <a:endParaRPr lang="en-US" dirty="0">
              <a:solidFill>
                <a:prstClr val="white">
                  <a:lumMod val="75000"/>
                </a:prstClr>
              </a:solidFill>
            </a:endParaRPr>
          </a:p>
        </p:txBody>
      </p:sp>
      <p:sp>
        <p:nvSpPr>
          <p:cNvPr id="5" name="Slide Number Placeholder 4"/>
          <p:cNvSpPr>
            <a:spLocks noGrp="1"/>
          </p:cNvSpPr>
          <p:nvPr>
            <p:ph type="sldNum" sz="quarter" idx="12"/>
          </p:nvPr>
        </p:nvSpPr>
        <p:spPr/>
        <p:txBody>
          <a:bodyPr/>
          <a:lstStyle/>
          <a:p>
            <a:fld id="{30879362-658A-E344-B7E9-F19991414F7F}" type="slidenum">
              <a:rPr lang="en-US" smtClean="0"/>
              <a:pPr/>
              <a:t>2</a:t>
            </a:fld>
            <a:endParaRPr lang="en-US"/>
          </a:p>
        </p:txBody>
      </p:sp>
      <p:sp>
        <p:nvSpPr>
          <p:cNvPr id="7" name="Footer Placeholder 3"/>
          <p:cNvSpPr txBox="1">
            <a:spLocks/>
          </p:cNvSpPr>
          <p:nvPr/>
        </p:nvSpPr>
        <p:spPr>
          <a:xfrm>
            <a:off x="2354687" y="6280732"/>
            <a:ext cx="4434626" cy="365125"/>
          </a:xfrm>
          <a:prstGeom prst="rect">
            <a:avLst/>
          </a:prstGeom>
        </p:spPr>
        <p:txBody>
          <a:bodyPr vert="horz" lIns="91440" tIns="45720" rIns="91440" bIns="45720" rtlCol="0" anchor="b"/>
          <a:lstStyle/>
          <a:p>
            <a:pPr>
              <a:defRPr/>
            </a:pPr>
            <a:r>
              <a:rPr lang="pt-BR" sz="1050" dirty="0" smtClean="0">
                <a:solidFill>
                  <a:prstClr val="black"/>
                </a:solidFill>
              </a:rPr>
              <a:t>Source: Latin America Finance IT Spending Trends, Mar 2013</a:t>
            </a:r>
          </a:p>
          <a:p>
            <a:pPr>
              <a:defRPr/>
            </a:pPr>
            <a:r>
              <a:rPr lang="pt-BR" sz="1050" dirty="0" smtClean="0">
                <a:solidFill>
                  <a:prstClr val="black"/>
                </a:solidFill>
              </a:rPr>
              <a:t>N = 35 Large banks in Latin America</a:t>
            </a:r>
            <a:endParaRPr lang="en-US" sz="1050" dirty="0">
              <a:solidFill>
                <a:prstClr val="black"/>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pt-BR" dirty="0" smtClean="0"/>
              <a:t>Smart Technologies Drive Big Data in Commerce</a:t>
            </a:r>
            <a:endParaRPr lang="en-US" dirty="0"/>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a:xfrm>
            <a:off x="2354687" y="6645857"/>
            <a:ext cx="4434626" cy="198819"/>
          </a:xfrm>
        </p:spPr>
        <p:txBody>
          <a:bodyPr/>
          <a:lstStyle/>
          <a:p>
            <a:r>
              <a:rPr lang="en-US" smtClean="0">
                <a:solidFill>
                  <a:prstClr val="white">
                    <a:lumMod val="75000"/>
                  </a:prstClr>
                </a:solidFill>
              </a:rPr>
              <a:t>© IDC Financial Insights   Visit us at IDC-fi.com</a:t>
            </a:r>
            <a:endParaRPr lang="en-US" dirty="0">
              <a:solidFill>
                <a:prstClr val="white">
                  <a:lumMod val="75000"/>
                </a:prstClr>
              </a:solidFill>
            </a:endParaRPr>
          </a:p>
        </p:txBody>
      </p:sp>
      <p:sp>
        <p:nvSpPr>
          <p:cNvPr id="5" name="Slide Number Placeholder 4"/>
          <p:cNvSpPr>
            <a:spLocks noGrp="1"/>
          </p:cNvSpPr>
          <p:nvPr>
            <p:ph type="sldNum" sz="quarter" idx="12"/>
          </p:nvPr>
        </p:nvSpPr>
        <p:spPr/>
        <p:txBody>
          <a:bodyPr/>
          <a:lstStyle/>
          <a:p>
            <a:fld id="{30879362-658A-E344-B7E9-F19991414F7F}" type="slidenum">
              <a:rPr lang="en-US" smtClean="0"/>
              <a:pPr/>
              <a:t>3</a:t>
            </a:fld>
            <a:endParaRPr lang="en-US"/>
          </a:p>
        </p:txBody>
      </p:sp>
      <p:sp>
        <p:nvSpPr>
          <p:cNvPr id="7" name="Footer Placeholder 3"/>
          <p:cNvSpPr txBox="1">
            <a:spLocks/>
          </p:cNvSpPr>
          <p:nvPr/>
        </p:nvSpPr>
        <p:spPr>
          <a:xfrm>
            <a:off x="2354687" y="6367816"/>
            <a:ext cx="4434626" cy="365125"/>
          </a:xfrm>
          <a:prstGeom prst="rect">
            <a:avLst/>
          </a:prstGeom>
        </p:spPr>
        <p:txBody>
          <a:bodyPr vert="horz" lIns="91440" tIns="45720" rIns="91440" bIns="45720" rtlCol="0" anchor="ctr"/>
          <a:lstStyle/>
          <a:p>
            <a:pPr>
              <a:defRPr/>
            </a:pPr>
            <a:r>
              <a:rPr lang="pt-BR" sz="1050" dirty="0" smtClean="0">
                <a:solidFill>
                  <a:prstClr val="black"/>
                </a:solidFill>
              </a:rPr>
              <a:t>Source: Latin America Retail IT Spending Trends, Mar 2013</a:t>
            </a:r>
          </a:p>
          <a:p>
            <a:pPr>
              <a:defRPr/>
            </a:pPr>
            <a:r>
              <a:rPr lang="pt-BR" sz="1050" dirty="0" smtClean="0">
                <a:solidFill>
                  <a:prstClr val="black"/>
                </a:solidFill>
              </a:rPr>
              <a:t>N = 95 Large retailers</a:t>
            </a:r>
            <a:endParaRPr lang="en-US" sz="1050" dirty="0">
              <a:solidFill>
                <a:prstClr val="black"/>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129"/>
          <p:cNvSpPr/>
          <p:nvPr/>
        </p:nvSpPr>
        <p:spPr>
          <a:xfrm>
            <a:off x="0" y="0"/>
            <a:ext cx="9144000" cy="6858000"/>
          </a:xfrm>
          <a:prstGeom prst="rect">
            <a:avLst/>
          </a:prstGeom>
          <a:solidFill>
            <a:schemeClr val="bg1"/>
          </a:solidFill>
          <a:ln>
            <a:noFill/>
          </a:ln>
          <a:effectLst>
            <a:outerShdw blurRad="40000" dist="23000" dir="102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grpSp>
        <p:nvGrpSpPr>
          <p:cNvPr id="2" name="Group 156"/>
          <p:cNvGrpSpPr/>
          <p:nvPr/>
        </p:nvGrpSpPr>
        <p:grpSpPr>
          <a:xfrm>
            <a:off x="2231773" y="1594026"/>
            <a:ext cx="2079289" cy="4554813"/>
            <a:chOff x="2231773" y="1594026"/>
            <a:chExt cx="2079289" cy="4554813"/>
          </a:xfrm>
        </p:grpSpPr>
        <p:sp>
          <p:nvSpPr>
            <p:cNvPr id="63" name="TextBox 62"/>
            <p:cNvSpPr txBox="1"/>
            <p:nvPr/>
          </p:nvSpPr>
          <p:spPr>
            <a:xfrm>
              <a:off x="2231773" y="1982482"/>
              <a:ext cx="1338829" cy="400110"/>
            </a:xfrm>
            <a:prstGeom prst="rect">
              <a:avLst/>
            </a:prstGeom>
            <a:noFill/>
          </p:spPr>
          <p:txBody>
            <a:bodyPr wrap="none" rtlCol="0">
              <a:spAutoFit/>
            </a:bodyPr>
            <a:lstStyle/>
            <a:p>
              <a:pPr algn="ctr"/>
              <a:r>
                <a:rPr lang="en-US" sz="1000" dirty="0" smtClean="0">
                  <a:solidFill>
                    <a:srgbClr val="000000"/>
                  </a:solidFill>
                  <a:latin typeface="Myriad Web Pro Condensed" pitchFamily="34" charset="0"/>
                </a:rPr>
                <a:t>Shared Nothing </a:t>
              </a:r>
            </a:p>
            <a:p>
              <a:pPr algn="ctr"/>
              <a:r>
                <a:rPr lang="en-US" sz="1000" dirty="0" smtClean="0">
                  <a:solidFill>
                    <a:srgbClr val="000000"/>
                  </a:solidFill>
                  <a:latin typeface="Myriad Web Pro Condensed" pitchFamily="34" charset="0"/>
                </a:rPr>
                <a:t>Scale-out Storage + SSD </a:t>
              </a:r>
              <a:endParaRPr lang="en-US" sz="1000" dirty="0">
                <a:solidFill>
                  <a:srgbClr val="000000"/>
                </a:solidFill>
                <a:latin typeface="Myriad Web Pro Condensed" pitchFamily="34" charset="0"/>
              </a:endParaRPr>
            </a:p>
          </p:txBody>
        </p:sp>
        <p:sp>
          <p:nvSpPr>
            <p:cNvPr id="64" name="TextBox 63"/>
            <p:cNvSpPr txBox="1"/>
            <p:nvPr/>
          </p:nvSpPr>
          <p:spPr>
            <a:xfrm>
              <a:off x="2478595" y="3388606"/>
              <a:ext cx="1063113" cy="400110"/>
            </a:xfrm>
            <a:prstGeom prst="rect">
              <a:avLst/>
            </a:prstGeom>
            <a:noFill/>
          </p:spPr>
          <p:txBody>
            <a:bodyPr wrap="none" rtlCol="0">
              <a:spAutoFit/>
            </a:bodyPr>
            <a:lstStyle/>
            <a:p>
              <a:pPr algn="ctr"/>
              <a:r>
                <a:rPr lang="en-US" sz="1000" dirty="0" smtClean="0">
                  <a:solidFill>
                    <a:srgbClr val="000000"/>
                  </a:solidFill>
                  <a:latin typeface="Myriad Web Pro Condensed" pitchFamily="34" charset="0"/>
                </a:rPr>
                <a:t>MPP + In-Memory </a:t>
              </a:r>
            </a:p>
            <a:p>
              <a:pPr algn="ctr"/>
              <a:r>
                <a:rPr lang="en-US" sz="1000" dirty="0" smtClean="0">
                  <a:solidFill>
                    <a:srgbClr val="000000"/>
                  </a:solidFill>
                  <a:latin typeface="Myriad Web Pro Condensed" pitchFamily="34" charset="0"/>
                </a:rPr>
                <a:t>Compute</a:t>
              </a:r>
              <a:endParaRPr lang="en-US" sz="1000" dirty="0">
                <a:solidFill>
                  <a:srgbClr val="000000"/>
                </a:solidFill>
                <a:latin typeface="Myriad Web Pro Condensed" pitchFamily="34" charset="0"/>
              </a:endParaRPr>
            </a:p>
          </p:txBody>
        </p:sp>
        <p:sp>
          <p:nvSpPr>
            <p:cNvPr id="65" name="TextBox 64"/>
            <p:cNvSpPr txBox="1"/>
            <p:nvPr/>
          </p:nvSpPr>
          <p:spPr>
            <a:xfrm>
              <a:off x="3365159" y="5408277"/>
              <a:ext cx="558166" cy="246221"/>
            </a:xfrm>
            <a:prstGeom prst="rect">
              <a:avLst/>
            </a:prstGeom>
            <a:noFill/>
          </p:spPr>
          <p:txBody>
            <a:bodyPr wrap="none" rtlCol="0">
              <a:spAutoFit/>
            </a:bodyPr>
            <a:lstStyle/>
            <a:p>
              <a:r>
                <a:rPr lang="en-US" sz="1000" dirty="0" err="1" smtClean="0">
                  <a:solidFill>
                    <a:srgbClr val="000000"/>
                  </a:solidFill>
                  <a:latin typeface="Myriad Web Pro Condensed" pitchFamily="34" charset="0"/>
                </a:rPr>
                <a:t>Hadoop</a:t>
              </a:r>
              <a:endParaRPr lang="en-US" sz="1000" dirty="0">
                <a:solidFill>
                  <a:srgbClr val="000000"/>
                </a:solidFill>
                <a:latin typeface="Myriad Web Pro Condensed" pitchFamily="34" charset="0"/>
              </a:endParaRPr>
            </a:p>
          </p:txBody>
        </p:sp>
        <p:sp>
          <p:nvSpPr>
            <p:cNvPr id="66" name="TextBox 65"/>
            <p:cNvSpPr txBox="1"/>
            <p:nvPr/>
          </p:nvSpPr>
          <p:spPr>
            <a:xfrm>
              <a:off x="3115830" y="4224574"/>
              <a:ext cx="1195232" cy="400110"/>
            </a:xfrm>
            <a:prstGeom prst="rect">
              <a:avLst/>
            </a:prstGeom>
            <a:noFill/>
          </p:spPr>
          <p:txBody>
            <a:bodyPr wrap="square" rtlCol="0">
              <a:spAutoFit/>
            </a:bodyPr>
            <a:lstStyle/>
            <a:p>
              <a:pPr algn="ctr"/>
              <a:r>
                <a:rPr lang="en-US" sz="1000" dirty="0" smtClean="0">
                  <a:solidFill>
                    <a:srgbClr val="000000"/>
                  </a:solidFill>
                  <a:latin typeface="Myriad Web Pro Condensed" pitchFamily="34" charset="0"/>
                </a:rPr>
                <a:t>Hi-Speed / -Resiliency </a:t>
              </a:r>
            </a:p>
            <a:p>
              <a:pPr algn="ctr"/>
              <a:r>
                <a:rPr lang="en-US" sz="1000" dirty="0" smtClean="0">
                  <a:solidFill>
                    <a:srgbClr val="000000"/>
                  </a:solidFill>
                  <a:latin typeface="Myriad Web Pro Condensed" pitchFamily="34" charset="0"/>
                </a:rPr>
                <a:t>Networking</a:t>
              </a:r>
              <a:endParaRPr lang="en-US" sz="1000" dirty="0">
                <a:solidFill>
                  <a:srgbClr val="000000"/>
                </a:solidFill>
                <a:latin typeface="Myriad Web Pro Condensed" pitchFamily="34" charset="0"/>
              </a:endParaRPr>
            </a:p>
          </p:txBody>
        </p:sp>
        <p:sp>
          <p:nvSpPr>
            <p:cNvPr id="70" name="TextBox 69"/>
            <p:cNvSpPr txBox="1"/>
            <p:nvPr/>
          </p:nvSpPr>
          <p:spPr>
            <a:xfrm>
              <a:off x="3310383" y="2781470"/>
              <a:ext cx="822661" cy="400110"/>
            </a:xfrm>
            <a:prstGeom prst="rect">
              <a:avLst/>
            </a:prstGeom>
            <a:noFill/>
          </p:spPr>
          <p:txBody>
            <a:bodyPr wrap="none" rtlCol="0">
              <a:spAutoFit/>
            </a:bodyPr>
            <a:lstStyle/>
            <a:p>
              <a:pPr algn="ctr"/>
              <a:r>
                <a:rPr lang="en-US" sz="1000" dirty="0" smtClean="0">
                  <a:solidFill>
                    <a:srgbClr val="000000"/>
                  </a:solidFill>
                  <a:latin typeface="Myriad Web Pro Condensed" pitchFamily="34" charset="0"/>
                </a:rPr>
                <a:t>Converged </a:t>
              </a:r>
            </a:p>
            <a:p>
              <a:pPr algn="ctr"/>
              <a:r>
                <a:rPr lang="en-US" sz="1000" dirty="0" smtClean="0">
                  <a:solidFill>
                    <a:srgbClr val="000000"/>
                  </a:solidFill>
                  <a:latin typeface="Myriad Web Pro Condensed" pitchFamily="34" charset="0"/>
                </a:rPr>
                <a:t>Infrastructure</a:t>
              </a:r>
              <a:endParaRPr lang="en-US" sz="1000" dirty="0">
                <a:solidFill>
                  <a:srgbClr val="000000"/>
                </a:solidFill>
                <a:latin typeface="Myriad Web Pro Condensed" pitchFamily="34" charset="0"/>
              </a:endParaRPr>
            </a:p>
          </p:txBody>
        </p:sp>
        <p:sp>
          <p:nvSpPr>
            <p:cNvPr id="73" name="TextBox 72"/>
            <p:cNvSpPr txBox="1"/>
            <p:nvPr/>
          </p:nvSpPr>
          <p:spPr>
            <a:xfrm>
              <a:off x="2649919" y="5902618"/>
              <a:ext cx="457176" cy="246221"/>
            </a:xfrm>
            <a:prstGeom prst="rect">
              <a:avLst/>
            </a:prstGeom>
            <a:noFill/>
          </p:spPr>
          <p:txBody>
            <a:bodyPr wrap="none" rtlCol="0">
              <a:spAutoFit/>
            </a:bodyPr>
            <a:lstStyle/>
            <a:p>
              <a:r>
                <a:rPr lang="en-US" sz="1000" dirty="0" smtClean="0">
                  <a:solidFill>
                    <a:srgbClr val="000000"/>
                  </a:solidFill>
                  <a:latin typeface="Myriad Web Pro Condensed" pitchFamily="34" charset="0"/>
                </a:rPr>
                <a:t>Cloud</a:t>
              </a:r>
              <a:endParaRPr lang="en-US" sz="1000" dirty="0">
                <a:solidFill>
                  <a:srgbClr val="000000"/>
                </a:solidFill>
                <a:latin typeface="Myriad Web Pro Condensed" pitchFamily="34" charset="0"/>
              </a:endParaRPr>
            </a:p>
          </p:txBody>
        </p:sp>
        <p:pic>
          <p:nvPicPr>
            <p:cNvPr id="2058" name="Picture 10"/>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626241" y="5634523"/>
              <a:ext cx="508092" cy="315572"/>
            </a:xfrm>
            <a:prstGeom prst="rect">
              <a:avLst/>
            </a:prstGeom>
            <a:noFill/>
          </p:spPr>
        </p:pic>
        <p:pic>
          <p:nvPicPr>
            <p:cNvPr id="2059" name="Picture 1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545039" y="2343150"/>
              <a:ext cx="291218" cy="463845"/>
            </a:xfrm>
            <a:prstGeom prst="rect">
              <a:avLst/>
            </a:prstGeom>
            <a:noFill/>
          </p:spPr>
        </p:pic>
        <p:pic>
          <p:nvPicPr>
            <p:cNvPr id="43" name="Picture 1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382924" y="5118456"/>
              <a:ext cx="522159" cy="333998"/>
            </a:xfrm>
            <a:prstGeom prst="rect">
              <a:avLst/>
            </a:prstGeom>
            <a:noFill/>
          </p:spPr>
        </p:pic>
        <p:pic>
          <p:nvPicPr>
            <p:cNvPr id="2061" name="Picture 1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2700662" y="2901973"/>
              <a:ext cx="510366" cy="510864"/>
            </a:xfrm>
            <a:prstGeom prst="rect">
              <a:avLst/>
            </a:prstGeom>
            <a:noFill/>
          </p:spPr>
        </p:pic>
        <p:pic>
          <p:nvPicPr>
            <p:cNvPr id="45" name="Picture 14"/>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3418591" y="3780902"/>
              <a:ext cx="568567" cy="443637"/>
            </a:xfrm>
            <a:prstGeom prst="rect">
              <a:avLst/>
            </a:prstGeom>
            <a:noFill/>
          </p:spPr>
        </p:pic>
        <p:pic>
          <p:nvPicPr>
            <p:cNvPr id="2063" name="Picture 1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2660257" y="4371975"/>
              <a:ext cx="484584" cy="430163"/>
            </a:xfrm>
            <a:prstGeom prst="rect">
              <a:avLst/>
            </a:prstGeom>
            <a:noFill/>
          </p:spPr>
        </p:pic>
        <p:pic>
          <p:nvPicPr>
            <p:cNvPr id="46" name="Picture 16"/>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2651470" y="1594026"/>
              <a:ext cx="529880" cy="407759"/>
            </a:xfrm>
            <a:prstGeom prst="rect">
              <a:avLst/>
            </a:prstGeom>
            <a:noFill/>
          </p:spPr>
        </p:pic>
        <p:sp>
          <p:nvSpPr>
            <p:cNvPr id="69" name="TextBox 68"/>
            <p:cNvSpPr txBox="1"/>
            <p:nvPr/>
          </p:nvSpPr>
          <p:spPr>
            <a:xfrm>
              <a:off x="2508487" y="4786411"/>
              <a:ext cx="886781" cy="400110"/>
            </a:xfrm>
            <a:prstGeom prst="rect">
              <a:avLst/>
            </a:prstGeom>
            <a:noFill/>
          </p:spPr>
          <p:txBody>
            <a:bodyPr wrap="none" rtlCol="0">
              <a:spAutoFit/>
            </a:bodyPr>
            <a:lstStyle/>
            <a:p>
              <a:pPr algn="ctr"/>
              <a:r>
                <a:rPr lang="en-US" sz="1000" dirty="0" smtClean="0">
                  <a:solidFill>
                    <a:srgbClr val="000000"/>
                  </a:solidFill>
                  <a:latin typeface="Myriad Web Pro Condensed" pitchFamily="34" charset="0"/>
                </a:rPr>
                <a:t>Non-relational </a:t>
              </a:r>
            </a:p>
            <a:p>
              <a:pPr algn="ctr"/>
              <a:r>
                <a:rPr lang="en-US" sz="1000" dirty="0" smtClean="0">
                  <a:solidFill>
                    <a:srgbClr val="000000"/>
                  </a:solidFill>
                  <a:latin typeface="Myriad Web Pro Condensed" pitchFamily="34" charset="0"/>
                </a:rPr>
                <a:t>DWH</a:t>
              </a:r>
              <a:endParaRPr lang="en-US" sz="1000" dirty="0">
                <a:solidFill>
                  <a:srgbClr val="000000"/>
                </a:solidFill>
                <a:latin typeface="Myriad Web Pro Condensed" pitchFamily="34" charset="0"/>
              </a:endParaRPr>
            </a:p>
          </p:txBody>
        </p:sp>
      </p:grpSp>
      <p:sp>
        <p:nvSpPr>
          <p:cNvPr id="8" name="TextBox 7"/>
          <p:cNvSpPr txBox="1"/>
          <p:nvPr/>
        </p:nvSpPr>
        <p:spPr>
          <a:xfrm>
            <a:off x="7449501" y="1093099"/>
            <a:ext cx="1019703" cy="307777"/>
          </a:xfrm>
          <a:prstGeom prst="rect">
            <a:avLst/>
          </a:prstGeom>
          <a:noFill/>
        </p:spPr>
        <p:txBody>
          <a:bodyPr wrap="none" rtlCol="0">
            <a:spAutoFit/>
          </a:bodyPr>
          <a:lstStyle/>
          <a:p>
            <a:r>
              <a:rPr lang="en-US" sz="1400" b="1" dirty="0" smtClean="0">
                <a:solidFill>
                  <a:prstClr val="white">
                    <a:lumMod val="75000"/>
                  </a:prstClr>
                </a:solidFill>
                <a:latin typeface="Calibri" pitchFamily="34" charset="0"/>
              </a:rPr>
              <a:t>END USERS</a:t>
            </a:r>
            <a:endParaRPr lang="en-US" sz="1400" b="1" dirty="0">
              <a:solidFill>
                <a:prstClr val="white">
                  <a:lumMod val="75000"/>
                </a:prstClr>
              </a:solidFill>
              <a:latin typeface="Calibri" pitchFamily="34" charset="0"/>
            </a:endParaRPr>
          </a:p>
        </p:txBody>
      </p:sp>
      <p:sp>
        <p:nvSpPr>
          <p:cNvPr id="13" name="TextBox 12"/>
          <p:cNvSpPr txBox="1"/>
          <p:nvPr/>
        </p:nvSpPr>
        <p:spPr>
          <a:xfrm>
            <a:off x="6934489" y="729335"/>
            <a:ext cx="2024593" cy="369332"/>
          </a:xfrm>
          <a:prstGeom prst="rect">
            <a:avLst/>
          </a:prstGeom>
          <a:noFill/>
        </p:spPr>
        <p:txBody>
          <a:bodyPr wrap="none" rtlCol="0">
            <a:spAutoFit/>
          </a:bodyPr>
          <a:lstStyle/>
          <a:p>
            <a:r>
              <a:rPr lang="en-US" sz="1800" b="1" dirty="0" smtClean="0">
                <a:solidFill>
                  <a:srgbClr val="000000"/>
                </a:solidFill>
                <a:latin typeface="Calibri" pitchFamily="34" charset="0"/>
              </a:rPr>
              <a:t>BUSINESS PROCESS</a:t>
            </a:r>
            <a:endParaRPr lang="en-US" sz="1800" b="1" dirty="0">
              <a:solidFill>
                <a:srgbClr val="000000"/>
              </a:solidFill>
              <a:latin typeface="Calibri" pitchFamily="34" charset="0"/>
            </a:endParaRPr>
          </a:p>
        </p:txBody>
      </p:sp>
      <p:sp>
        <p:nvSpPr>
          <p:cNvPr id="9" name="TextBox 8"/>
          <p:cNvSpPr txBox="1"/>
          <p:nvPr/>
        </p:nvSpPr>
        <p:spPr>
          <a:xfrm>
            <a:off x="4775687" y="1093099"/>
            <a:ext cx="1909882" cy="307777"/>
          </a:xfrm>
          <a:prstGeom prst="rect">
            <a:avLst/>
          </a:prstGeom>
          <a:noFill/>
        </p:spPr>
        <p:txBody>
          <a:bodyPr wrap="none" rtlCol="0">
            <a:spAutoFit/>
          </a:bodyPr>
          <a:lstStyle/>
          <a:p>
            <a:r>
              <a:rPr lang="en-US" sz="1400" b="1" dirty="0" smtClean="0">
                <a:solidFill>
                  <a:prstClr val="white">
                    <a:lumMod val="75000"/>
                  </a:prstClr>
                </a:solidFill>
                <a:latin typeface="Calibri" pitchFamily="34" charset="0"/>
              </a:rPr>
              <a:t>ANALYSTS / SCIENTISTS</a:t>
            </a:r>
            <a:endParaRPr lang="en-US" sz="1400" b="1" dirty="0">
              <a:solidFill>
                <a:prstClr val="white">
                  <a:lumMod val="75000"/>
                </a:prstClr>
              </a:solidFill>
              <a:latin typeface="Calibri" pitchFamily="34" charset="0"/>
            </a:endParaRPr>
          </a:p>
        </p:txBody>
      </p:sp>
      <p:sp>
        <p:nvSpPr>
          <p:cNvPr id="14" name="TextBox 13"/>
          <p:cNvSpPr txBox="1"/>
          <p:nvPr/>
        </p:nvSpPr>
        <p:spPr>
          <a:xfrm>
            <a:off x="4770484" y="729335"/>
            <a:ext cx="1927387" cy="369332"/>
          </a:xfrm>
          <a:prstGeom prst="rect">
            <a:avLst/>
          </a:prstGeom>
          <a:noFill/>
        </p:spPr>
        <p:txBody>
          <a:bodyPr wrap="none" rtlCol="0">
            <a:spAutoFit/>
          </a:bodyPr>
          <a:lstStyle/>
          <a:p>
            <a:r>
              <a:rPr lang="en-US" sz="1800" b="1" dirty="0" smtClean="0">
                <a:solidFill>
                  <a:srgbClr val="000000"/>
                </a:solidFill>
                <a:latin typeface="Calibri" pitchFamily="34" charset="0"/>
              </a:rPr>
              <a:t>INFO PROCESSING</a:t>
            </a:r>
            <a:endParaRPr lang="en-US" sz="1800" b="1" dirty="0">
              <a:solidFill>
                <a:srgbClr val="000000"/>
              </a:solidFill>
              <a:latin typeface="Calibri" pitchFamily="34" charset="0"/>
            </a:endParaRPr>
          </a:p>
        </p:txBody>
      </p:sp>
      <p:sp>
        <p:nvSpPr>
          <p:cNvPr id="10" name="TextBox 9"/>
          <p:cNvSpPr txBox="1"/>
          <p:nvPr/>
        </p:nvSpPr>
        <p:spPr>
          <a:xfrm>
            <a:off x="2203486" y="1093099"/>
            <a:ext cx="2096151" cy="307777"/>
          </a:xfrm>
          <a:prstGeom prst="rect">
            <a:avLst/>
          </a:prstGeom>
          <a:noFill/>
        </p:spPr>
        <p:txBody>
          <a:bodyPr wrap="none" rtlCol="0">
            <a:spAutoFit/>
          </a:bodyPr>
          <a:lstStyle/>
          <a:p>
            <a:r>
              <a:rPr lang="en-US" sz="1400" b="1" dirty="0" smtClean="0">
                <a:solidFill>
                  <a:prstClr val="white">
                    <a:lumMod val="75000"/>
                  </a:prstClr>
                </a:solidFill>
                <a:latin typeface="Calibri" pitchFamily="34" charset="0"/>
              </a:rPr>
              <a:t>ARCHITECTS / ENGINEERS</a:t>
            </a:r>
            <a:endParaRPr lang="en-US" sz="1400" b="1" dirty="0">
              <a:solidFill>
                <a:prstClr val="white">
                  <a:lumMod val="75000"/>
                </a:prstClr>
              </a:solidFill>
              <a:latin typeface="Calibri" pitchFamily="34" charset="0"/>
            </a:endParaRPr>
          </a:p>
        </p:txBody>
      </p:sp>
      <p:sp>
        <p:nvSpPr>
          <p:cNvPr id="15" name="TextBox 14"/>
          <p:cNvSpPr txBox="1"/>
          <p:nvPr/>
        </p:nvSpPr>
        <p:spPr>
          <a:xfrm>
            <a:off x="2217870" y="729335"/>
            <a:ext cx="2231252" cy="369332"/>
          </a:xfrm>
          <a:prstGeom prst="rect">
            <a:avLst/>
          </a:prstGeom>
          <a:noFill/>
        </p:spPr>
        <p:txBody>
          <a:bodyPr wrap="none" rtlCol="0">
            <a:spAutoFit/>
          </a:bodyPr>
          <a:lstStyle/>
          <a:p>
            <a:r>
              <a:rPr lang="en-US" sz="1800" b="1" dirty="0" smtClean="0">
                <a:solidFill>
                  <a:srgbClr val="000000"/>
                </a:solidFill>
                <a:latin typeface="Calibri" pitchFamily="34" charset="0"/>
              </a:rPr>
              <a:t>DATA </a:t>
            </a:r>
            <a:r>
              <a:rPr lang="en-US" b="1" dirty="0" smtClean="0">
                <a:solidFill>
                  <a:srgbClr val="000000"/>
                </a:solidFill>
                <a:latin typeface="Calibri" pitchFamily="34" charset="0"/>
              </a:rPr>
              <a:t>ORGANIZATION</a:t>
            </a:r>
            <a:endParaRPr lang="en-US" sz="1800" b="1" dirty="0">
              <a:solidFill>
                <a:srgbClr val="000000"/>
              </a:solidFill>
              <a:latin typeface="Calibri" pitchFamily="34" charset="0"/>
            </a:endParaRPr>
          </a:p>
        </p:txBody>
      </p:sp>
      <p:sp>
        <p:nvSpPr>
          <p:cNvPr id="11" name="TextBox 10"/>
          <p:cNvSpPr txBox="1"/>
          <p:nvPr/>
        </p:nvSpPr>
        <p:spPr>
          <a:xfrm>
            <a:off x="453563" y="1093099"/>
            <a:ext cx="1099725" cy="307777"/>
          </a:xfrm>
          <a:prstGeom prst="rect">
            <a:avLst/>
          </a:prstGeom>
          <a:noFill/>
        </p:spPr>
        <p:txBody>
          <a:bodyPr wrap="none" rtlCol="0">
            <a:spAutoFit/>
          </a:bodyPr>
          <a:lstStyle/>
          <a:p>
            <a:r>
              <a:rPr lang="en-US" sz="1400" b="1" dirty="0" smtClean="0">
                <a:solidFill>
                  <a:prstClr val="white">
                    <a:lumMod val="75000"/>
                  </a:prstClr>
                </a:solidFill>
                <a:latin typeface="Calibri" pitchFamily="34" charset="0"/>
              </a:rPr>
              <a:t>PRODUCERS</a:t>
            </a:r>
            <a:endParaRPr lang="en-US" sz="1400" b="1" dirty="0">
              <a:solidFill>
                <a:prstClr val="white">
                  <a:lumMod val="75000"/>
                </a:prstClr>
              </a:solidFill>
              <a:latin typeface="Calibri" pitchFamily="34" charset="0"/>
            </a:endParaRPr>
          </a:p>
        </p:txBody>
      </p:sp>
      <p:sp>
        <p:nvSpPr>
          <p:cNvPr id="16" name="TextBox 15"/>
          <p:cNvSpPr txBox="1"/>
          <p:nvPr/>
        </p:nvSpPr>
        <p:spPr>
          <a:xfrm>
            <a:off x="181483" y="729335"/>
            <a:ext cx="1699632" cy="369332"/>
          </a:xfrm>
          <a:prstGeom prst="rect">
            <a:avLst/>
          </a:prstGeom>
          <a:noFill/>
        </p:spPr>
        <p:txBody>
          <a:bodyPr wrap="none" rtlCol="0">
            <a:spAutoFit/>
          </a:bodyPr>
          <a:lstStyle/>
          <a:p>
            <a:r>
              <a:rPr lang="en-US" sz="1800" b="1" dirty="0" smtClean="0">
                <a:solidFill>
                  <a:srgbClr val="000000"/>
                </a:solidFill>
                <a:latin typeface="Calibri" pitchFamily="34" charset="0"/>
              </a:rPr>
              <a:t>DATA CREATION</a:t>
            </a:r>
            <a:endParaRPr lang="en-US" sz="1800" b="1" dirty="0">
              <a:solidFill>
                <a:srgbClr val="000000"/>
              </a:solidFill>
              <a:latin typeface="Calibri" pitchFamily="34" charset="0"/>
            </a:endParaRPr>
          </a:p>
        </p:txBody>
      </p:sp>
      <p:grpSp>
        <p:nvGrpSpPr>
          <p:cNvPr id="3" name="Group 120"/>
          <p:cNvGrpSpPr/>
          <p:nvPr/>
        </p:nvGrpSpPr>
        <p:grpSpPr>
          <a:xfrm>
            <a:off x="990853" y="1627395"/>
            <a:ext cx="1925142" cy="5177037"/>
            <a:chOff x="990853" y="1627395"/>
            <a:chExt cx="1925142" cy="5177037"/>
          </a:xfrm>
        </p:grpSpPr>
        <p:sp>
          <p:nvSpPr>
            <p:cNvPr id="96" name="TextBox 95"/>
            <p:cNvSpPr txBox="1"/>
            <p:nvPr/>
          </p:nvSpPr>
          <p:spPr>
            <a:xfrm>
              <a:off x="990853" y="6496655"/>
              <a:ext cx="1925142" cy="307777"/>
            </a:xfrm>
            <a:prstGeom prst="rect">
              <a:avLst/>
            </a:prstGeom>
            <a:noFill/>
          </p:spPr>
          <p:txBody>
            <a:bodyPr wrap="none" rtlCol="0">
              <a:spAutoFit/>
            </a:bodyPr>
            <a:lstStyle/>
            <a:p>
              <a:r>
                <a:rPr lang="en-US" sz="1400" b="1" dirty="0" smtClean="0">
                  <a:solidFill>
                    <a:srgbClr val="5F5F5F"/>
                  </a:solidFill>
                  <a:latin typeface="Calibri" pitchFamily="34" charset="0"/>
                </a:rPr>
                <a:t>SYSTEMS INTEGRATION</a:t>
              </a:r>
              <a:endParaRPr lang="en-US" sz="1400" b="1" dirty="0">
                <a:solidFill>
                  <a:srgbClr val="5F5F5F"/>
                </a:solidFill>
                <a:latin typeface="Calibri" pitchFamily="34" charset="0"/>
              </a:endParaRPr>
            </a:p>
          </p:txBody>
        </p:sp>
        <p:grpSp>
          <p:nvGrpSpPr>
            <p:cNvPr id="4" name="Group 105"/>
            <p:cNvGrpSpPr/>
            <p:nvPr/>
          </p:nvGrpSpPr>
          <p:grpSpPr>
            <a:xfrm>
              <a:off x="1563002" y="1627395"/>
              <a:ext cx="935933" cy="4680000"/>
              <a:chOff x="1563002" y="1327139"/>
              <a:chExt cx="935933" cy="4680000"/>
            </a:xfrm>
          </p:grpSpPr>
          <p:cxnSp>
            <p:nvCxnSpPr>
              <p:cNvPr id="36" name="Straight Connector 35"/>
              <p:cNvCxnSpPr/>
              <p:nvPr/>
            </p:nvCxnSpPr>
            <p:spPr>
              <a:xfrm>
                <a:off x="1911627" y="1327139"/>
                <a:ext cx="0" cy="46800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rot="5400000">
                <a:off x="31888" y="3387993"/>
                <a:ext cx="3789371" cy="400110"/>
              </a:xfrm>
              <a:prstGeom prst="rect">
                <a:avLst/>
              </a:prstGeom>
              <a:solidFill>
                <a:schemeClr val="bg1"/>
              </a:solidFill>
            </p:spPr>
            <p:txBody>
              <a:bodyPr wrap="none" rtlCol="0">
                <a:spAutoFit/>
              </a:bodyPr>
              <a:lstStyle/>
              <a:p>
                <a:r>
                  <a:rPr lang="en-US" sz="2000" b="1" dirty="0" smtClean="0">
                    <a:solidFill>
                      <a:srgbClr val="0000FF"/>
                    </a:solidFill>
                    <a:latin typeface="Calibri"/>
                  </a:rPr>
                  <a:t>V</a:t>
                </a:r>
                <a:r>
                  <a:rPr lang="en-US" sz="1400" dirty="0" smtClean="0">
                    <a:solidFill>
                      <a:prstClr val="black"/>
                    </a:solidFill>
                    <a:latin typeface="Calibri"/>
                  </a:rPr>
                  <a:t>OLUME        </a:t>
                </a:r>
                <a:r>
                  <a:rPr lang="en-US" sz="2000" b="1" dirty="0" smtClean="0">
                    <a:solidFill>
                      <a:srgbClr val="0000FF"/>
                    </a:solidFill>
                    <a:latin typeface="Calibri"/>
                  </a:rPr>
                  <a:t>V</a:t>
                </a:r>
                <a:r>
                  <a:rPr lang="en-US" sz="1400" dirty="0" smtClean="0">
                    <a:solidFill>
                      <a:prstClr val="black"/>
                    </a:solidFill>
                    <a:latin typeface="Calibri"/>
                  </a:rPr>
                  <a:t>ELOCITY        </a:t>
                </a:r>
                <a:r>
                  <a:rPr lang="en-US" sz="2000" b="1" dirty="0" smtClean="0">
                    <a:solidFill>
                      <a:srgbClr val="0000FF"/>
                    </a:solidFill>
                    <a:latin typeface="Calibri"/>
                  </a:rPr>
                  <a:t>V</a:t>
                </a:r>
                <a:r>
                  <a:rPr lang="en-US" sz="1400" dirty="0" smtClean="0">
                    <a:solidFill>
                      <a:prstClr val="black"/>
                    </a:solidFill>
                    <a:latin typeface="Calibri"/>
                  </a:rPr>
                  <a:t>ARIETY        </a:t>
                </a:r>
                <a:r>
                  <a:rPr lang="en-US" sz="2000" b="1" dirty="0" smtClean="0">
                    <a:solidFill>
                      <a:srgbClr val="0000FF"/>
                    </a:solidFill>
                    <a:latin typeface="Calibri"/>
                  </a:rPr>
                  <a:t>V</a:t>
                </a:r>
                <a:r>
                  <a:rPr lang="en-US" sz="1400" dirty="0" smtClean="0">
                    <a:solidFill>
                      <a:prstClr val="black"/>
                    </a:solidFill>
                    <a:latin typeface="Calibri"/>
                  </a:rPr>
                  <a:t>ALUE</a:t>
                </a:r>
                <a:endParaRPr lang="en-US" sz="1400" dirty="0">
                  <a:solidFill>
                    <a:prstClr val="black"/>
                  </a:solidFill>
                  <a:latin typeface="Calibri"/>
                </a:endParaRPr>
              </a:p>
            </p:txBody>
          </p:sp>
          <p:cxnSp>
            <p:nvCxnSpPr>
              <p:cNvPr id="92" name="Straight Connector 91"/>
              <p:cNvCxnSpPr/>
              <p:nvPr/>
            </p:nvCxnSpPr>
            <p:spPr>
              <a:xfrm>
                <a:off x="1563002" y="1683910"/>
                <a:ext cx="72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1563002" y="2611958"/>
                <a:ext cx="72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563002" y="3662836"/>
                <a:ext cx="72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563002" y="4631827"/>
                <a:ext cx="72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563002" y="5477989"/>
                <a:ext cx="72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210935" y="2129056"/>
                <a:ext cx="288000" cy="151200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2210931" y="3657598"/>
                <a:ext cx="288000" cy="151200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5" name="Group 163"/>
          <p:cNvGrpSpPr/>
          <p:nvPr/>
        </p:nvGrpSpPr>
        <p:grpSpPr>
          <a:xfrm>
            <a:off x="4001223" y="1627395"/>
            <a:ext cx="1061253" cy="5177037"/>
            <a:chOff x="4001223" y="1627395"/>
            <a:chExt cx="1061253" cy="5177037"/>
          </a:xfrm>
        </p:grpSpPr>
        <p:cxnSp>
          <p:nvCxnSpPr>
            <p:cNvPr id="58" name="Straight Connector 57"/>
            <p:cNvCxnSpPr/>
            <p:nvPr/>
          </p:nvCxnSpPr>
          <p:spPr>
            <a:xfrm>
              <a:off x="4518598" y="1627395"/>
              <a:ext cx="0" cy="46800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4001223" y="6496655"/>
              <a:ext cx="1061253" cy="307777"/>
            </a:xfrm>
            <a:prstGeom prst="rect">
              <a:avLst/>
            </a:prstGeom>
            <a:noFill/>
          </p:spPr>
          <p:txBody>
            <a:bodyPr wrap="none" rtlCol="0">
              <a:spAutoFit/>
            </a:bodyPr>
            <a:lstStyle/>
            <a:p>
              <a:r>
                <a:rPr lang="en-US" sz="1400" b="1" dirty="0" smtClean="0">
                  <a:solidFill>
                    <a:srgbClr val="5F5F5F"/>
                  </a:solidFill>
                  <a:latin typeface="Calibri" pitchFamily="34" charset="0"/>
                </a:rPr>
                <a:t>OBJECTIVES</a:t>
              </a:r>
              <a:endParaRPr lang="en-US" sz="1400" b="1" dirty="0">
                <a:solidFill>
                  <a:srgbClr val="5F5F5F"/>
                </a:solidFill>
                <a:latin typeface="Calibri" pitchFamily="34" charset="0"/>
              </a:endParaRPr>
            </a:p>
          </p:txBody>
        </p:sp>
      </p:grpSp>
      <p:grpSp>
        <p:nvGrpSpPr>
          <p:cNvPr id="6" name="Group 162"/>
          <p:cNvGrpSpPr/>
          <p:nvPr/>
        </p:nvGrpSpPr>
        <p:grpSpPr>
          <a:xfrm>
            <a:off x="3954667" y="4535372"/>
            <a:ext cx="2322593" cy="1905802"/>
            <a:chOff x="3954667" y="4535372"/>
            <a:chExt cx="2322593" cy="1905802"/>
          </a:xfrm>
        </p:grpSpPr>
        <p:sp>
          <p:nvSpPr>
            <p:cNvPr id="147" name="Rectangle 146"/>
            <p:cNvSpPr/>
            <p:nvPr/>
          </p:nvSpPr>
          <p:spPr>
            <a:xfrm>
              <a:off x="5053260" y="4535372"/>
              <a:ext cx="1224000" cy="1905802"/>
            </a:xfrm>
            <a:prstGeom prst="rect">
              <a:avLst/>
            </a:prstGeom>
            <a:solidFill>
              <a:srgbClr val="E2EFF9">
                <a:alpha val="50196"/>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endParaRPr>
            </a:p>
          </p:txBody>
        </p:sp>
        <p:sp>
          <p:nvSpPr>
            <p:cNvPr id="72" name="TextBox 71"/>
            <p:cNvSpPr txBox="1"/>
            <p:nvPr/>
          </p:nvSpPr>
          <p:spPr>
            <a:xfrm>
              <a:off x="5160702" y="5035970"/>
              <a:ext cx="1045479" cy="246221"/>
            </a:xfrm>
            <a:prstGeom prst="rect">
              <a:avLst/>
            </a:prstGeom>
            <a:noFill/>
          </p:spPr>
          <p:txBody>
            <a:bodyPr wrap="none" rtlCol="0">
              <a:spAutoFit/>
            </a:bodyPr>
            <a:lstStyle/>
            <a:p>
              <a:pPr algn="ctr"/>
              <a:r>
                <a:rPr lang="en-US" sz="1000" dirty="0" smtClean="0">
                  <a:solidFill>
                    <a:srgbClr val="000000"/>
                  </a:solidFill>
                  <a:latin typeface="Myriad Web Pro Condensed" pitchFamily="34" charset="0"/>
                </a:rPr>
                <a:t>Stream Processing</a:t>
              </a:r>
              <a:endParaRPr lang="en-US" sz="1000" dirty="0">
                <a:solidFill>
                  <a:srgbClr val="000000"/>
                </a:solidFill>
                <a:latin typeface="Myriad Web Pro Condensed" pitchFamily="34" charset="0"/>
              </a:endParaRPr>
            </a:p>
          </p:txBody>
        </p:sp>
        <p:sp>
          <p:nvSpPr>
            <p:cNvPr id="75" name="TextBox 74"/>
            <p:cNvSpPr txBox="1"/>
            <p:nvPr/>
          </p:nvSpPr>
          <p:spPr>
            <a:xfrm>
              <a:off x="5126398" y="5918476"/>
              <a:ext cx="1101585" cy="246221"/>
            </a:xfrm>
            <a:prstGeom prst="rect">
              <a:avLst/>
            </a:prstGeom>
            <a:noFill/>
          </p:spPr>
          <p:txBody>
            <a:bodyPr wrap="none" rtlCol="0">
              <a:spAutoFit/>
            </a:bodyPr>
            <a:lstStyle/>
            <a:p>
              <a:pPr algn="ctr"/>
              <a:r>
                <a:rPr lang="en-US" sz="1000" dirty="0" smtClean="0">
                  <a:solidFill>
                    <a:srgbClr val="000000"/>
                  </a:solidFill>
                  <a:latin typeface="Myriad Web Pro Condensed" pitchFamily="34" charset="0"/>
                </a:rPr>
                <a:t>Event Management</a:t>
              </a:r>
              <a:endParaRPr lang="en-US" sz="1000" dirty="0">
                <a:solidFill>
                  <a:srgbClr val="000000"/>
                </a:solidFill>
                <a:latin typeface="Myriad Web Pro Condensed" pitchFamily="34" charset="0"/>
              </a:endParaRPr>
            </a:p>
          </p:txBody>
        </p:sp>
        <p:pic>
          <p:nvPicPr>
            <p:cNvPr id="47" name="Picture 18"/>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5423530" y="5337829"/>
              <a:ext cx="520072" cy="592191"/>
            </a:xfrm>
            <a:prstGeom prst="rect">
              <a:avLst/>
            </a:prstGeom>
            <a:noFill/>
          </p:spPr>
        </p:pic>
        <p:pic>
          <p:nvPicPr>
            <p:cNvPr id="50" name="Picture 22"/>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5380074" y="4654471"/>
              <a:ext cx="595423" cy="388420"/>
            </a:xfrm>
            <a:prstGeom prst="rect">
              <a:avLst/>
            </a:prstGeom>
            <a:noFill/>
          </p:spPr>
        </p:pic>
        <p:grpSp>
          <p:nvGrpSpPr>
            <p:cNvPr id="7" name="Group 144"/>
            <p:cNvGrpSpPr/>
            <p:nvPr/>
          </p:nvGrpSpPr>
          <p:grpSpPr>
            <a:xfrm>
              <a:off x="3954667" y="4817665"/>
              <a:ext cx="1173719" cy="1188000"/>
              <a:chOff x="3934703" y="4517409"/>
              <a:chExt cx="1173719" cy="1188000"/>
            </a:xfrm>
          </p:grpSpPr>
          <p:sp>
            <p:nvSpPr>
              <p:cNvPr id="110" name="Rectangle 109"/>
              <p:cNvSpPr/>
              <p:nvPr/>
            </p:nvSpPr>
            <p:spPr>
              <a:xfrm>
                <a:off x="3957850" y="4517409"/>
                <a:ext cx="996286" cy="11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2" name="Group 106"/>
              <p:cNvGrpSpPr/>
              <p:nvPr/>
            </p:nvGrpSpPr>
            <p:grpSpPr>
              <a:xfrm>
                <a:off x="3934703" y="4927674"/>
                <a:ext cx="1173719" cy="435438"/>
                <a:chOff x="4057535" y="4900378"/>
                <a:chExt cx="1173719" cy="435438"/>
              </a:xfrm>
            </p:grpSpPr>
            <p:pic>
              <p:nvPicPr>
                <p:cNvPr id="61" name="Picture 32"/>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4516001" y="4900378"/>
                  <a:ext cx="221522" cy="204649"/>
                </a:xfrm>
                <a:prstGeom prst="rect">
                  <a:avLst/>
                </a:prstGeom>
                <a:noFill/>
              </p:spPr>
            </p:pic>
            <p:sp>
              <p:nvSpPr>
                <p:cNvPr id="62" name="TextBox 61"/>
                <p:cNvSpPr txBox="1"/>
                <p:nvPr/>
              </p:nvSpPr>
              <p:spPr>
                <a:xfrm>
                  <a:off x="4057535" y="5120372"/>
                  <a:ext cx="1173719" cy="215444"/>
                </a:xfrm>
                <a:prstGeom prst="rect">
                  <a:avLst/>
                </a:prstGeom>
                <a:noFill/>
              </p:spPr>
              <p:txBody>
                <a:bodyPr wrap="none" rtlCol="0">
                  <a:spAutoFit/>
                </a:bodyPr>
                <a:lstStyle/>
                <a:p>
                  <a:r>
                    <a:rPr lang="en-US" sz="800" dirty="0" smtClean="0">
                      <a:solidFill>
                        <a:srgbClr val="000000"/>
                      </a:solidFill>
                      <a:latin typeface="Myriad Web Pro Condensed" pitchFamily="34" charset="0"/>
                    </a:rPr>
                    <a:t>REAL-TIME EVENTS</a:t>
                  </a:r>
                  <a:endParaRPr lang="en-US" sz="800" dirty="0">
                    <a:solidFill>
                      <a:srgbClr val="000000"/>
                    </a:solidFill>
                    <a:latin typeface="Myriad Web Pro Condensed" pitchFamily="34" charset="0"/>
                  </a:endParaRPr>
                </a:p>
              </p:txBody>
            </p:sp>
          </p:grpSp>
        </p:grpSp>
        <p:grpSp>
          <p:nvGrpSpPr>
            <p:cNvPr id="17" name="Group 115"/>
            <p:cNvGrpSpPr/>
            <p:nvPr/>
          </p:nvGrpSpPr>
          <p:grpSpPr>
            <a:xfrm>
              <a:off x="4887871" y="4791085"/>
              <a:ext cx="216000" cy="1152000"/>
              <a:chOff x="4792637" y="1817439"/>
              <a:chExt cx="289392" cy="1812111"/>
            </a:xfrm>
          </p:grpSpPr>
          <p:cxnSp>
            <p:nvCxnSpPr>
              <p:cNvPr id="117" name="Straight Connector 116"/>
              <p:cNvCxnSpPr/>
              <p:nvPr/>
            </p:nvCxnSpPr>
            <p:spPr>
              <a:xfrm>
                <a:off x="4792637" y="1817439"/>
                <a:ext cx="288000" cy="9000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4794029" y="2729550"/>
                <a:ext cx="288000" cy="9000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18" name="Group 161"/>
          <p:cNvGrpSpPr/>
          <p:nvPr/>
        </p:nvGrpSpPr>
        <p:grpSpPr>
          <a:xfrm>
            <a:off x="3973816" y="1541915"/>
            <a:ext cx="2303446" cy="2974206"/>
            <a:chOff x="3973816" y="1541915"/>
            <a:chExt cx="2303446" cy="2974206"/>
          </a:xfrm>
        </p:grpSpPr>
        <p:sp>
          <p:nvSpPr>
            <p:cNvPr id="146" name="Rectangle 145"/>
            <p:cNvSpPr/>
            <p:nvPr/>
          </p:nvSpPr>
          <p:spPr>
            <a:xfrm>
              <a:off x="5053262" y="1541915"/>
              <a:ext cx="1224000" cy="2974206"/>
            </a:xfrm>
            <a:prstGeom prst="rect">
              <a:avLst/>
            </a:prstGeom>
            <a:solidFill>
              <a:srgbClr val="FEEEDD">
                <a:alpha val="50196"/>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TextBox 82"/>
            <p:cNvSpPr txBox="1"/>
            <p:nvPr/>
          </p:nvSpPr>
          <p:spPr>
            <a:xfrm>
              <a:off x="5182342" y="2112009"/>
              <a:ext cx="965329" cy="246221"/>
            </a:xfrm>
            <a:prstGeom prst="rect">
              <a:avLst/>
            </a:prstGeom>
            <a:noFill/>
          </p:spPr>
          <p:txBody>
            <a:bodyPr wrap="none" rtlCol="0">
              <a:spAutoFit/>
            </a:bodyPr>
            <a:lstStyle/>
            <a:p>
              <a:pPr algn="ctr"/>
              <a:r>
                <a:rPr lang="en-US" sz="1000" dirty="0" smtClean="0">
                  <a:solidFill>
                    <a:srgbClr val="000000"/>
                  </a:solidFill>
                  <a:latin typeface="Myriad Web Pro Condensed" pitchFamily="34" charset="0"/>
                </a:rPr>
                <a:t>Data Exploration</a:t>
              </a:r>
              <a:endParaRPr lang="en-US" sz="1000" dirty="0">
                <a:solidFill>
                  <a:srgbClr val="000000"/>
                </a:solidFill>
                <a:latin typeface="Myriad Web Pro Condensed" pitchFamily="34" charset="0"/>
              </a:endParaRPr>
            </a:p>
          </p:txBody>
        </p:sp>
        <p:sp>
          <p:nvSpPr>
            <p:cNvPr id="85" name="TextBox 84"/>
            <p:cNvSpPr txBox="1"/>
            <p:nvPr/>
          </p:nvSpPr>
          <p:spPr>
            <a:xfrm>
              <a:off x="5114949" y="2845652"/>
              <a:ext cx="1133644" cy="246221"/>
            </a:xfrm>
            <a:prstGeom prst="rect">
              <a:avLst/>
            </a:prstGeom>
            <a:noFill/>
          </p:spPr>
          <p:txBody>
            <a:bodyPr wrap="none" rtlCol="0">
              <a:spAutoFit/>
            </a:bodyPr>
            <a:lstStyle/>
            <a:p>
              <a:pPr algn="ctr"/>
              <a:r>
                <a:rPr lang="en-US" sz="1000" dirty="0" smtClean="0">
                  <a:solidFill>
                    <a:srgbClr val="000000"/>
                  </a:solidFill>
                  <a:latin typeface="Myriad Web Pro Condensed" pitchFamily="34" charset="0"/>
                </a:rPr>
                <a:t>Contextualized Data</a:t>
              </a:r>
              <a:endParaRPr lang="en-US" sz="1000" dirty="0">
                <a:solidFill>
                  <a:srgbClr val="000000"/>
                </a:solidFill>
                <a:latin typeface="Myriad Web Pro Condensed" pitchFamily="34" charset="0"/>
              </a:endParaRPr>
            </a:p>
          </p:txBody>
        </p:sp>
        <p:sp>
          <p:nvSpPr>
            <p:cNvPr id="87" name="TextBox 86"/>
            <p:cNvSpPr txBox="1"/>
            <p:nvPr/>
          </p:nvSpPr>
          <p:spPr>
            <a:xfrm>
              <a:off x="5087859" y="3536763"/>
              <a:ext cx="1165704" cy="246221"/>
            </a:xfrm>
            <a:prstGeom prst="rect">
              <a:avLst/>
            </a:prstGeom>
            <a:noFill/>
          </p:spPr>
          <p:txBody>
            <a:bodyPr wrap="none" rtlCol="0">
              <a:spAutoFit/>
            </a:bodyPr>
            <a:lstStyle/>
            <a:p>
              <a:pPr algn="ctr"/>
              <a:r>
                <a:rPr lang="en-US" sz="1000" dirty="0" smtClean="0">
                  <a:solidFill>
                    <a:srgbClr val="000000"/>
                  </a:solidFill>
                  <a:latin typeface="Myriad Web Pro Condensed" pitchFamily="34" charset="0"/>
                </a:rPr>
                <a:t>Modeling / Scenarios</a:t>
              </a:r>
              <a:endParaRPr lang="en-US" sz="1000" dirty="0">
                <a:solidFill>
                  <a:srgbClr val="000000"/>
                </a:solidFill>
                <a:latin typeface="Myriad Web Pro Condensed" pitchFamily="34" charset="0"/>
              </a:endParaRPr>
            </a:p>
          </p:txBody>
        </p:sp>
        <p:sp>
          <p:nvSpPr>
            <p:cNvPr id="89" name="TextBox 88"/>
            <p:cNvSpPr txBox="1"/>
            <p:nvPr/>
          </p:nvSpPr>
          <p:spPr>
            <a:xfrm>
              <a:off x="5310953" y="4259780"/>
              <a:ext cx="729688" cy="246221"/>
            </a:xfrm>
            <a:prstGeom prst="rect">
              <a:avLst/>
            </a:prstGeom>
            <a:noFill/>
          </p:spPr>
          <p:txBody>
            <a:bodyPr wrap="none" rtlCol="0">
              <a:spAutoFit/>
            </a:bodyPr>
            <a:lstStyle/>
            <a:p>
              <a:pPr algn="ctr"/>
              <a:r>
                <a:rPr lang="en-US" sz="1000" dirty="0" smtClean="0">
                  <a:solidFill>
                    <a:srgbClr val="000000"/>
                  </a:solidFill>
                  <a:latin typeface="Myriad Web Pro Condensed" pitchFamily="34" charset="0"/>
                </a:rPr>
                <a:t>Forecasting</a:t>
              </a:r>
              <a:endParaRPr lang="en-US" sz="1000" dirty="0">
                <a:solidFill>
                  <a:srgbClr val="000000"/>
                </a:solidFill>
                <a:latin typeface="Myriad Web Pro Condensed" pitchFamily="34" charset="0"/>
              </a:endParaRPr>
            </a:p>
          </p:txBody>
        </p:sp>
        <p:pic>
          <p:nvPicPr>
            <p:cNvPr id="2065" name="Picture 17"/>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5422605" y="2395817"/>
              <a:ext cx="499731" cy="499731"/>
            </a:xfrm>
            <a:prstGeom prst="rect">
              <a:avLst/>
            </a:prstGeom>
            <a:noFill/>
          </p:spPr>
        </p:pic>
        <p:pic>
          <p:nvPicPr>
            <p:cNvPr id="2067" name="Picture 19"/>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5370171" y="1707949"/>
              <a:ext cx="562796" cy="433089"/>
            </a:xfrm>
            <a:prstGeom prst="rect">
              <a:avLst/>
            </a:prstGeom>
            <a:noFill/>
          </p:spPr>
        </p:pic>
        <p:pic>
          <p:nvPicPr>
            <p:cNvPr id="49" name="Picture 20"/>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5358811" y="3924015"/>
              <a:ext cx="636003" cy="349677"/>
            </a:xfrm>
            <a:prstGeom prst="rect">
              <a:avLst/>
            </a:prstGeom>
            <a:noFill/>
          </p:spPr>
        </p:pic>
        <p:pic>
          <p:nvPicPr>
            <p:cNvPr id="2069" name="Picture 21"/>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5358811" y="3133703"/>
              <a:ext cx="648586" cy="419076"/>
            </a:xfrm>
            <a:prstGeom prst="rect">
              <a:avLst/>
            </a:prstGeom>
            <a:noFill/>
          </p:spPr>
        </p:pic>
        <p:grpSp>
          <p:nvGrpSpPr>
            <p:cNvPr id="19" name="Group 143"/>
            <p:cNvGrpSpPr/>
            <p:nvPr/>
          </p:nvGrpSpPr>
          <p:grpSpPr>
            <a:xfrm>
              <a:off x="3973816" y="2142699"/>
              <a:ext cx="1075936" cy="1764000"/>
              <a:chOff x="3886477" y="1842443"/>
              <a:chExt cx="1075936" cy="1764000"/>
            </a:xfrm>
          </p:grpSpPr>
          <p:sp>
            <p:nvSpPr>
              <p:cNvPr id="109" name="Rectangle 108"/>
              <p:cNvSpPr/>
              <p:nvPr/>
            </p:nvSpPr>
            <p:spPr>
              <a:xfrm>
                <a:off x="4026088" y="1842443"/>
                <a:ext cx="859809" cy="17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0" name="Group 107"/>
              <p:cNvGrpSpPr/>
              <p:nvPr/>
            </p:nvGrpSpPr>
            <p:grpSpPr>
              <a:xfrm>
                <a:off x="3886477" y="2438019"/>
                <a:ext cx="1075936" cy="698748"/>
                <a:chOff x="4009309" y="2438019"/>
                <a:chExt cx="1075936" cy="698748"/>
              </a:xfrm>
            </p:grpSpPr>
            <p:sp>
              <p:nvSpPr>
                <p:cNvPr id="60" name="TextBox 59"/>
                <p:cNvSpPr txBox="1"/>
                <p:nvPr/>
              </p:nvSpPr>
              <p:spPr>
                <a:xfrm>
                  <a:off x="4009309" y="2905935"/>
                  <a:ext cx="1075936" cy="230832"/>
                </a:xfrm>
                <a:prstGeom prst="rect">
                  <a:avLst/>
                </a:prstGeom>
                <a:noFill/>
              </p:spPr>
              <p:txBody>
                <a:bodyPr wrap="none" rtlCol="0">
                  <a:spAutoFit/>
                </a:bodyPr>
                <a:lstStyle/>
                <a:p>
                  <a:r>
                    <a:rPr lang="en-US" sz="900" dirty="0" smtClean="0">
                      <a:solidFill>
                        <a:srgbClr val="000000"/>
                      </a:solidFill>
                      <a:latin typeface="Myriad Web Pro Condensed" pitchFamily="34" charset="0"/>
                    </a:rPr>
                    <a:t>DEEP INSIGHTS</a:t>
                  </a:r>
                  <a:endParaRPr lang="en-US" sz="900" dirty="0">
                    <a:solidFill>
                      <a:srgbClr val="000000"/>
                    </a:solidFill>
                    <a:latin typeface="Myriad Web Pro Condensed" pitchFamily="34" charset="0"/>
                  </a:endParaRPr>
                </a:p>
              </p:txBody>
            </p:sp>
            <p:pic>
              <p:nvPicPr>
                <p:cNvPr id="1058" name="Picture 34"/>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4328908" y="2438019"/>
                  <a:ext cx="454695" cy="448479"/>
                </a:xfrm>
                <a:prstGeom prst="rect">
                  <a:avLst/>
                </a:prstGeom>
                <a:noFill/>
              </p:spPr>
            </p:pic>
          </p:grpSp>
        </p:grpSp>
        <p:grpSp>
          <p:nvGrpSpPr>
            <p:cNvPr id="21" name="Group 142"/>
            <p:cNvGrpSpPr/>
            <p:nvPr/>
          </p:nvGrpSpPr>
          <p:grpSpPr>
            <a:xfrm>
              <a:off x="4903096" y="2456307"/>
              <a:ext cx="216000" cy="1152000"/>
              <a:chOff x="4792637" y="1872031"/>
              <a:chExt cx="433392" cy="1812111"/>
            </a:xfrm>
          </p:grpSpPr>
          <p:cxnSp>
            <p:nvCxnSpPr>
              <p:cNvPr id="112" name="Straight Connector 111"/>
              <p:cNvCxnSpPr/>
              <p:nvPr/>
            </p:nvCxnSpPr>
            <p:spPr>
              <a:xfrm>
                <a:off x="4792637" y="1872031"/>
                <a:ext cx="432000" cy="90000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4794029" y="2784142"/>
                <a:ext cx="432000" cy="90000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grpSp>
      <p:grpSp>
        <p:nvGrpSpPr>
          <p:cNvPr id="22" name="Group 164"/>
          <p:cNvGrpSpPr/>
          <p:nvPr/>
        </p:nvGrpSpPr>
        <p:grpSpPr>
          <a:xfrm>
            <a:off x="6032535" y="1627395"/>
            <a:ext cx="1575944" cy="5177037"/>
            <a:chOff x="6032535" y="1627395"/>
            <a:chExt cx="1575944" cy="5177037"/>
          </a:xfrm>
        </p:grpSpPr>
        <p:sp>
          <p:nvSpPr>
            <p:cNvPr id="94" name="TextBox 93"/>
            <p:cNvSpPr txBox="1"/>
            <p:nvPr/>
          </p:nvSpPr>
          <p:spPr>
            <a:xfrm>
              <a:off x="6032535" y="6496655"/>
              <a:ext cx="1575944" cy="307777"/>
            </a:xfrm>
            <a:prstGeom prst="rect">
              <a:avLst/>
            </a:prstGeom>
            <a:noFill/>
          </p:spPr>
          <p:txBody>
            <a:bodyPr wrap="none" rtlCol="0">
              <a:spAutoFit/>
            </a:bodyPr>
            <a:lstStyle/>
            <a:p>
              <a:r>
                <a:rPr lang="en-US" sz="1400" b="1" dirty="0" smtClean="0">
                  <a:solidFill>
                    <a:srgbClr val="5F5F5F"/>
                  </a:solidFill>
                  <a:latin typeface="Calibri" pitchFamily="34" charset="0"/>
                </a:rPr>
                <a:t>DELIVERY MODELS</a:t>
              </a:r>
              <a:endParaRPr lang="en-US" sz="1400" b="1" dirty="0">
                <a:solidFill>
                  <a:srgbClr val="5F5F5F"/>
                </a:solidFill>
                <a:latin typeface="Calibri" pitchFamily="34" charset="0"/>
              </a:endParaRPr>
            </a:p>
          </p:txBody>
        </p:sp>
        <p:cxnSp>
          <p:nvCxnSpPr>
            <p:cNvPr id="74" name="Straight Connector 73"/>
            <p:cNvCxnSpPr/>
            <p:nvPr/>
          </p:nvCxnSpPr>
          <p:spPr>
            <a:xfrm>
              <a:off x="6754696" y="1627395"/>
              <a:ext cx="0" cy="46800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165"/>
          <p:cNvGrpSpPr/>
          <p:nvPr/>
        </p:nvGrpSpPr>
        <p:grpSpPr>
          <a:xfrm>
            <a:off x="6266598" y="1551540"/>
            <a:ext cx="2425016" cy="1692948"/>
            <a:chOff x="6266598" y="1551540"/>
            <a:chExt cx="2425016" cy="1692948"/>
          </a:xfrm>
        </p:grpSpPr>
        <p:sp>
          <p:nvSpPr>
            <p:cNvPr id="150" name="Rectangle 149"/>
            <p:cNvSpPr/>
            <p:nvPr/>
          </p:nvSpPr>
          <p:spPr>
            <a:xfrm>
              <a:off x="7376970" y="1551540"/>
              <a:ext cx="1314644" cy="1636295"/>
            </a:xfrm>
            <a:prstGeom prst="rect">
              <a:avLst/>
            </a:prstGeom>
            <a:solidFill>
              <a:srgbClr val="F7F7F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Box 29"/>
            <p:cNvSpPr txBox="1"/>
            <p:nvPr/>
          </p:nvSpPr>
          <p:spPr>
            <a:xfrm>
              <a:off x="7527546" y="2016304"/>
              <a:ext cx="1008610" cy="400110"/>
            </a:xfrm>
            <a:prstGeom prst="rect">
              <a:avLst/>
            </a:prstGeom>
            <a:noFill/>
          </p:spPr>
          <p:txBody>
            <a:bodyPr wrap="none" rtlCol="0">
              <a:spAutoFit/>
            </a:bodyPr>
            <a:lstStyle/>
            <a:p>
              <a:pPr algn="ctr"/>
              <a:r>
                <a:rPr lang="en-US" sz="1000" dirty="0" smtClean="0">
                  <a:solidFill>
                    <a:srgbClr val="000000"/>
                  </a:solidFill>
                  <a:latin typeface="Myriad Web Pro Condensed" pitchFamily="34" charset="0"/>
                </a:rPr>
                <a:t>Access-Anywhere</a:t>
              </a:r>
              <a:br>
                <a:rPr lang="en-US" sz="1000" dirty="0" smtClean="0">
                  <a:solidFill>
                    <a:srgbClr val="000000"/>
                  </a:solidFill>
                  <a:latin typeface="Myriad Web Pro Condensed" pitchFamily="34" charset="0"/>
                </a:rPr>
              </a:br>
              <a:r>
                <a:rPr lang="en-US" sz="1000" dirty="0" smtClean="0">
                  <a:solidFill>
                    <a:srgbClr val="000000"/>
                  </a:solidFill>
                  <a:latin typeface="Myriad Web Pro Condensed" pitchFamily="34" charset="0"/>
                </a:rPr>
                <a:t>Analytics Services</a:t>
              </a:r>
              <a:endParaRPr lang="en-US" sz="1000" dirty="0">
                <a:solidFill>
                  <a:srgbClr val="000000"/>
                </a:solidFill>
                <a:latin typeface="Myriad Web Pro Condensed" pitchFamily="34" charset="0"/>
              </a:endParaRPr>
            </a:p>
          </p:txBody>
        </p:sp>
        <p:sp>
          <p:nvSpPr>
            <p:cNvPr id="32" name="TextBox 31"/>
            <p:cNvSpPr txBox="1"/>
            <p:nvPr/>
          </p:nvSpPr>
          <p:spPr>
            <a:xfrm>
              <a:off x="7436507" y="2844378"/>
              <a:ext cx="1196161" cy="400110"/>
            </a:xfrm>
            <a:prstGeom prst="rect">
              <a:avLst/>
            </a:prstGeom>
            <a:noFill/>
          </p:spPr>
          <p:txBody>
            <a:bodyPr wrap="none" rtlCol="0">
              <a:spAutoFit/>
            </a:bodyPr>
            <a:lstStyle/>
            <a:p>
              <a:pPr algn="ctr"/>
              <a:r>
                <a:rPr lang="en-US" sz="1000" dirty="0" smtClean="0">
                  <a:solidFill>
                    <a:srgbClr val="000000"/>
                  </a:solidFill>
                  <a:latin typeface="Myriad Web Pro Condensed" pitchFamily="34" charset="0"/>
                </a:rPr>
                <a:t>Context-Aware </a:t>
              </a:r>
              <a:br>
                <a:rPr lang="en-US" sz="1000" dirty="0" smtClean="0">
                  <a:solidFill>
                    <a:srgbClr val="000000"/>
                  </a:solidFill>
                  <a:latin typeface="Myriad Web Pro Condensed" pitchFamily="34" charset="0"/>
                </a:rPr>
              </a:br>
              <a:r>
                <a:rPr lang="en-US" sz="1000" dirty="0" smtClean="0">
                  <a:solidFill>
                    <a:srgbClr val="000000"/>
                  </a:solidFill>
                  <a:latin typeface="Myriad Web Pro Condensed" pitchFamily="34" charset="0"/>
                </a:rPr>
                <a:t>Business Applications</a:t>
              </a:r>
              <a:endParaRPr lang="en-US" sz="1000" dirty="0">
                <a:solidFill>
                  <a:srgbClr val="000000"/>
                </a:solidFill>
                <a:latin typeface="Myriad Web Pro Condensed" pitchFamily="34" charset="0"/>
              </a:endParaRPr>
            </a:p>
          </p:txBody>
        </p:sp>
        <p:pic>
          <p:nvPicPr>
            <p:cNvPr id="51" name="Picture 24"/>
            <p:cNvPicPr>
              <a:picLocks noChangeAspect="1" noChangeArrowheads="1"/>
            </p:cNvPicPr>
            <p:nvPr/>
          </p:nvPicPr>
          <p:blipFill>
            <a:blip r:embed="rId18" cstate="print">
              <a:extLst>
                <a:ext uri="{28A0092B-C50C-407E-A947-70E740481C1C}">
                  <a14:useLocalDpi xmlns:a14="http://schemas.microsoft.com/office/drawing/2010/main" val="0"/>
                </a:ext>
              </a:extLst>
            </a:blip>
            <a:stretch>
              <a:fillRect/>
            </a:stretch>
          </p:blipFill>
          <p:spPr bwMode="auto">
            <a:xfrm>
              <a:off x="7612912" y="1615916"/>
              <a:ext cx="762198" cy="425759"/>
            </a:xfrm>
            <a:prstGeom prst="rect">
              <a:avLst/>
            </a:prstGeom>
            <a:noFill/>
          </p:spPr>
        </p:pic>
        <p:pic>
          <p:nvPicPr>
            <p:cNvPr id="2073" name="Picture 25"/>
            <p:cNvPicPr>
              <a:picLocks noChangeAspect="1" noChangeArrowheads="1"/>
            </p:cNvPicPr>
            <p:nvPr/>
          </p:nvPicPr>
          <p:blipFill>
            <a:blip r:embed="rId19" cstate="print">
              <a:extLst>
                <a:ext uri="{28A0092B-C50C-407E-A947-70E740481C1C}">
                  <a14:useLocalDpi xmlns:a14="http://schemas.microsoft.com/office/drawing/2010/main" val="0"/>
                </a:ext>
              </a:extLst>
            </a:blip>
            <a:stretch>
              <a:fillRect/>
            </a:stretch>
          </p:blipFill>
          <p:spPr bwMode="auto">
            <a:xfrm>
              <a:off x="7719238" y="2454554"/>
              <a:ext cx="595422" cy="454707"/>
            </a:xfrm>
            <a:prstGeom prst="rect">
              <a:avLst/>
            </a:prstGeom>
            <a:noFill/>
          </p:spPr>
        </p:pic>
        <p:grpSp>
          <p:nvGrpSpPr>
            <p:cNvPr id="27" name="Group 129"/>
            <p:cNvGrpSpPr/>
            <p:nvPr/>
          </p:nvGrpSpPr>
          <p:grpSpPr>
            <a:xfrm>
              <a:off x="6266598" y="1833351"/>
              <a:ext cx="996286" cy="1169162"/>
              <a:chOff x="6266598" y="1533095"/>
              <a:chExt cx="996286" cy="1169162"/>
            </a:xfrm>
          </p:grpSpPr>
          <p:sp>
            <p:nvSpPr>
              <p:cNvPr id="123" name="Rectangle 122"/>
              <p:cNvSpPr/>
              <p:nvPr/>
            </p:nvSpPr>
            <p:spPr>
              <a:xfrm>
                <a:off x="6266598" y="1533095"/>
                <a:ext cx="996286" cy="1169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28" name="Picture 4"/>
              <p:cNvPicPr>
                <a:picLocks noChangeAspect="1" noChangeArrowheads="1"/>
              </p:cNvPicPr>
              <p:nvPr/>
            </p:nvPicPr>
            <p:blipFill>
              <a:blip r:embed="rId20" cstate="print">
                <a:extLst>
                  <a:ext uri="{28A0092B-C50C-407E-A947-70E740481C1C}">
                    <a14:useLocalDpi xmlns:a14="http://schemas.microsoft.com/office/drawing/2010/main" val="0"/>
                  </a:ext>
                </a:extLst>
              </a:blip>
              <a:stretch>
                <a:fillRect/>
              </a:stretch>
            </p:blipFill>
            <p:spPr bwMode="auto">
              <a:xfrm>
                <a:off x="6566623" y="1652369"/>
                <a:ext cx="363281" cy="551308"/>
              </a:xfrm>
              <a:prstGeom prst="rect">
                <a:avLst/>
              </a:prstGeom>
              <a:noFill/>
            </p:spPr>
          </p:pic>
          <p:sp>
            <p:nvSpPr>
              <p:cNvPr id="23" name="TextBox 22"/>
              <p:cNvSpPr txBox="1"/>
              <p:nvPr/>
            </p:nvSpPr>
            <p:spPr>
              <a:xfrm>
                <a:off x="6340444" y="2217283"/>
                <a:ext cx="816249" cy="215444"/>
              </a:xfrm>
              <a:prstGeom prst="rect">
                <a:avLst/>
              </a:prstGeom>
              <a:noFill/>
            </p:spPr>
            <p:txBody>
              <a:bodyPr wrap="none" rtlCol="0">
                <a:spAutoFit/>
              </a:bodyPr>
              <a:lstStyle/>
              <a:p>
                <a:r>
                  <a:rPr lang="en-US" sz="800" dirty="0" smtClean="0">
                    <a:solidFill>
                      <a:srgbClr val="000000"/>
                    </a:solidFill>
                    <a:latin typeface="Myriad Web Pro Condensed" pitchFamily="34" charset="0"/>
                  </a:rPr>
                  <a:t>ON-DEMAND</a:t>
                </a:r>
                <a:endParaRPr lang="en-US" sz="800" dirty="0">
                  <a:solidFill>
                    <a:srgbClr val="000000"/>
                  </a:solidFill>
                  <a:latin typeface="Myriad Web Pro Condensed" pitchFamily="34" charset="0"/>
                </a:endParaRPr>
              </a:p>
            </p:txBody>
          </p:sp>
        </p:grpSp>
        <p:grpSp>
          <p:nvGrpSpPr>
            <p:cNvPr id="28" name="Group 150"/>
            <p:cNvGrpSpPr/>
            <p:nvPr/>
          </p:nvGrpSpPr>
          <p:grpSpPr>
            <a:xfrm>
              <a:off x="7232405" y="1821039"/>
              <a:ext cx="216000" cy="1152000"/>
              <a:chOff x="4792637" y="1872031"/>
              <a:chExt cx="433392" cy="1812111"/>
            </a:xfrm>
          </p:grpSpPr>
          <p:cxnSp>
            <p:nvCxnSpPr>
              <p:cNvPr id="152" name="Straight Connector 151"/>
              <p:cNvCxnSpPr/>
              <p:nvPr/>
            </p:nvCxnSpPr>
            <p:spPr>
              <a:xfrm>
                <a:off x="4792637" y="1872031"/>
                <a:ext cx="432000" cy="90000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H="1">
                <a:off x="4794029" y="2784142"/>
                <a:ext cx="432000" cy="90000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grpSp>
      <p:grpSp>
        <p:nvGrpSpPr>
          <p:cNvPr id="29" name="Group 166"/>
          <p:cNvGrpSpPr/>
          <p:nvPr/>
        </p:nvGrpSpPr>
        <p:grpSpPr>
          <a:xfrm>
            <a:off x="6321190" y="3274460"/>
            <a:ext cx="2370424" cy="1517347"/>
            <a:chOff x="6321190" y="3274460"/>
            <a:chExt cx="2370424" cy="1517347"/>
          </a:xfrm>
        </p:grpSpPr>
        <p:sp>
          <p:nvSpPr>
            <p:cNvPr id="149" name="Rectangle 148"/>
            <p:cNvSpPr/>
            <p:nvPr/>
          </p:nvSpPr>
          <p:spPr>
            <a:xfrm>
              <a:off x="7376970" y="3274460"/>
              <a:ext cx="1314644" cy="1491918"/>
            </a:xfrm>
            <a:prstGeom prst="rect">
              <a:avLst/>
            </a:prstGeom>
            <a:solidFill>
              <a:srgbClr val="DEDED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TextBox 33"/>
            <p:cNvSpPr txBox="1"/>
            <p:nvPr/>
          </p:nvSpPr>
          <p:spPr>
            <a:xfrm>
              <a:off x="7565284" y="3790674"/>
              <a:ext cx="931665" cy="400110"/>
            </a:xfrm>
            <a:prstGeom prst="rect">
              <a:avLst/>
            </a:prstGeom>
            <a:noFill/>
          </p:spPr>
          <p:txBody>
            <a:bodyPr wrap="none" rtlCol="0">
              <a:spAutoFit/>
            </a:bodyPr>
            <a:lstStyle/>
            <a:p>
              <a:pPr algn="ctr"/>
              <a:r>
                <a:rPr lang="en-US" sz="1000" dirty="0" smtClean="0">
                  <a:solidFill>
                    <a:srgbClr val="000000"/>
                  </a:solidFill>
                  <a:latin typeface="Myriad Web Pro Condensed" pitchFamily="34" charset="0"/>
                </a:rPr>
                <a:t>Location-Based </a:t>
              </a:r>
            </a:p>
            <a:p>
              <a:pPr algn="ctr"/>
              <a:r>
                <a:rPr lang="en-US" sz="1000" dirty="0" smtClean="0">
                  <a:solidFill>
                    <a:srgbClr val="000000"/>
                  </a:solidFill>
                  <a:latin typeface="Myriad Web Pro Condensed" pitchFamily="34" charset="0"/>
                </a:rPr>
                <a:t>Services</a:t>
              </a:r>
              <a:endParaRPr lang="en-US" sz="1000" dirty="0">
                <a:solidFill>
                  <a:srgbClr val="000000"/>
                </a:solidFill>
                <a:latin typeface="Myriad Web Pro Condensed" pitchFamily="34" charset="0"/>
              </a:endParaRPr>
            </a:p>
          </p:txBody>
        </p:sp>
        <p:sp>
          <p:nvSpPr>
            <p:cNvPr id="40" name="TextBox 39"/>
            <p:cNvSpPr txBox="1"/>
            <p:nvPr/>
          </p:nvSpPr>
          <p:spPr>
            <a:xfrm>
              <a:off x="7518912" y="4545586"/>
              <a:ext cx="1048685" cy="246221"/>
            </a:xfrm>
            <a:prstGeom prst="rect">
              <a:avLst/>
            </a:prstGeom>
            <a:noFill/>
          </p:spPr>
          <p:txBody>
            <a:bodyPr wrap="none" rtlCol="0">
              <a:spAutoFit/>
            </a:bodyPr>
            <a:lstStyle/>
            <a:p>
              <a:pPr algn="ctr"/>
              <a:r>
                <a:rPr lang="en-US" sz="1000" dirty="0" smtClean="0">
                  <a:solidFill>
                    <a:srgbClr val="000000"/>
                  </a:solidFill>
                  <a:latin typeface="Myriad Web Pro Condensed" pitchFamily="34" charset="0"/>
                </a:rPr>
                <a:t>Alert and Respond</a:t>
              </a:r>
              <a:endParaRPr lang="en-US" sz="1000" dirty="0">
                <a:solidFill>
                  <a:srgbClr val="000000"/>
                </a:solidFill>
                <a:latin typeface="Myriad Web Pro Condensed" pitchFamily="34" charset="0"/>
              </a:endParaRPr>
            </a:p>
          </p:txBody>
        </p:sp>
        <p:pic>
          <p:nvPicPr>
            <p:cNvPr id="2071" name="Picture 23"/>
            <p:cNvPicPr>
              <a:picLocks noChangeAspect="1" noChangeArrowheads="1"/>
            </p:cNvPicPr>
            <p:nvPr/>
          </p:nvPicPr>
          <p:blipFill>
            <a:blip r:embed="rId21" cstate="print">
              <a:extLst>
                <a:ext uri="{28A0092B-C50C-407E-A947-70E740481C1C}">
                  <a14:useLocalDpi xmlns:a14="http://schemas.microsoft.com/office/drawing/2010/main" val="0"/>
                </a:ext>
              </a:extLst>
            </a:blip>
            <a:stretch>
              <a:fillRect/>
            </a:stretch>
          </p:blipFill>
          <p:spPr bwMode="auto">
            <a:xfrm>
              <a:off x="7793667" y="4189228"/>
              <a:ext cx="425302" cy="425302"/>
            </a:xfrm>
            <a:prstGeom prst="rect">
              <a:avLst/>
            </a:prstGeom>
            <a:noFill/>
          </p:spPr>
        </p:pic>
        <p:pic>
          <p:nvPicPr>
            <p:cNvPr id="2074" name="Picture 26"/>
            <p:cNvPicPr>
              <a:picLocks noChangeAspect="1" noChangeArrowheads="1"/>
            </p:cNvPicPr>
            <p:nvPr/>
          </p:nvPicPr>
          <p:blipFill>
            <a:blip r:embed="rId22" cstate="print">
              <a:extLst>
                <a:ext uri="{28A0092B-C50C-407E-A947-70E740481C1C}">
                  <a14:useLocalDpi xmlns:a14="http://schemas.microsoft.com/office/drawing/2010/main" val="0"/>
                </a:ext>
              </a:extLst>
            </a:blip>
            <a:stretch>
              <a:fillRect/>
            </a:stretch>
          </p:blipFill>
          <p:spPr bwMode="auto">
            <a:xfrm>
              <a:off x="7838173" y="3349259"/>
              <a:ext cx="338217" cy="499730"/>
            </a:xfrm>
            <a:prstGeom prst="rect">
              <a:avLst/>
            </a:prstGeom>
            <a:noFill/>
          </p:spPr>
        </p:pic>
        <p:grpSp>
          <p:nvGrpSpPr>
            <p:cNvPr id="31" name="Group 128"/>
            <p:cNvGrpSpPr/>
            <p:nvPr/>
          </p:nvGrpSpPr>
          <p:grpSpPr>
            <a:xfrm>
              <a:off x="6321190" y="3534775"/>
              <a:ext cx="996286" cy="1121391"/>
              <a:chOff x="6321190" y="3234519"/>
              <a:chExt cx="996286" cy="1121391"/>
            </a:xfrm>
          </p:grpSpPr>
          <p:sp>
            <p:nvSpPr>
              <p:cNvPr id="124" name="Rectangle 123"/>
              <p:cNvSpPr/>
              <p:nvPr/>
            </p:nvSpPr>
            <p:spPr>
              <a:xfrm>
                <a:off x="6321190" y="3234519"/>
                <a:ext cx="996286" cy="1121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30" name="Picture 6"/>
              <p:cNvPicPr>
                <a:picLocks noChangeAspect="1" noChangeArrowheads="1"/>
              </p:cNvPicPr>
              <p:nvPr/>
            </p:nvPicPr>
            <p:blipFill>
              <a:blip r:embed="rId23" cstate="print">
                <a:extLst>
                  <a:ext uri="{28A0092B-C50C-407E-A947-70E740481C1C}">
                    <a14:useLocalDpi xmlns:a14="http://schemas.microsoft.com/office/drawing/2010/main" val="0"/>
                  </a:ext>
                </a:extLst>
              </a:blip>
              <a:stretch>
                <a:fillRect/>
              </a:stretch>
            </p:blipFill>
            <p:spPr bwMode="auto">
              <a:xfrm>
                <a:off x="6593567" y="3363732"/>
                <a:ext cx="339647" cy="575809"/>
              </a:xfrm>
              <a:prstGeom prst="rect">
                <a:avLst/>
              </a:prstGeom>
              <a:noFill/>
            </p:spPr>
          </p:pic>
          <p:sp>
            <p:nvSpPr>
              <p:cNvPr id="24" name="TextBox 23"/>
              <p:cNvSpPr txBox="1"/>
              <p:nvPr/>
            </p:nvSpPr>
            <p:spPr>
              <a:xfrm>
                <a:off x="6514483" y="3961332"/>
                <a:ext cx="470000" cy="215444"/>
              </a:xfrm>
              <a:prstGeom prst="rect">
                <a:avLst/>
              </a:prstGeom>
              <a:noFill/>
            </p:spPr>
            <p:txBody>
              <a:bodyPr wrap="none" rtlCol="0">
                <a:spAutoFit/>
              </a:bodyPr>
              <a:lstStyle/>
              <a:p>
                <a:pPr algn="ctr"/>
                <a:r>
                  <a:rPr lang="en-US" sz="800" dirty="0" smtClean="0">
                    <a:solidFill>
                      <a:srgbClr val="000000"/>
                    </a:solidFill>
                    <a:latin typeface="Myriad Web Pro Condensed" pitchFamily="34" charset="0"/>
                  </a:rPr>
                  <a:t>PUSH</a:t>
                </a:r>
                <a:endParaRPr lang="en-US" sz="800" dirty="0">
                  <a:solidFill>
                    <a:srgbClr val="000000"/>
                  </a:solidFill>
                  <a:latin typeface="Myriad Web Pro Condensed" pitchFamily="34" charset="0"/>
                </a:endParaRPr>
              </a:p>
            </p:txBody>
          </p:sp>
        </p:grpSp>
        <p:grpSp>
          <p:nvGrpSpPr>
            <p:cNvPr id="33" name="Group 153"/>
            <p:cNvGrpSpPr/>
            <p:nvPr/>
          </p:nvGrpSpPr>
          <p:grpSpPr>
            <a:xfrm>
              <a:off x="7232405" y="3515086"/>
              <a:ext cx="216000" cy="1152000"/>
              <a:chOff x="4792637" y="1872031"/>
              <a:chExt cx="433392" cy="1812111"/>
            </a:xfrm>
          </p:grpSpPr>
          <p:cxnSp>
            <p:nvCxnSpPr>
              <p:cNvPr id="155" name="Straight Connector 154"/>
              <p:cNvCxnSpPr/>
              <p:nvPr/>
            </p:nvCxnSpPr>
            <p:spPr>
              <a:xfrm>
                <a:off x="4792637" y="1872031"/>
                <a:ext cx="432000" cy="90000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a:off x="4794029" y="2784142"/>
                <a:ext cx="432000" cy="90000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grpSp>
      <p:grpSp>
        <p:nvGrpSpPr>
          <p:cNvPr id="35" name="Group 167"/>
          <p:cNvGrpSpPr/>
          <p:nvPr/>
        </p:nvGrpSpPr>
        <p:grpSpPr>
          <a:xfrm>
            <a:off x="6321190" y="4843379"/>
            <a:ext cx="2382161" cy="1650018"/>
            <a:chOff x="6321190" y="4843379"/>
            <a:chExt cx="2382161" cy="1650018"/>
          </a:xfrm>
        </p:grpSpPr>
        <p:sp>
          <p:nvSpPr>
            <p:cNvPr id="148" name="Rectangle 147"/>
            <p:cNvSpPr/>
            <p:nvPr/>
          </p:nvSpPr>
          <p:spPr>
            <a:xfrm>
              <a:off x="7376970" y="4843379"/>
              <a:ext cx="1314644" cy="1597795"/>
            </a:xfrm>
            <a:prstGeom prst="rect">
              <a:avLst/>
            </a:prstGeom>
            <a:solidFill>
              <a:srgbClr val="FEEED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extBox 43"/>
            <p:cNvSpPr txBox="1"/>
            <p:nvPr/>
          </p:nvSpPr>
          <p:spPr>
            <a:xfrm>
              <a:off x="7415819" y="5269771"/>
              <a:ext cx="1287532" cy="400110"/>
            </a:xfrm>
            <a:prstGeom prst="rect">
              <a:avLst/>
            </a:prstGeom>
            <a:noFill/>
          </p:spPr>
          <p:txBody>
            <a:bodyPr wrap="none" rtlCol="0">
              <a:spAutoFit/>
            </a:bodyPr>
            <a:lstStyle/>
            <a:p>
              <a:pPr algn="ctr"/>
              <a:r>
                <a:rPr lang="en-US" sz="1000" dirty="0" smtClean="0">
                  <a:solidFill>
                    <a:srgbClr val="000000"/>
                  </a:solidFill>
                  <a:latin typeface="Myriad Web Pro Condensed" pitchFamily="34" charset="0"/>
                </a:rPr>
                <a:t>Workflow and </a:t>
              </a:r>
              <a:br>
                <a:rPr lang="en-US" sz="1000" dirty="0" smtClean="0">
                  <a:solidFill>
                    <a:srgbClr val="000000"/>
                  </a:solidFill>
                  <a:latin typeface="Myriad Web Pro Condensed" pitchFamily="34" charset="0"/>
                </a:rPr>
              </a:br>
              <a:r>
                <a:rPr lang="en-US" sz="1000" dirty="0" smtClean="0">
                  <a:solidFill>
                    <a:srgbClr val="000000"/>
                  </a:solidFill>
                  <a:latin typeface="Myriad Web Pro Condensed" pitchFamily="34" charset="0"/>
                </a:rPr>
                <a:t>Interaction Automation</a:t>
              </a:r>
              <a:endParaRPr lang="en-US" sz="1000" dirty="0">
                <a:solidFill>
                  <a:srgbClr val="000000"/>
                </a:solidFill>
                <a:latin typeface="Myriad Web Pro Condensed" pitchFamily="34" charset="0"/>
              </a:endParaRPr>
            </a:p>
          </p:txBody>
        </p:sp>
        <p:sp>
          <p:nvSpPr>
            <p:cNvPr id="48" name="TextBox 47"/>
            <p:cNvSpPr txBox="1"/>
            <p:nvPr/>
          </p:nvSpPr>
          <p:spPr>
            <a:xfrm>
              <a:off x="7617511" y="6093287"/>
              <a:ext cx="857927" cy="400110"/>
            </a:xfrm>
            <a:prstGeom prst="rect">
              <a:avLst/>
            </a:prstGeom>
            <a:noFill/>
          </p:spPr>
          <p:txBody>
            <a:bodyPr wrap="none" rtlCol="0">
              <a:spAutoFit/>
            </a:bodyPr>
            <a:lstStyle/>
            <a:p>
              <a:pPr algn="ctr"/>
              <a:r>
                <a:rPr lang="en-US" sz="1000" dirty="0" smtClean="0">
                  <a:solidFill>
                    <a:srgbClr val="000000"/>
                  </a:solidFill>
                  <a:latin typeface="Myriad Web Pro Condensed" pitchFamily="34" charset="0"/>
                </a:rPr>
                <a:t>Smart devices </a:t>
              </a:r>
            </a:p>
            <a:p>
              <a:pPr algn="ctr"/>
              <a:r>
                <a:rPr lang="en-US" sz="1000" dirty="0" smtClean="0">
                  <a:solidFill>
                    <a:srgbClr val="000000"/>
                  </a:solidFill>
                  <a:latin typeface="Myriad Web Pro Condensed" pitchFamily="34" charset="0"/>
                </a:rPr>
                <a:t>and systems</a:t>
              </a:r>
              <a:endParaRPr lang="en-US" sz="1000" dirty="0">
                <a:solidFill>
                  <a:srgbClr val="000000"/>
                </a:solidFill>
                <a:latin typeface="Myriad Web Pro Condensed" pitchFamily="34" charset="0"/>
              </a:endParaRPr>
            </a:p>
          </p:txBody>
        </p:sp>
        <p:pic>
          <p:nvPicPr>
            <p:cNvPr id="2075" name="Picture 27"/>
            <p:cNvPicPr>
              <a:picLocks noChangeAspect="1" noChangeArrowheads="1"/>
            </p:cNvPicPr>
            <p:nvPr/>
          </p:nvPicPr>
          <p:blipFill>
            <a:blip r:embed="rId24" cstate="print">
              <a:extLst>
                <a:ext uri="{28A0092B-C50C-407E-A947-70E740481C1C}">
                  <a14:useLocalDpi xmlns:a14="http://schemas.microsoft.com/office/drawing/2010/main" val="0"/>
                </a:ext>
              </a:extLst>
            </a:blip>
            <a:stretch>
              <a:fillRect/>
            </a:stretch>
          </p:blipFill>
          <p:spPr bwMode="auto">
            <a:xfrm>
              <a:off x="7889583" y="5667889"/>
              <a:ext cx="276000" cy="467098"/>
            </a:xfrm>
            <a:prstGeom prst="rect">
              <a:avLst/>
            </a:prstGeom>
            <a:noFill/>
          </p:spPr>
        </p:pic>
        <p:pic>
          <p:nvPicPr>
            <p:cNvPr id="2076" name="Picture 28"/>
            <p:cNvPicPr>
              <a:picLocks noChangeAspect="1" noChangeArrowheads="1"/>
            </p:cNvPicPr>
            <p:nvPr/>
          </p:nvPicPr>
          <p:blipFill>
            <a:blip r:embed="rId25" cstate="print">
              <a:extLst>
                <a:ext uri="{28A0092B-C50C-407E-A947-70E740481C1C}">
                  <a14:useLocalDpi xmlns:a14="http://schemas.microsoft.com/office/drawing/2010/main" val="0"/>
                </a:ext>
              </a:extLst>
            </a:blip>
            <a:stretch>
              <a:fillRect/>
            </a:stretch>
          </p:blipFill>
          <p:spPr bwMode="auto">
            <a:xfrm rot="5400000">
              <a:off x="7794100" y="4795592"/>
              <a:ext cx="417097" cy="624017"/>
            </a:xfrm>
            <a:prstGeom prst="rect">
              <a:avLst/>
            </a:prstGeom>
            <a:noFill/>
          </p:spPr>
        </p:pic>
        <p:grpSp>
          <p:nvGrpSpPr>
            <p:cNvPr id="37" name="Group 125"/>
            <p:cNvGrpSpPr/>
            <p:nvPr/>
          </p:nvGrpSpPr>
          <p:grpSpPr>
            <a:xfrm>
              <a:off x="6321190" y="5161131"/>
              <a:ext cx="996286" cy="1009934"/>
              <a:chOff x="6321190" y="4860875"/>
              <a:chExt cx="996286" cy="1009934"/>
            </a:xfrm>
          </p:grpSpPr>
          <p:sp>
            <p:nvSpPr>
              <p:cNvPr id="125" name="Rectangle 124"/>
              <p:cNvSpPr/>
              <p:nvPr/>
            </p:nvSpPr>
            <p:spPr>
              <a:xfrm>
                <a:off x="6321190" y="4860875"/>
                <a:ext cx="996286" cy="1009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TextBox 24"/>
              <p:cNvSpPr txBox="1"/>
              <p:nvPr/>
            </p:nvSpPr>
            <p:spPr>
              <a:xfrm>
                <a:off x="6380965" y="5420787"/>
                <a:ext cx="766555" cy="215444"/>
              </a:xfrm>
              <a:prstGeom prst="rect">
                <a:avLst/>
              </a:prstGeom>
              <a:noFill/>
            </p:spPr>
            <p:txBody>
              <a:bodyPr wrap="none" rtlCol="0">
                <a:spAutoFit/>
              </a:bodyPr>
              <a:lstStyle/>
              <a:p>
                <a:pPr algn="ctr"/>
                <a:r>
                  <a:rPr lang="en-US" sz="800" dirty="0" smtClean="0">
                    <a:solidFill>
                      <a:srgbClr val="000000"/>
                    </a:solidFill>
                    <a:latin typeface="Myriad Web Pro Condensed" pitchFamily="34" charset="0"/>
                  </a:rPr>
                  <a:t>EMBEDDED</a:t>
                </a:r>
                <a:endParaRPr lang="en-US" sz="800" dirty="0">
                  <a:solidFill>
                    <a:srgbClr val="000000"/>
                  </a:solidFill>
                  <a:latin typeface="Myriad Web Pro Condensed" pitchFamily="34" charset="0"/>
                </a:endParaRPr>
              </a:p>
            </p:txBody>
          </p:sp>
          <p:pic>
            <p:nvPicPr>
              <p:cNvPr id="1031" name="Picture 7"/>
              <p:cNvPicPr>
                <a:picLocks noChangeAspect="1" noChangeArrowheads="1"/>
              </p:cNvPicPr>
              <p:nvPr/>
            </p:nvPicPr>
            <p:blipFill>
              <a:blip r:embed="rId26" cstate="print">
                <a:extLst>
                  <a:ext uri="{28A0092B-C50C-407E-A947-70E740481C1C}">
                    <a14:useLocalDpi xmlns:a14="http://schemas.microsoft.com/office/drawing/2010/main" val="0"/>
                  </a:ext>
                </a:extLst>
              </a:blip>
              <a:stretch>
                <a:fillRect/>
              </a:stretch>
            </p:blipFill>
            <p:spPr bwMode="auto">
              <a:xfrm>
                <a:off x="6573384" y="5014693"/>
                <a:ext cx="379932" cy="393661"/>
              </a:xfrm>
              <a:prstGeom prst="rect">
                <a:avLst/>
              </a:prstGeom>
              <a:noFill/>
            </p:spPr>
          </p:pic>
        </p:grpSp>
        <p:grpSp>
          <p:nvGrpSpPr>
            <p:cNvPr id="42" name="Group 156"/>
            <p:cNvGrpSpPr/>
            <p:nvPr/>
          </p:nvGrpSpPr>
          <p:grpSpPr>
            <a:xfrm>
              <a:off x="7222780" y="5064753"/>
              <a:ext cx="216000" cy="1152000"/>
              <a:chOff x="4792637" y="1872031"/>
              <a:chExt cx="433392" cy="1812111"/>
            </a:xfrm>
          </p:grpSpPr>
          <p:cxnSp>
            <p:nvCxnSpPr>
              <p:cNvPr id="158" name="Straight Connector 157"/>
              <p:cNvCxnSpPr/>
              <p:nvPr/>
            </p:nvCxnSpPr>
            <p:spPr>
              <a:xfrm>
                <a:off x="4792637" y="1872031"/>
                <a:ext cx="432000" cy="90000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H="1">
                <a:off x="4794029" y="2784142"/>
                <a:ext cx="432000" cy="90000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grpSp>
      <p:sp>
        <p:nvSpPr>
          <p:cNvPr id="119" name="TextBox 118"/>
          <p:cNvSpPr txBox="1"/>
          <p:nvPr/>
        </p:nvSpPr>
        <p:spPr>
          <a:xfrm>
            <a:off x="218001" y="109184"/>
            <a:ext cx="7452041" cy="461665"/>
          </a:xfrm>
          <a:prstGeom prst="rect">
            <a:avLst/>
          </a:prstGeom>
          <a:noFill/>
        </p:spPr>
        <p:txBody>
          <a:bodyPr wrap="square" rtlCol="0">
            <a:spAutoFit/>
          </a:bodyPr>
          <a:lstStyle/>
          <a:p>
            <a:pPr algn="ctr"/>
            <a:r>
              <a:rPr lang="en-US" b="1" dirty="0" smtClean="0">
                <a:solidFill>
                  <a:prstClr val="black"/>
                </a:solidFill>
                <a:latin typeface="Calibri" pitchFamily="34" charset="0"/>
              </a:rPr>
              <a:t>BIG DATA ECOSYSTEM : FROM DATA TO DECISIONS</a:t>
            </a:r>
            <a:endParaRPr lang="en-US" b="1" dirty="0">
              <a:solidFill>
                <a:prstClr val="black"/>
              </a:solidFill>
              <a:latin typeface="Calibri" pitchFamily="34" charset="0"/>
            </a:endParaRPr>
          </a:p>
        </p:txBody>
      </p:sp>
      <p:grpSp>
        <p:nvGrpSpPr>
          <p:cNvPr id="52" name="Group 153"/>
          <p:cNvGrpSpPr/>
          <p:nvPr/>
        </p:nvGrpSpPr>
        <p:grpSpPr>
          <a:xfrm>
            <a:off x="31899" y="1533925"/>
            <a:ext cx="1720858" cy="4688203"/>
            <a:chOff x="31899" y="1533925"/>
            <a:chExt cx="1720858" cy="4688203"/>
          </a:xfrm>
        </p:grpSpPr>
        <p:sp>
          <p:nvSpPr>
            <p:cNvPr id="78" name="TextBox 77"/>
            <p:cNvSpPr txBox="1"/>
            <p:nvPr/>
          </p:nvSpPr>
          <p:spPr>
            <a:xfrm>
              <a:off x="31899" y="5075110"/>
              <a:ext cx="1170513" cy="246221"/>
            </a:xfrm>
            <a:prstGeom prst="rect">
              <a:avLst/>
            </a:prstGeom>
            <a:noFill/>
          </p:spPr>
          <p:txBody>
            <a:bodyPr wrap="none" rtlCol="0">
              <a:spAutoFit/>
            </a:bodyPr>
            <a:lstStyle/>
            <a:p>
              <a:r>
                <a:rPr lang="en-US" sz="1000" dirty="0" smtClean="0">
                  <a:solidFill>
                    <a:srgbClr val="000000"/>
                  </a:solidFill>
                  <a:latin typeface="Myriad Web Pro Condensed" pitchFamily="34" charset="0"/>
                </a:rPr>
                <a:t>Email and Messaging</a:t>
              </a:r>
              <a:endParaRPr lang="en-US" sz="1000" dirty="0">
                <a:solidFill>
                  <a:srgbClr val="000000"/>
                </a:solidFill>
                <a:latin typeface="Myriad Web Pro Condensed" pitchFamily="34" charset="0"/>
              </a:endParaRPr>
            </a:p>
          </p:txBody>
        </p:sp>
        <p:sp>
          <p:nvSpPr>
            <p:cNvPr id="79" name="TextBox 78"/>
            <p:cNvSpPr txBox="1"/>
            <p:nvPr/>
          </p:nvSpPr>
          <p:spPr>
            <a:xfrm>
              <a:off x="739338" y="4425108"/>
              <a:ext cx="1013419" cy="246221"/>
            </a:xfrm>
            <a:prstGeom prst="rect">
              <a:avLst/>
            </a:prstGeom>
            <a:noFill/>
          </p:spPr>
          <p:txBody>
            <a:bodyPr wrap="none" rtlCol="0">
              <a:spAutoFit/>
            </a:bodyPr>
            <a:lstStyle/>
            <a:p>
              <a:r>
                <a:rPr lang="en-US" sz="1000" dirty="0" smtClean="0">
                  <a:solidFill>
                    <a:srgbClr val="000000"/>
                  </a:solidFill>
                  <a:latin typeface="Myriad Web Pro Condensed" pitchFamily="34" charset="0"/>
                </a:rPr>
                <a:t>Mobile Apps Data</a:t>
              </a:r>
              <a:endParaRPr lang="en-US" sz="1000" dirty="0">
                <a:solidFill>
                  <a:srgbClr val="000000"/>
                </a:solidFill>
                <a:latin typeface="Myriad Web Pro Condensed" pitchFamily="34" charset="0"/>
              </a:endParaRPr>
            </a:p>
          </p:txBody>
        </p:sp>
        <p:sp>
          <p:nvSpPr>
            <p:cNvPr id="81" name="TextBox 80"/>
            <p:cNvSpPr txBox="1"/>
            <p:nvPr/>
          </p:nvSpPr>
          <p:spPr>
            <a:xfrm>
              <a:off x="61786" y="3521888"/>
              <a:ext cx="957313" cy="400110"/>
            </a:xfrm>
            <a:prstGeom prst="rect">
              <a:avLst/>
            </a:prstGeom>
            <a:noFill/>
          </p:spPr>
          <p:txBody>
            <a:bodyPr wrap="none" rtlCol="0">
              <a:spAutoFit/>
            </a:bodyPr>
            <a:lstStyle/>
            <a:p>
              <a:pPr algn="ctr"/>
              <a:r>
                <a:rPr lang="en-US" sz="1000" dirty="0" smtClean="0">
                  <a:solidFill>
                    <a:srgbClr val="000000"/>
                  </a:solidFill>
                  <a:latin typeface="Myriad Web Pro Condensed" pitchFamily="34" charset="0"/>
                </a:rPr>
                <a:t>Transaction and </a:t>
              </a:r>
            </a:p>
            <a:p>
              <a:pPr algn="ctr"/>
              <a:r>
                <a:rPr lang="en-US" sz="1000" dirty="0" smtClean="0">
                  <a:solidFill>
                    <a:srgbClr val="000000"/>
                  </a:solidFill>
                  <a:latin typeface="Myriad Web Pro Condensed" pitchFamily="34" charset="0"/>
                </a:rPr>
                <a:t>Usage Logs</a:t>
              </a:r>
              <a:endParaRPr lang="en-US" sz="1000" dirty="0">
                <a:solidFill>
                  <a:srgbClr val="000000"/>
                </a:solidFill>
                <a:latin typeface="Myriad Web Pro Condensed" pitchFamily="34" charset="0"/>
              </a:endParaRPr>
            </a:p>
          </p:txBody>
        </p:sp>
        <p:sp>
          <p:nvSpPr>
            <p:cNvPr id="84" name="TextBox 83"/>
            <p:cNvSpPr txBox="1"/>
            <p:nvPr/>
          </p:nvSpPr>
          <p:spPr>
            <a:xfrm>
              <a:off x="225944" y="2133165"/>
              <a:ext cx="1173719" cy="246221"/>
            </a:xfrm>
            <a:prstGeom prst="rect">
              <a:avLst/>
            </a:prstGeom>
            <a:noFill/>
          </p:spPr>
          <p:txBody>
            <a:bodyPr wrap="none" rtlCol="0">
              <a:spAutoFit/>
            </a:bodyPr>
            <a:lstStyle/>
            <a:p>
              <a:r>
                <a:rPr lang="en-US" sz="1000" dirty="0" smtClean="0">
                  <a:solidFill>
                    <a:srgbClr val="000000"/>
                  </a:solidFill>
                  <a:latin typeface="Myriad Web Pro Condensed" pitchFamily="34" charset="0"/>
                </a:rPr>
                <a:t>Machine and Sensors</a:t>
              </a:r>
              <a:endParaRPr lang="en-US" sz="1000" dirty="0">
                <a:solidFill>
                  <a:srgbClr val="000000"/>
                </a:solidFill>
                <a:latin typeface="Myriad Web Pro Condensed" pitchFamily="34" charset="0"/>
              </a:endParaRPr>
            </a:p>
          </p:txBody>
        </p:sp>
        <p:sp>
          <p:nvSpPr>
            <p:cNvPr id="86" name="TextBox 85"/>
            <p:cNvSpPr txBox="1"/>
            <p:nvPr/>
          </p:nvSpPr>
          <p:spPr>
            <a:xfrm>
              <a:off x="873145" y="2992614"/>
              <a:ext cx="750526" cy="246221"/>
            </a:xfrm>
            <a:prstGeom prst="rect">
              <a:avLst/>
            </a:prstGeom>
            <a:noFill/>
          </p:spPr>
          <p:txBody>
            <a:bodyPr wrap="none" rtlCol="0">
              <a:spAutoFit/>
            </a:bodyPr>
            <a:lstStyle/>
            <a:p>
              <a:r>
                <a:rPr lang="en-US" sz="1000" dirty="0" err="1" smtClean="0">
                  <a:solidFill>
                    <a:srgbClr val="000000"/>
                  </a:solidFill>
                  <a:latin typeface="Myriad Web Pro Condensed" pitchFamily="34" charset="0"/>
                </a:rPr>
                <a:t>Geolocation</a:t>
              </a:r>
              <a:endParaRPr lang="en-US" sz="1000" dirty="0">
                <a:solidFill>
                  <a:srgbClr val="000000"/>
                </a:solidFill>
                <a:latin typeface="Myriad Web Pro Condensed" pitchFamily="34" charset="0"/>
              </a:endParaRPr>
            </a:p>
          </p:txBody>
        </p:sp>
        <p:sp>
          <p:nvSpPr>
            <p:cNvPr id="91" name="TextBox 90"/>
            <p:cNvSpPr txBox="1"/>
            <p:nvPr/>
          </p:nvSpPr>
          <p:spPr>
            <a:xfrm>
              <a:off x="694067" y="5822018"/>
              <a:ext cx="1042273" cy="400110"/>
            </a:xfrm>
            <a:prstGeom prst="rect">
              <a:avLst/>
            </a:prstGeom>
            <a:noFill/>
          </p:spPr>
          <p:txBody>
            <a:bodyPr wrap="none" rtlCol="0">
              <a:spAutoFit/>
            </a:bodyPr>
            <a:lstStyle/>
            <a:p>
              <a:pPr algn="ctr"/>
              <a:r>
                <a:rPr lang="en-US" sz="1000" dirty="0" smtClean="0">
                  <a:solidFill>
                    <a:srgbClr val="000000"/>
                  </a:solidFill>
                  <a:latin typeface="Myriad Web Pro Condensed" pitchFamily="34" charset="0"/>
                </a:rPr>
                <a:t>Relationships and </a:t>
              </a:r>
              <a:br>
                <a:rPr lang="en-US" sz="1000" dirty="0" smtClean="0">
                  <a:solidFill>
                    <a:srgbClr val="000000"/>
                  </a:solidFill>
                  <a:latin typeface="Myriad Web Pro Condensed" pitchFamily="34" charset="0"/>
                </a:rPr>
              </a:br>
              <a:r>
                <a:rPr lang="en-US" sz="1000" dirty="0" smtClean="0">
                  <a:solidFill>
                    <a:srgbClr val="000000"/>
                  </a:solidFill>
                  <a:latin typeface="Myriad Web Pro Condensed" pitchFamily="34" charset="0"/>
                </a:rPr>
                <a:t>Social Influence</a:t>
              </a:r>
              <a:endParaRPr lang="en-US" sz="1000" dirty="0">
                <a:solidFill>
                  <a:srgbClr val="000000"/>
                </a:solidFill>
                <a:latin typeface="Myriad Web Pro Condensed" pitchFamily="34" charset="0"/>
              </a:endParaRPr>
            </a:p>
          </p:txBody>
        </p:sp>
        <p:pic>
          <p:nvPicPr>
            <p:cNvPr id="38" name="Picture 2"/>
            <p:cNvPicPr>
              <a:picLocks noChangeAspect="1" noChangeArrowheads="1"/>
            </p:cNvPicPr>
            <p:nvPr/>
          </p:nvPicPr>
          <p:blipFill>
            <a:blip r:embed="rId27" cstate="print">
              <a:extLst>
                <a:ext uri="{28A0092B-C50C-407E-A947-70E740481C1C}">
                  <a14:useLocalDpi xmlns:a14="http://schemas.microsoft.com/office/drawing/2010/main" val="0"/>
                </a:ext>
              </a:extLst>
            </a:blip>
            <a:stretch>
              <a:fillRect/>
            </a:stretch>
          </p:blipFill>
          <p:spPr bwMode="auto">
            <a:xfrm>
              <a:off x="248203" y="4714910"/>
              <a:ext cx="495353" cy="373449"/>
            </a:xfrm>
            <a:prstGeom prst="rect">
              <a:avLst/>
            </a:prstGeom>
            <a:noFill/>
          </p:spPr>
        </p:pic>
        <p:pic>
          <p:nvPicPr>
            <p:cNvPr id="2051" name="Picture 3"/>
            <p:cNvPicPr>
              <a:picLocks noChangeAspect="1" noChangeArrowheads="1"/>
            </p:cNvPicPr>
            <p:nvPr/>
          </p:nvPicPr>
          <p:blipFill>
            <a:blip r:embed="rId28" cstate="print">
              <a:extLst>
                <a:ext uri="{28A0092B-C50C-407E-A947-70E740481C1C}">
                  <a14:useLocalDpi xmlns:a14="http://schemas.microsoft.com/office/drawing/2010/main" val="0"/>
                </a:ext>
              </a:extLst>
            </a:blip>
            <a:stretch>
              <a:fillRect/>
            </a:stretch>
          </p:blipFill>
          <p:spPr bwMode="auto">
            <a:xfrm>
              <a:off x="1024726" y="5337576"/>
              <a:ext cx="368814" cy="510362"/>
            </a:xfrm>
            <a:prstGeom prst="rect">
              <a:avLst/>
            </a:prstGeom>
            <a:noFill/>
          </p:spPr>
        </p:pic>
        <p:pic>
          <p:nvPicPr>
            <p:cNvPr id="39" name="Picture 4"/>
            <p:cNvPicPr>
              <a:picLocks noChangeAspect="1" noChangeArrowheads="1"/>
            </p:cNvPicPr>
            <p:nvPr/>
          </p:nvPicPr>
          <p:blipFill>
            <a:blip r:embed="rId29" cstate="print">
              <a:extLst>
                <a:ext uri="{28A0092B-C50C-407E-A947-70E740481C1C}">
                  <a14:useLocalDpi xmlns:a14="http://schemas.microsoft.com/office/drawing/2010/main" val="0"/>
                </a:ext>
              </a:extLst>
            </a:blip>
            <a:stretch>
              <a:fillRect/>
            </a:stretch>
          </p:blipFill>
          <p:spPr bwMode="auto">
            <a:xfrm>
              <a:off x="1000130" y="3880899"/>
              <a:ext cx="339259" cy="574157"/>
            </a:xfrm>
            <a:prstGeom prst="rect">
              <a:avLst/>
            </a:prstGeom>
            <a:noFill/>
          </p:spPr>
        </p:pic>
        <p:pic>
          <p:nvPicPr>
            <p:cNvPr id="41" name="Picture 6"/>
            <p:cNvPicPr>
              <a:picLocks noChangeAspect="1" noChangeArrowheads="1"/>
            </p:cNvPicPr>
            <p:nvPr/>
          </p:nvPicPr>
          <p:blipFill>
            <a:blip r:embed="rId30" cstate="print">
              <a:extLst>
                <a:ext uri="{28A0092B-C50C-407E-A947-70E740481C1C}">
                  <a14:useLocalDpi xmlns:a14="http://schemas.microsoft.com/office/drawing/2010/main" val="0"/>
                </a:ext>
              </a:extLst>
            </a:blip>
            <a:stretch>
              <a:fillRect/>
            </a:stretch>
          </p:blipFill>
          <p:spPr bwMode="auto">
            <a:xfrm>
              <a:off x="326234" y="3094085"/>
              <a:ext cx="457200" cy="457200"/>
            </a:xfrm>
            <a:prstGeom prst="rect">
              <a:avLst/>
            </a:prstGeom>
            <a:noFill/>
          </p:spPr>
        </p:pic>
        <p:pic>
          <p:nvPicPr>
            <p:cNvPr id="2055" name="Picture 7"/>
            <p:cNvPicPr>
              <a:picLocks noChangeAspect="1" noChangeArrowheads="1"/>
            </p:cNvPicPr>
            <p:nvPr/>
          </p:nvPicPr>
          <p:blipFill>
            <a:blip r:embed="rId22" cstate="print">
              <a:extLst>
                <a:ext uri="{28A0092B-C50C-407E-A947-70E740481C1C}">
                  <a14:useLocalDpi xmlns:a14="http://schemas.microsoft.com/office/drawing/2010/main" val="0"/>
                </a:ext>
              </a:extLst>
            </a:blip>
            <a:stretch>
              <a:fillRect/>
            </a:stretch>
          </p:blipFill>
          <p:spPr bwMode="auto">
            <a:xfrm>
              <a:off x="967563" y="2418370"/>
              <a:ext cx="425302" cy="628400"/>
            </a:xfrm>
            <a:prstGeom prst="rect">
              <a:avLst/>
            </a:prstGeom>
            <a:noFill/>
          </p:spPr>
        </p:pic>
        <p:pic>
          <p:nvPicPr>
            <p:cNvPr id="2057" name="Picture 9"/>
            <p:cNvPicPr>
              <a:picLocks noChangeAspect="1" noChangeArrowheads="1"/>
            </p:cNvPicPr>
            <p:nvPr/>
          </p:nvPicPr>
          <p:blipFill>
            <a:blip r:embed="rId31" cstate="print">
              <a:extLst>
                <a:ext uri="{28A0092B-C50C-407E-A947-70E740481C1C}">
                  <a14:useLocalDpi xmlns:a14="http://schemas.microsoft.com/office/drawing/2010/main" val="0"/>
                </a:ext>
              </a:extLst>
            </a:blip>
            <a:stretch>
              <a:fillRect/>
            </a:stretch>
          </p:blipFill>
          <p:spPr bwMode="auto">
            <a:xfrm>
              <a:off x="335208" y="1533925"/>
              <a:ext cx="754346" cy="600382"/>
            </a:xfrm>
            <a:prstGeom prst="rect">
              <a:avLst/>
            </a:prstGeom>
            <a:noFill/>
          </p:spPr>
        </p:pic>
      </p:grpSp>
      <p:sp>
        <p:nvSpPr>
          <p:cNvPr id="129" name="Footer Placeholder 3"/>
          <p:cNvSpPr>
            <a:spLocks noGrp="1"/>
          </p:cNvSpPr>
          <p:nvPr>
            <p:ph type="ftr" sz="quarter" idx="11"/>
          </p:nvPr>
        </p:nvSpPr>
        <p:spPr>
          <a:xfrm>
            <a:off x="7476848" y="6496655"/>
            <a:ext cx="1655169" cy="365125"/>
          </a:xfrm>
        </p:spPr>
        <p:txBody>
          <a:bodyPr/>
          <a:lstStyle/>
          <a:p>
            <a:r>
              <a:rPr lang="en-US" sz="1000" dirty="0" smtClean="0">
                <a:solidFill>
                  <a:schemeClr val="tx1"/>
                </a:solidFill>
              </a:rPr>
              <a:t>Copyright IDC (2013)</a:t>
            </a:r>
            <a:endParaRPr lang="en-US" sz="1000" dirty="0">
              <a:solidFill>
                <a:schemeClr val="tx1"/>
              </a:solidFill>
            </a:endParaRPr>
          </a:p>
        </p:txBody>
      </p:sp>
      <p:sp>
        <p:nvSpPr>
          <p:cNvPr id="131" name="Rectangle 130"/>
          <p:cNvSpPr/>
          <p:nvPr/>
        </p:nvSpPr>
        <p:spPr>
          <a:xfrm>
            <a:off x="73740" y="1342218"/>
            <a:ext cx="1752757" cy="5013542"/>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latin typeface="Calibri" pitchFamily="34" charset="0"/>
              </a:rPr>
              <a:t>20%</a:t>
            </a:r>
            <a:endParaRPr lang="en-US" sz="1600" dirty="0" smtClean="0">
              <a:latin typeface="Calibri" pitchFamily="34" charset="0"/>
            </a:endParaRPr>
          </a:p>
          <a:p>
            <a:pPr algn="ctr"/>
            <a:r>
              <a:rPr lang="en-US" sz="1400" b="1" dirty="0" smtClean="0">
                <a:latin typeface="Calibri" pitchFamily="34" charset="0"/>
              </a:rPr>
              <a:t>MID-LARGE COMPANIES</a:t>
            </a:r>
            <a:r>
              <a:rPr lang="en-US" sz="1400" dirty="0" smtClean="0">
                <a:latin typeface="Calibri" pitchFamily="34" charset="0"/>
              </a:rPr>
              <a:t> ANALYZING SOCIAL CHATTER, VIDEO, SENSOR DATA</a:t>
            </a:r>
          </a:p>
          <a:p>
            <a:pPr algn="ctr"/>
            <a:endParaRPr lang="en-US" sz="1400" dirty="0" smtClean="0">
              <a:latin typeface="Calibri" pitchFamily="34" charset="0"/>
            </a:endParaRPr>
          </a:p>
          <a:p>
            <a:pPr algn="ctr"/>
            <a:endParaRPr lang="en-US" sz="1400" dirty="0" smtClean="0">
              <a:latin typeface="Calibri" pitchFamily="34" charset="0"/>
            </a:endParaRPr>
          </a:p>
          <a:p>
            <a:pPr algn="ctr"/>
            <a:endParaRPr lang="en-US" dirty="0" smtClean="0">
              <a:latin typeface="Calibri" pitchFamily="34" charset="0"/>
            </a:endParaRPr>
          </a:p>
          <a:p>
            <a:pPr algn="ctr"/>
            <a:r>
              <a:rPr lang="en-US" sz="3200" dirty="0" smtClean="0">
                <a:latin typeface="Calibri" pitchFamily="34" charset="0"/>
              </a:rPr>
              <a:t>1 of 3</a:t>
            </a:r>
          </a:p>
          <a:p>
            <a:pPr algn="ctr"/>
            <a:r>
              <a:rPr lang="en-US" sz="1400" dirty="0" smtClean="0">
                <a:latin typeface="Calibri" pitchFamily="34" charset="0"/>
              </a:rPr>
              <a:t>CREATE MORE THAN 2 NON-TRANSACTIONAL DATA TYPES </a:t>
            </a:r>
            <a:endParaRPr lang="en-US" sz="1400" dirty="0">
              <a:latin typeface="Calibri" pitchFamily="34" charset="0"/>
            </a:endParaRPr>
          </a:p>
        </p:txBody>
      </p:sp>
      <p:sp>
        <p:nvSpPr>
          <p:cNvPr id="132" name="Rectangle 131"/>
          <p:cNvSpPr/>
          <p:nvPr/>
        </p:nvSpPr>
        <p:spPr>
          <a:xfrm>
            <a:off x="2291799" y="1342218"/>
            <a:ext cx="1752757" cy="5013542"/>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latin typeface="Calibri" pitchFamily="34" charset="0"/>
              </a:rPr>
              <a:t>2 of 5</a:t>
            </a:r>
            <a:endParaRPr lang="en-US" sz="1600" dirty="0" smtClean="0">
              <a:latin typeface="Calibri" pitchFamily="34" charset="0"/>
            </a:endParaRPr>
          </a:p>
          <a:p>
            <a:pPr algn="ctr"/>
            <a:r>
              <a:rPr lang="en-US" sz="1400" dirty="0" smtClean="0">
                <a:latin typeface="Calibri" pitchFamily="34" charset="0"/>
              </a:rPr>
              <a:t>HAVE NEVER HEARD OF HADOOP OR MAPREDUCE</a:t>
            </a:r>
          </a:p>
          <a:p>
            <a:pPr algn="ctr"/>
            <a:endParaRPr lang="en-US" sz="1400" dirty="0" smtClean="0">
              <a:latin typeface="Calibri" pitchFamily="34" charset="0"/>
            </a:endParaRPr>
          </a:p>
          <a:p>
            <a:pPr algn="ctr"/>
            <a:r>
              <a:rPr lang="en-US" sz="3200" dirty="0" smtClean="0">
                <a:latin typeface="Calibri" pitchFamily="34" charset="0"/>
              </a:rPr>
              <a:t>1 in 4</a:t>
            </a:r>
            <a:endParaRPr lang="en-US" sz="1600" dirty="0" smtClean="0">
              <a:latin typeface="Calibri" pitchFamily="34" charset="0"/>
            </a:endParaRPr>
          </a:p>
          <a:p>
            <a:pPr algn="ctr"/>
            <a:r>
              <a:rPr lang="en-US" sz="1400" dirty="0" smtClean="0">
                <a:latin typeface="Calibri" pitchFamily="34" charset="0"/>
              </a:rPr>
              <a:t>NEVER HEARD OF INTEGRATED APPLIANCES, IN-MEMORY, OR NON-RELATIONAL DB</a:t>
            </a:r>
          </a:p>
          <a:p>
            <a:pPr algn="ctr"/>
            <a:endParaRPr lang="en-US" sz="1400" dirty="0" smtClean="0">
              <a:latin typeface="Calibri" pitchFamily="34" charset="0"/>
            </a:endParaRPr>
          </a:p>
          <a:p>
            <a:pPr algn="ctr"/>
            <a:r>
              <a:rPr lang="en-US" sz="3600" dirty="0" smtClean="0">
                <a:latin typeface="Calibri" pitchFamily="34" charset="0"/>
              </a:rPr>
              <a:t>23%</a:t>
            </a:r>
          </a:p>
          <a:p>
            <a:pPr algn="ctr"/>
            <a:r>
              <a:rPr lang="en-US" sz="1400" dirty="0" smtClean="0">
                <a:latin typeface="Calibri" pitchFamily="34" charset="0"/>
              </a:rPr>
              <a:t>WILL INVEST IN HIGH- SPEED RESILIENT NETWORKS THIS YEAR</a:t>
            </a:r>
          </a:p>
        </p:txBody>
      </p:sp>
      <p:sp>
        <p:nvSpPr>
          <p:cNvPr id="133" name="Rectangle 132"/>
          <p:cNvSpPr/>
          <p:nvPr/>
        </p:nvSpPr>
        <p:spPr>
          <a:xfrm>
            <a:off x="4761726" y="1342218"/>
            <a:ext cx="1752757" cy="313481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latin typeface="Calibri" pitchFamily="34" charset="0"/>
              </a:rPr>
              <a:t>5%</a:t>
            </a:r>
            <a:endParaRPr lang="en-US" sz="1600" dirty="0" smtClean="0">
              <a:latin typeface="Calibri" pitchFamily="34" charset="0"/>
            </a:endParaRPr>
          </a:p>
          <a:p>
            <a:pPr algn="ctr"/>
            <a:r>
              <a:rPr lang="en-US" sz="1400" dirty="0" smtClean="0">
                <a:latin typeface="Calibri" pitchFamily="34" charset="0"/>
              </a:rPr>
              <a:t>HEAVY USERS OF  JOINT STRUCTURED/</a:t>
            </a:r>
          </a:p>
          <a:p>
            <a:pPr algn="ctr"/>
            <a:r>
              <a:rPr lang="en-US" sz="1400" dirty="0" smtClean="0">
                <a:latin typeface="Calibri" pitchFamily="34" charset="0"/>
              </a:rPr>
              <a:t>UNSTRUCTURED DATA ANALYSIS</a:t>
            </a:r>
          </a:p>
          <a:p>
            <a:pPr algn="ctr"/>
            <a:r>
              <a:rPr lang="en-US" sz="3200" dirty="0" smtClean="0">
                <a:latin typeface="Calibri" pitchFamily="34" charset="0"/>
              </a:rPr>
              <a:t>20%</a:t>
            </a:r>
            <a:endParaRPr lang="en-US" sz="1600" dirty="0" smtClean="0">
              <a:latin typeface="Calibri" pitchFamily="34" charset="0"/>
            </a:endParaRPr>
          </a:p>
          <a:p>
            <a:pPr algn="ctr"/>
            <a:r>
              <a:rPr lang="en-US" sz="1400" dirty="0" smtClean="0">
                <a:latin typeface="Calibri" pitchFamily="34" charset="0"/>
              </a:rPr>
              <a:t>WILL START USING ADVANCED FORECASTING &amp; AUTOMATIC WEB, EXPLORATION THIS YEAR </a:t>
            </a:r>
          </a:p>
        </p:txBody>
      </p:sp>
      <p:sp>
        <p:nvSpPr>
          <p:cNvPr id="134" name="Rectangle 133"/>
          <p:cNvSpPr/>
          <p:nvPr/>
        </p:nvSpPr>
        <p:spPr>
          <a:xfrm>
            <a:off x="7162783" y="1342217"/>
            <a:ext cx="1752757" cy="1863973"/>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latin typeface="Calibri" pitchFamily="34" charset="0"/>
              </a:rPr>
              <a:t>20%</a:t>
            </a:r>
            <a:endParaRPr lang="en-US" sz="1600" dirty="0" smtClean="0">
              <a:latin typeface="Calibri" pitchFamily="34" charset="0"/>
            </a:endParaRPr>
          </a:p>
          <a:p>
            <a:pPr algn="ctr"/>
            <a:r>
              <a:rPr lang="en-US" sz="1400" dirty="0" smtClean="0">
                <a:latin typeface="Calibri" pitchFamily="34" charset="0"/>
              </a:rPr>
              <a:t>WILL INVEST IN ANALYTICS IN THE CLOUD IN 2013-14</a:t>
            </a:r>
          </a:p>
        </p:txBody>
      </p:sp>
      <p:sp>
        <p:nvSpPr>
          <p:cNvPr id="135" name="Rectangle 134"/>
          <p:cNvSpPr/>
          <p:nvPr/>
        </p:nvSpPr>
        <p:spPr>
          <a:xfrm>
            <a:off x="4761726" y="4545586"/>
            <a:ext cx="1752757" cy="1810174"/>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latin typeface="Calibri" pitchFamily="34" charset="0"/>
              </a:rPr>
              <a:t>8%</a:t>
            </a:r>
            <a:endParaRPr lang="en-US" sz="1600" dirty="0" smtClean="0">
              <a:latin typeface="Calibri" pitchFamily="34" charset="0"/>
            </a:endParaRPr>
          </a:p>
          <a:p>
            <a:pPr algn="ctr"/>
            <a:r>
              <a:rPr lang="en-US" sz="1400" dirty="0" smtClean="0">
                <a:latin typeface="Calibri" pitchFamily="34" charset="0"/>
              </a:rPr>
              <a:t>HEAVY USERS OF REAL-TIME STREAM PROCESSING</a:t>
            </a:r>
          </a:p>
        </p:txBody>
      </p:sp>
      <p:sp>
        <p:nvSpPr>
          <p:cNvPr id="136" name="Rectangle 135"/>
          <p:cNvSpPr/>
          <p:nvPr/>
        </p:nvSpPr>
        <p:spPr>
          <a:xfrm>
            <a:off x="7162783" y="3268670"/>
            <a:ext cx="1752757" cy="1557812"/>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latin typeface="Calibri" pitchFamily="34" charset="0"/>
              </a:rPr>
              <a:t>2 in 3</a:t>
            </a:r>
          </a:p>
          <a:p>
            <a:pPr algn="ctr"/>
            <a:r>
              <a:rPr lang="en-US" sz="1400" dirty="0" smtClean="0">
                <a:latin typeface="Calibri" pitchFamily="34" charset="0"/>
              </a:rPr>
              <a:t>WILL USE ADVANCED DATA VISUALIZATION IN 2014</a:t>
            </a:r>
            <a:endParaRPr lang="en-US" sz="1400" dirty="0">
              <a:latin typeface="Calibri" pitchFamily="34" charset="0"/>
            </a:endParaRPr>
          </a:p>
        </p:txBody>
      </p:sp>
      <p:sp>
        <p:nvSpPr>
          <p:cNvPr id="137" name="Rectangle 136"/>
          <p:cNvSpPr/>
          <p:nvPr/>
        </p:nvSpPr>
        <p:spPr>
          <a:xfrm>
            <a:off x="7162783" y="4899052"/>
            <a:ext cx="1752757" cy="1456708"/>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latin typeface="Calibri" pitchFamily="34" charset="0"/>
              </a:rPr>
              <a:t>23%</a:t>
            </a:r>
          </a:p>
          <a:p>
            <a:pPr algn="ctr"/>
            <a:r>
              <a:rPr lang="en-US" sz="1400" dirty="0" smtClean="0">
                <a:latin typeface="Calibri" pitchFamily="34" charset="0"/>
              </a:rPr>
              <a:t>ARE HEAVY TABLET USERS </a:t>
            </a:r>
          </a:p>
          <a:p>
            <a:pPr algn="ctr"/>
            <a:r>
              <a:rPr lang="en-US" sz="1400" dirty="0" smtClean="0">
                <a:latin typeface="Calibri" pitchFamily="34" charset="0"/>
              </a:rPr>
              <a:t>ALL USE OR PLAN USAGE OF BIG DATA</a:t>
            </a:r>
            <a:endParaRPr lang="en-US" sz="1400" dirty="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131"/>
                                        </p:tgtEl>
                                        <p:attrNameLst>
                                          <p:attrName>style.visibility</p:attrName>
                                        </p:attrNameLst>
                                      </p:cBhvr>
                                      <p:to>
                                        <p:strVal val="visible"/>
                                      </p:to>
                                    </p:set>
                                    <p:anim calcmode="lin" valueType="num">
                                      <p:cBhvr additive="base">
                                        <p:cTn id="11" dur="500" fill="hold"/>
                                        <p:tgtEl>
                                          <p:spTgt spid="131"/>
                                        </p:tgtEl>
                                        <p:attrNameLst>
                                          <p:attrName>ppt_x</p:attrName>
                                        </p:attrNameLst>
                                      </p:cBhvr>
                                      <p:tavLst>
                                        <p:tav tm="0">
                                          <p:val>
                                            <p:strVal val="1+#ppt_w/2"/>
                                          </p:val>
                                        </p:tav>
                                        <p:tav tm="100000">
                                          <p:val>
                                            <p:strVal val="#ppt_x"/>
                                          </p:val>
                                        </p:tav>
                                      </p:tavLst>
                                    </p:anim>
                                    <p:anim calcmode="lin" valueType="num">
                                      <p:cBhvr additive="base">
                                        <p:cTn id="12" dur="500" fill="hold"/>
                                        <p:tgtEl>
                                          <p:spTgt spid="13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32"/>
                                        </p:tgtEl>
                                        <p:attrNameLst>
                                          <p:attrName>style.visibility</p:attrName>
                                        </p:attrNameLst>
                                      </p:cBhvr>
                                      <p:to>
                                        <p:strVal val="visible"/>
                                      </p:to>
                                    </p:set>
                                    <p:anim calcmode="lin" valueType="num">
                                      <p:cBhvr additive="base">
                                        <p:cTn id="25" dur="500" fill="hold"/>
                                        <p:tgtEl>
                                          <p:spTgt spid="132"/>
                                        </p:tgtEl>
                                        <p:attrNameLst>
                                          <p:attrName>ppt_x</p:attrName>
                                        </p:attrNameLst>
                                      </p:cBhvr>
                                      <p:tavLst>
                                        <p:tav tm="0">
                                          <p:val>
                                            <p:strVal val="1+#ppt_w/2"/>
                                          </p:val>
                                        </p:tav>
                                        <p:tav tm="100000">
                                          <p:val>
                                            <p:strVal val="#ppt_x"/>
                                          </p:val>
                                        </p:tav>
                                      </p:tavLst>
                                    </p:anim>
                                    <p:anim calcmode="lin" valueType="num">
                                      <p:cBhvr additive="base">
                                        <p:cTn id="26" dur="500" fill="hold"/>
                                        <p:tgtEl>
                                          <p:spTgt spid="13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33"/>
                                        </p:tgtEl>
                                        <p:attrNameLst>
                                          <p:attrName>style.visibility</p:attrName>
                                        </p:attrNameLst>
                                      </p:cBhvr>
                                      <p:to>
                                        <p:strVal val="visible"/>
                                      </p:to>
                                    </p:set>
                                    <p:anim calcmode="lin" valueType="num">
                                      <p:cBhvr additive="base">
                                        <p:cTn id="43" dur="500" fill="hold"/>
                                        <p:tgtEl>
                                          <p:spTgt spid="133"/>
                                        </p:tgtEl>
                                        <p:attrNameLst>
                                          <p:attrName>ppt_x</p:attrName>
                                        </p:attrNameLst>
                                      </p:cBhvr>
                                      <p:tavLst>
                                        <p:tav tm="0">
                                          <p:val>
                                            <p:strVal val="1+#ppt_w/2"/>
                                          </p:val>
                                        </p:tav>
                                        <p:tav tm="100000">
                                          <p:val>
                                            <p:strVal val="#ppt_x"/>
                                          </p:val>
                                        </p:tav>
                                      </p:tavLst>
                                    </p:anim>
                                    <p:anim calcmode="lin" valueType="num">
                                      <p:cBhvr additive="base">
                                        <p:cTn id="44" dur="500" fill="hold"/>
                                        <p:tgtEl>
                                          <p:spTgt spid="13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35"/>
                                        </p:tgtEl>
                                        <p:attrNameLst>
                                          <p:attrName>style.visibility</p:attrName>
                                        </p:attrNameLst>
                                      </p:cBhvr>
                                      <p:to>
                                        <p:strVal val="visible"/>
                                      </p:to>
                                    </p:set>
                                    <p:anim calcmode="lin" valueType="num">
                                      <p:cBhvr additive="base">
                                        <p:cTn id="49" dur="500" fill="hold"/>
                                        <p:tgtEl>
                                          <p:spTgt spid="135"/>
                                        </p:tgtEl>
                                        <p:attrNameLst>
                                          <p:attrName>ppt_x</p:attrName>
                                        </p:attrNameLst>
                                      </p:cBhvr>
                                      <p:tavLst>
                                        <p:tav tm="0">
                                          <p:val>
                                            <p:strVal val="1+#ppt_w/2"/>
                                          </p:val>
                                        </p:tav>
                                        <p:tav tm="100000">
                                          <p:val>
                                            <p:strVal val="#ppt_x"/>
                                          </p:val>
                                        </p:tav>
                                      </p:tavLst>
                                    </p:anim>
                                    <p:anim calcmode="lin" valueType="num">
                                      <p:cBhvr additive="base">
                                        <p:cTn id="50" dur="500" fill="hold"/>
                                        <p:tgtEl>
                                          <p:spTgt spid="135"/>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additive="base">
                                        <p:cTn id="71" dur="500" fill="hold"/>
                                        <p:tgtEl>
                                          <p:spTgt spid="134"/>
                                        </p:tgtEl>
                                        <p:attrNameLst>
                                          <p:attrName>ppt_x</p:attrName>
                                        </p:attrNameLst>
                                      </p:cBhvr>
                                      <p:tavLst>
                                        <p:tav tm="0">
                                          <p:val>
                                            <p:strVal val="1+#ppt_w/2"/>
                                          </p:val>
                                        </p:tav>
                                        <p:tav tm="100000">
                                          <p:val>
                                            <p:strVal val="#ppt_x"/>
                                          </p:val>
                                        </p:tav>
                                      </p:tavLst>
                                    </p:anim>
                                    <p:anim calcmode="lin" valueType="num">
                                      <p:cBhvr additive="base">
                                        <p:cTn id="72" dur="500" fill="hold"/>
                                        <p:tgtEl>
                                          <p:spTgt spid="134"/>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grpId="0" nodeType="clickEffect">
                                  <p:stCondLst>
                                    <p:cond delay="0"/>
                                  </p:stCondLst>
                                  <p:childTnLst>
                                    <p:set>
                                      <p:cBhvr>
                                        <p:cTn id="76" dur="1" fill="hold">
                                          <p:stCondLst>
                                            <p:cond delay="0"/>
                                          </p:stCondLst>
                                        </p:cTn>
                                        <p:tgtEl>
                                          <p:spTgt spid="136"/>
                                        </p:tgtEl>
                                        <p:attrNameLst>
                                          <p:attrName>style.visibility</p:attrName>
                                        </p:attrNameLst>
                                      </p:cBhvr>
                                      <p:to>
                                        <p:strVal val="visible"/>
                                      </p:to>
                                    </p:set>
                                    <p:anim calcmode="lin" valueType="num">
                                      <p:cBhvr additive="base">
                                        <p:cTn id="77" dur="500" fill="hold"/>
                                        <p:tgtEl>
                                          <p:spTgt spid="136"/>
                                        </p:tgtEl>
                                        <p:attrNameLst>
                                          <p:attrName>ppt_x</p:attrName>
                                        </p:attrNameLst>
                                      </p:cBhvr>
                                      <p:tavLst>
                                        <p:tav tm="0">
                                          <p:val>
                                            <p:strVal val="1+#ppt_w/2"/>
                                          </p:val>
                                        </p:tav>
                                        <p:tav tm="100000">
                                          <p:val>
                                            <p:strVal val="#ppt_x"/>
                                          </p:val>
                                        </p:tav>
                                      </p:tavLst>
                                    </p:anim>
                                    <p:anim calcmode="lin" valueType="num">
                                      <p:cBhvr additive="base">
                                        <p:cTn id="78" dur="500" fill="hold"/>
                                        <p:tgtEl>
                                          <p:spTgt spid="136"/>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2" fill="hold" grpId="0" nodeType="clickEffect">
                                  <p:stCondLst>
                                    <p:cond delay="0"/>
                                  </p:stCondLst>
                                  <p:childTnLst>
                                    <p:set>
                                      <p:cBhvr>
                                        <p:cTn id="82" dur="1" fill="hold">
                                          <p:stCondLst>
                                            <p:cond delay="0"/>
                                          </p:stCondLst>
                                        </p:cTn>
                                        <p:tgtEl>
                                          <p:spTgt spid="137"/>
                                        </p:tgtEl>
                                        <p:attrNameLst>
                                          <p:attrName>style.visibility</p:attrName>
                                        </p:attrNameLst>
                                      </p:cBhvr>
                                      <p:to>
                                        <p:strVal val="visible"/>
                                      </p:to>
                                    </p:set>
                                    <p:anim calcmode="lin" valueType="num">
                                      <p:cBhvr additive="base">
                                        <p:cTn id="83" dur="500" fill="hold"/>
                                        <p:tgtEl>
                                          <p:spTgt spid="137"/>
                                        </p:tgtEl>
                                        <p:attrNameLst>
                                          <p:attrName>ppt_x</p:attrName>
                                        </p:attrNameLst>
                                      </p:cBhvr>
                                      <p:tavLst>
                                        <p:tav tm="0">
                                          <p:val>
                                            <p:strVal val="1+#ppt_w/2"/>
                                          </p:val>
                                        </p:tav>
                                        <p:tav tm="100000">
                                          <p:val>
                                            <p:strVal val="#ppt_x"/>
                                          </p:val>
                                        </p:tav>
                                      </p:tavLst>
                                    </p:anim>
                                    <p:anim calcmode="lin" valueType="num">
                                      <p:cBhvr additive="base">
                                        <p:cTn id="84" dur="500" fill="hold"/>
                                        <p:tgtEl>
                                          <p:spTgt spid="1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P spid="132" grpId="0" animBg="1"/>
      <p:bldP spid="134" grpId="0" animBg="1"/>
      <p:bldP spid="135" grpId="0" animBg="1"/>
      <p:bldP spid="136"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Essential Guidance</a:t>
            </a:r>
            <a:endParaRPr lang="en-US" dirty="0"/>
          </a:p>
        </p:txBody>
      </p:sp>
      <p:graphicFrame>
        <p:nvGraphicFramePr>
          <p:cNvPr id="7" name="Content Placeholder 6"/>
          <p:cNvGraphicFramePr>
            <a:graphicFrameLocks noGrp="1"/>
          </p:cNvGraphicFramePr>
          <p:nvPr>
            <p:ph sz="half" idx="2"/>
          </p:nvPr>
        </p:nvGraphicFramePr>
        <p:xfrm>
          <a:off x="457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smtClean="0"/>
              <a:t>Contact</a:t>
            </a:r>
            <a:endParaRPr lang="es-ES" dirty="0"/>
          </a:p>
        </p:txBody>
      </p:sp>
      <p:sp>
        <p:nvSpPr>
          <p:cNvPr id="8" name="Content Placeholder 7"/>
          <p:cNvSpPr>
            <a:spLocks noGrp="1"/>
          </p:cNvSpPr>
          <p:nvPr>
            <p:ph sz="half" idx="2"/>
          </p:nvPr>
        </p:nvSpPr>
        <p:spPr>
          <a:xfrm>
            <a:off x="3302758" y="1600200"/>
            <a:ext cx="5581935" cy="4525963"/>
          </a:xfrm>
        </p:spPr>
        <p:txBody>
          <a:bodyPr anchor="ctr">
            <a:normAutofit/>
          </a:bodyPr>
          <a:lstStyle/>
          <a:p>
            <a:pPr>
              <a:buNone/>
            </a:pPr>
            <a:r>
              <a:rPr lang="en-US" sz="2000" dirty="0" smtClean="0"/>
              <a:t>	</a:t>
            </a:r>
            <a:r>
              <a:rPr lang="es-ES" sz="2000" dirty="0" smtClean="0"/>
              <a:t>Alejandro Floreán Rodríguez</a:t>
            </a:r>
          </a:p>
          <a:p>
            <a:pPr marL="342900" lvl="1" indent="-342900">
              <a:buClr>
                <a:schemeClr val="tx2"/>
              </a:buClr>
              <a:buNone/>
            </a:pPr>
            <a:r>
              <a:rPr lang="es-ES" sz="1800" dirty="0" smtClean="0"/>
              <a:t>	Vice </a:t>
            </a:r>
            <a:r>
              <a:rPr lang="es-ES" sz="1800" dirty="0" err="1" smtClean="0"/>
              <a:t>President</a:t>
            </a:r>
            <a:r>
              <a:rPr lang="es-ES" sz="1800" dirty="0" smtClean="0"/>
              <a:t> </a:t>
            </a:r>
            <a:r>
              <a:rPr lang="es-ES" sz="1800" dirty="0" err="1" smtClean="0"/>
              <a:t>Consulting</a:t>
            </a:r>
            <a:r>
              <a:rPr lang="es-ES" sz="1800" dirty="0" smtClean="0"/>
              <a:t> &amp; </a:t>
            </a:r>
            <a:r>
              <a:rPr lang="es-ES" sz="1800" dirty="0" err="1" smtClean="0"/>
              <a:t>Strategic</a:t>
            </a:r>
            <a:r>
              <a:rPr lang="es-ES" sz="1800" dirty="0" smtClean="0"/>
              <a:t> </a:t>
            </a:r>
            <a:r>
              <a:rPr lang="es-ES" sz="1800" dirty="0" err="1" smtClean="0"/>
              <a:t>Solutions</a:t>
            </a:r>
            <a:endParaRPr lang="es-ES" sz="1800" dirty="0" smtClean="0"/>
          </a:p>
          <a:p>
            <a:pPr marL="342900" lvl="1" indent="-342900">
              <a:buClr>
                <a:schemeClr val="tx2"/>
              </a:buClr>
              <a:buNone/>
            </a:pPr>
            <a:r>
              <a:rPr lang="es-ES" sz="1800" dirty="0" smtClean="0"/>
              <a:t>	IDC </a:t>
            </a:r>
            <a:r>
              <a:rPr lang="es-ES" sz="1800" dirty="0" err="1" smtClean="0"/>
              <a:t>Latin</a:t>
            </a:r>
            <a:r>
              <a:rPr lang="es-ES" sz="1800" dirty="0" smtClean="0"/>
              <a:t> </a:t>
            </a:r>
            <a:r>
              <a:rPr lang="es-ES" sz="1800" dirty="0" err="1" smtClean="0"/>
              <a:t>America</a:t>
            </a:r>
            <a:endParaRPr lang="es-ES" sz="1800" dirty="0" smtClean="0"/>
          </a:p>
          <a:p>
            <a:pPr lvl="1">
              <a:buNone/>
            </a:pPr>
            <a:r>
              <a:rPr lang="es-ES" sz="1800" dirty="0" smtClean="0">
                <a:hlinkClick r:id="rId2"/>
              </a:rPr>
              <a:t>aflorean@idc.com</a:t>
            </a:r>
            <a:endParaRPr lang="es-ES" sz="1800" dirty="0" smtClean="0"/>
          </a:p>
          <a:p>
            <a:pPr lvl="1">
              <a:buNone/>
            </a:pPr>
            <a:r>
              <a:rPr lang="es-ES" sz="1800" dirty="0" err="1" smtClean="0"/>
              <a:t>Twitter</a:t>
            </a:r>
            <a:r>
              <a:rPr lang="es-ES" sz="1800" dirty="0" smtClean="0"/>
              <a:t>: @</a:t>
            </a:r>
            <a:r>
              <a:rPr lang="es-ES" sz="1800" dirty="0" err="1" smtClean="0"/>
              <a:t>AlexFlorean</a:t>
            </a:r>
            <a:endParaRPr lang="es-ES" sz="1800" dirty="0" smtClean="0"/>
          </a:p>
          <a:p>
            <a:pPr lvl="1">
              <a:buNone/>
            </a:pPr>
            <a:r>
              <a:rPr lang="es-ES" sz="1800" dirty="0" smtClean="0"/>
              <a:t>305-351-3141</a:t>
            </a:r>
            <a:endParaRPr lang="es-ES" sz="1400" dirty="0" smtClean="0"/>
          </a:p>
          <a:p>
            <a:endParaRPr lang="en-US" sz="2000" dirty="0" smtClean="0"/>
          </a:p>
          <a:p>
            <a:pPr lvl="1"/>
            <a:endParaRPr lang="en-US" sz="1800" dirty="0" smtClean="0"/>
          </a:p>
        </p:txBody>
      </p:sp>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a:p>
        </p:txBody>
      </p:sp>
      <p:pic>
        <p:nvPicPr>
          <p:cNvPr id="9" name="Picture 2"/>
          <p:cNvPicPr>
            <a:picLocks noChangeAspect="1" noChangeArrowheads="1"/>
          </p:cNvPicPr>
          <p:nvPr/>
        </p:nvPicPr>
        <p:blipFill>
          <a:blip r:embed="rId3" cstate="print"/>
          <a:srcRect/>
          <a:stretch>
            <a:fillRect/>
          </a:stretch>
        </p:blipFill>
        <p:spPr bwMode="auto">
          <a:xfrm>
            <a:off x="741157" y="2351315"/>
            <a:ext cx="2238545" cy="22865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Big Data Adoption in Latin America</a:t>
            </a:r>
            <a:br>
              <a:rPr lang="en-US" dirty="0" smtClean="0"/>
            </a:br>
            <a:r>
              <a:rPr lang="en-US" dirty="0" smtClean="0"/>
              <a:t/>
            </a:r>
            <a:br>
              <a:rPr lang="en-US" dirty="0" smtClean="0"/>
            </a:br>
            <a:r>
              <a:rPr lang="es-ES" sz="2700" dirty="0" smtClean="0"/>
              <a:t>Alejandro Floreán Rodríguez</a:t>
            </a:r>
            <a:br>
              <a:rPr lang="es-ES" sz="2700" dirty="0" smtClean="0"/>
            </a:br>
            <a:r>
              <a:rPr lang="es-ES" sz="2700" dirty="0" smtClean="0"/>
              <a:t>IDC </a:t>
            </a:r>
            <a:r>
              <a:rPr lang="es-ES" sz="2700" dirty="0" err="1" smtClean="0"/>
              <a:t>Latin</a:t>
            </a:r>
            <a:r>
              <a:rPr lang="es-ES" sz="2700" dirty="0" smtClean="0"/>
              <a:t> </a:t>
            </a:r>
            <a:r>
              <a:rPr lang="es-ES" sz="2700" dirty="0" err="1" smtClean="0"/>
              <a:t>America</a:t>
            </a:r>
            <a:endParaRPr lang="es-E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IDC corporate">
      <a:dk1>
        <a:sysClr val="windowText" lastClr="000000"/>
      </a:dk1>
      <a:lt1>
        <a:sysClr val="window" lastClr="FFFFFF"/>
      </a:lt1>
      <a:dk2>
        <a:srgbClr val="004B85"/>
      </a:dk2>
      <a:lt2>
        <a:srgbClr val="6CAEDF"/>
      </a:lt2>
      <a:accent1>
        <a:srgbClr val="004B85"/>
      </a:accent1>
      <a:accent2>
        <a:srgbClr val="6CAEDF"/>
      </a:accent2>
      <a:accent3>
        <a:srgbClr val="D8D8D8"/>
      </a:accent3>
      <a:accent4>
        <a:srgbClr val="FAAB53"/>
      </a:accent4>
      <a:accent5>
        <a:srgbClr val="A5A5A5"/>
      </a:accent5>
      <a:accent6>
        <a:srgbClr val="595959"/>
      </a:accent6>
      <a:hlink>
        <a:srgbClr val="005699"/>
      </a:hlink>
      <a:folHlink>
        <a:srgbClr val="1C9C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outerShdw blurRad="40000" dist="23000" dir="10200000" rotWithShape="0">
            <a:srgbClr val="000000">
              <a:alpha val="35000"/>
            </a:srgbClr>
          </a:outerShdw>
        </a:effectLst>
      </a:spPr>
      <a:bodyPr rtlCol="0" anchor="ctr"/>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91440" rtlCol="0">
        <a:spAutoFit/>
      </a:bodyPr>
      <a:lstStyle>
        <a:defPPr marL="274320" indent="-274320">
          <a:spcAft>
            <a:spcPts val="600"/>
          </a:spcAft>
          <a:buClr>
            <a:schemeClr val="tx2"/>
          </a:buClr>
          <a:buFont typeface="Wingdings" pitchFamily="2" charset="2"/>
          <a:buChar char="§"/>
          <a:defRPr dirty="0" err="1" smtClean="0"/>
        </a:defPPr>
      </a:lstStyle>
    </a:txDef>
  </a:objectDefaults>
  <a:extraClrSchemeLst/>
</a:theme>
</file>

<file path=ppt/theme/theme2.xml><?xml version="1.0" encoding="utf-8"?>
<a:theme xmlns:a="http://schemas.openxmlformats.org/drawingml/2006/main" name="5_Financial_Insights">
  <a:themeElements>
    <a:clrScheme name="04_Financial_Insights">
      <a:dk1>
        <a:sysClr val="windowText" lastClr="000000"/>
      </a:dk1>
      <a:lt1>
        <a:sysClr val="window" lastClr="FFFFFF"/>
      </a:lt1>
      <a:dk2>
        <a:srgbClr val="008BB0"/>
      </a:dk2>
      <a:lt2>
        <a:srgbClr val="780032"/>
      </a:lt2>
      <a:accent1>
        <a:srgbClr val="008BB0"/>
      </a:accent1>
      <a:accent2>
        <a:srgbClr val="780032"/>
      </a:accent2>
      <a:accent3>
        <a:srgbClr val="D8D8D8"/>
      </a:accent3>
      <a:accent4>
        <a:srgbClr val="000066"/>
      </a:accent4>
      <a:accent5>
        <a:srgbClr val="7F7F7F"/>
      </a:accent5>
      <a:accent6>
        <a:srgbClr val="3F3F3F"/>
      </a:accent6>
      <a:hlink>
        <a:srgbClr val="008BB0"/>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outerShdw blurRad="40000" dist="23000" dir="10200000" rotWithShape="0">
            <a:srgbClr val="000000">
              <a:alpha val="35000"/>
            </a:srgbClr>
          </a:outerShdw>
        </a:effectLst>
      </a:spPr>
      <a:bodyPr rtlCol="0" anchor="ctr"/>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91440" rtlCol="0">
        <a:spAutoFit/>
      </a:bodyPr>
      <a:lstStyle>
        <a:defPPr marL="274320" indent="-274320">
          <a:spcAft>
            <a:spcPts val="600"/>
          </a:spcAft>
          <a:buClr>
            <a:schemeClr val="tx2"/>
          </a:buClr>
          <a:buFont typeface="Wingdings" pitchFamily="2" charset="2"/>
          <a:buChar char="§"/>
          <a:defRPr dirty="0" err="1" smtClean="0"/>
        </a:defPPr>
      </a:lstStyle>
    </a:txDef>
  </a:objectDefaults>
  <a:extraClrSchemeLst/>
</a:theme>
</file>

<file path=ppt/theme/theme3.xml><?xml version="1.0" encoding="utf-8"?>
<a:theme xmlns:a="http://schemas.openxmlformats.org/drawingml/2006/main" name="05_Retail_Insights">
  <a:themeElements>
    <a:clrScheme name="05_Retail_Insights">
      <a:dk1>
        <a:sysClr val="windowText" lastClr="000000"/>
      </a:dk1>
      <a:lt1>
        <a:sysClr val="window" lastClr="FFFFFF"/>
      </a:lt1>
      <a:dk2>
        <a:srgbClr val="006F53"/>
      </a:dk2>
      <a:lt2>
        <a:srgbClr val="4F8636"/>
      </a:lt2>
      <a:accent1>
        <a:srgbClr val="4F8636"/>
      </a:accent1>
      <a:accent2>
        <a:srgbClr val="D8D8D8"/>
      </a:accent2>
      <a:accent3>
        <a:srgbClr val="006F53"/>
      </a:accent3>
      <a:accent4>
        <a:srgbClr val="320033"/>
      </a:accent4>
      <a:accent5>
        <a:srgbClr val="7F7F7F"/>
      </a:accent5>
      <a:accent6>
        <a:srgbClr val="262626"/>
      </a:accent6>
      <a:hlink>
        <a:srgbClr val="006F53"/>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outerShdw blurRad="40000" dist="23000" dir="10200000" rotWithShape="0">
            <a:srgbClr val="000000">
              <a:alpha val="35000"/>
            </a:srgbClr>
          </a:outerShdw>
        </a:effectLst>
      </a:spPr>
      <a:bodyPr rtlCol="0" anchor="ctr"/>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91440" rtlCol="0">
        <a:spAutoFit/>
      </a:bodyPr>
      <a:lstStyle>
        <a:defPPr marL="274320" indent="-274320">
          <a:spcAft>
            <a:spcPts val="600"/>
          </a:spcAft>
          <a:buClr>
            <a:schemeClr val="tx2"/>
          </a:buClr>
          <a:buFont typeface="Wingdings" pitchFamily="2" charset="2"/>
          <a:buChar char="§"/>
          <a:defRPr dirty="0" err="1" smtClean="0"/>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51</TotalTime>
  <Words>707</Words>
  <Application>Microsoft Office PowerPoint</Application>
  <PresentationFormat>On-screen Show (4:3)</PresentationFormat>
  <Paragraphs>127</Paragraphs>
  <Slides>7</Slides>
  <Notes>1</Notes>
  <HiddenSlides>0</HiddenSlides>
  <MMClips>0</MMClips>
  <ScaleCrop>false</ScaleCrop>
  <HeadingPairs>
    <vt:vector size="4" baseType="variant">
      <vt:variant>
        <vt:lpstr>Theme</vt:lpstr>
      </vt:variant>
      <vt:variant>
        <vt:i4>3</vt:i4>
      </vt:variant>
      <vt:variant>
        <vt:lpstr>Slide Titles</vt:lpstr>
      </vt:variant>
      <vt:variant>
        <vt:i4>7</vt:i4>
      </vt:variant>
    </vt:vector>
  </HeadingPairs>
  <TitlesOfParts>
    <vt:vector size="10" baseType="lpstr">
      <vt:lpstr>blank</vt:lpstr>
      <vt:lpstr>5_Financial_Insights</vt:lpstr>
      <vt:lpstr>05_Retail_Insights</vt:lpstr>
      <vt:lpstr>Big Data Adoption Drivers</vt:lpstr>
      <vt:lpstr>In Banks, Risk Aversion Fuels Big Data</vt:lpstr>
      <vt:lpstr>Smart Technologies Drive Big Data in Commerce</vt:lpstr>
      <vt:lpstr>PowerPoint Presentation</vt:lpstr>
      <vt:lpstr>Essential Guidance</vt:lpstr>
      <vt:lpstr>Contact</vt:lpstr>
      <vt:lpstr>Big Data Adoption in Latin America  Alejandro Floreán Rodríguez IDC Latin America</vt:lpstr>
    </vt:vector>
  </TitlesOfParts>
  <Company>IDC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 Adoption in Latin America  Ricardo Villate Research and Consulting Vice President, Latin America</dc:title>
  <dc:creator>rvillate</dc:creator>
  <cp:lastModifiedBy>Les</cp:lastModifiedBy>
  <cp:revision>10</cp:revision>
  <dcterms:created xsi:type="dcterms:W3CDTF">2013-06-19T13:45:59Z</dcterms:created>
  <dcterms:modified xsi:type="dcterms:W3CDTF">2013-09-12T13:27:06Z</dcterms:modified>
</cp:coreProperties>
</file>