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64" r:id="rId2"/>
    <p:sldId id="270" r:id="rId3"/>
    <p:sldId id="298" r:id="rId4"/>
    <p:sldId id="297" r:id="rId5"/>
    <p:sldId id="274" r:id="rId6"/>
    <p:sldId id="296" r:id="rId7"/>
    <p:sldId id="303" r:id="rId8"/>
    <p:sldId id="269" r:id="rId9"/>
    <p:sldId id="266" r:id="rId10"/>
    <p:sldId id="268" r:id="rId11"/>
    <p:sldId id="265" r:id="rId12"/>
    <p:sldId id="273" r:id="rId13"/>
    <p:sldId id="278" r:id="rId14"/>
    <p:sldId id="305" r:id="rId15"/>
    <p:sldId id="306" r:id="rId16"/>
    <p:sldId id="307" r:id="rId17"/>
    <p:sldId id="283" r:id="rId18"/>
    <p:sldId id="279" r:id="rId19"/>
    <p:sldId id="282" r:id="rId20"/>
    <p:sldId id="284" r:id="rId21"/>
    <p:sldId id="259" r:id="rId22"/>
    <p:sldId id="304" r:id="rId23"/>
    <p:sldId id="261" r:id="rId24"/>
  </p:sldIdLst>
  <p:sldSz cx="9144000" cy="6858000" type="screen4x3"/>
  <p:notesSz cx="6888163" cy="100203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191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2" autoAdjust="0"/>
  </p:normalViewPr>
  <p:slideViewPr>
    <p:cSldViewPr>
      <p:cViewPr varScale="1">
        <p:scale>
          <a:sx n="70" d="100"/>
          <a:sy n="70" d="100"/>
        </p:scale>
        <p:origin x="-5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13606350-DCD8-4299-9E6F-09B2BEB2B69E}" type="datetimeFigureOut">
              <a:rPr lang="es-CO" smtClean="0"/>
              <a:t>20/09/2013</a:t>
            </a:fld>
            <a:endParaRPr lang="es-CO"/>
          </a:p>
        </p:txBody>
      </p:sp>
      <p:sp>
        <p:nvSpPr>
          <p:cNvPr id="4" name="3 Marcador de imagen de diapositiva"/>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2E5E93C5-9675-417C-91BE-21599B11DDEA}" type="slidenum">
              <a:rPr lang="es-CO" smtClean="0"/>
              <a:t>‹Nº›</a:t>
            </a:fld>
            <a:endParaRPr lang="es-CO"/>
          </a:p>
        </p:txBody>
      </p:sp>
    </p:spTree>
    <p:extLst>
      <p:ext uri="{BB962C8B-B14F-4D97-AF65-F5344CB8AC3E}">
        <p14:creationId xmlns:p14="http://schemas.microsoft.com/office/powerpoint/2010/main" val="129647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E5E93C5-9675-417C-91BE-21599B11DDEA}" type="slidenum">
              <a:rPr lang="es-CO" smtClean="0"/>
              <a:t>14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159894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321508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358747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112665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313682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42349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12999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124843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50827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404564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05E256-F511-4A96-B28F-8DC84BDF6F9D}" type="datetimeFigureOut">
              <a:rPr lang="es-CO" smtClean="0"/>
              <a:pPr/>
              <a:t>20/09/2013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D8CF7B7-6F0D-4973-84BD-22000CDE861E}" type="slidenum">
              <a:rPr lang="es-CO" smtClean="0"/>
              <a:pPr/>
              <a:t>‹Nº›</a:t>
            </a:fld>
            <a:endParaRPr lang="es-CO"/>
          </a:p>
        </p:txBody>
      </p:sp>
    </p:spTree>
    <p:extLst>
      <p:ext uri="{BB962C8B-B14F-4D97-AF65-F5344CB8AC3E}">
        <p14:creationId xmlns:p14="http://schemas.microsoft.com/office/powerpoint/2010/main" val="50840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5E256-F511-4A96-B28F-8DC84BDF6F9D}" type="datetimeFigureOut">
              <a:rPr lang="es-CO" smtClean="0"/>
              <a:pPr/>
              <a:t>20/09/2013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CF7B7-6F0D-4973-84BD-22000CDE861E}" type="slidenum">
              <a:rPr lang="es-CO" smtClean="0"/>
              <a:pPr/>
              <a:t>‹Nº›</a:t>
            </a:fld>
            <a:endParaRPr lang="es-CO"/>
          </a:p>
        </p:txBody>
      </p:sp>
    </p:spTree>
    <p:extLst>
      <p:ext uri="{BB962C8B-B14F-4D97-AF65-F5344CB8AC3E}">
        <p14:creationId xmlns:p14="http://schemas.microsoft.com/office/powerpoint/2010/main" val="37581594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564" y="1340768"/>
            <a:ext cx="8450700" cy="1231106"/>
          </a:xfrm>
          <a:prstGeom prst="rect">
            <a:avLst/>
          </a:prstGeom>
          <a:noFill/>
        </p:spPr>
        <p:txBody>
          <a:bodyPr wrap="none" rtlCol="0">
            <a:spAutoFit/>
          </a:bodyPr>
          <a:lstStyle/>
          <a:p>
            <a:pPr algn="ctr"/>
            <a:r>
              <a:rPr lang="es-ES" sz="2800" b="1" dirty="0"/>
              <a:t>XXXII Congreso Latinoamericano de Derecho Financiero </a:t>
            </a:r>
            <a:endParaRPr lang="es-ES" sz="2800" b="1" dirty="0" smtClean="0"/>
          </a:p>
          <a:p>
            <a:pPr algn="ctr"/>
            <a:r>
              <a:rPr lang="es-ES" sz="2800" b="1" dirty="0" smtClean="0"/>
              <a:t>– </a:t>
            </a:r>
            <a:r>
              <a:rPr lang="es-ES" sz="2800" b="1" dirty="0"/>
              <a:t>COLADE 2013</a:t>
            </a:r>
            <a:endParaRPr lang="es-AR" sz="2800" b="1" dirty="0">
              <a:solidFill>
                <a:srgbClr val="002060"/>
              </a:solidFill>
            </a:endParaRPr>
          </a:p>
          <a:p>
            <a:endParaRPr lang="en-US" dirty="0"/>
          </a:p>
        </p:txBody>
      </p:sp>
      <p:sp>
        <p:nvSpPr>
          <p:cNvPr id="3" name="TextBox 2"/>
          <p:cNvSpPr txBox="1"/>
          <p:nvPr/>
        </p:nvSpPr>
        <p:spPr>
          <a:xfrm>
            <a:off x="1727200" y="3454400"/>
            <a:ext cx="184666" cy="369332"/>
          </a:xfrm>
          <a:prstGeom prst="rect">
            <a:avLst/>
          </a:prstGeom>
          <a:noFill/>
        </p:spPr>
        <p:txBody>
          <a:bodyPr wrap="none" rtlCol="0">
            <a:spAutoFit/>
          </a:bodyPr>
          <a:lstStyle/>
          <a:p>
            <a:endParaRPr lang="en-US" dirty="0"/>
          </a:p>
        </p:txBody>
      </p:sp>
      <p:sp>
        <p:nvSpPr>
          <p:cNvPr id="4" name="TextBox 3"/>
          <p:cNvSpPr txBox="1"/>
          <p:nvPr/>
        </p:nvSpPr>
        <p:spPr>
          <a:xfrm>
            <a:off x="1259632" y="2996952"/>
            <a:ext cx="6378669" cy="954107"/>
          </a:xfrm>
          <a:prstGeom prst="rect">
            <a:avLst/>
          </a:prstGeom>
          <a:noFill/>
        </p:spPr>
        <p:txBody>
          <a:bodyPr wrap="none" rtlCol="0">
            <a:spAutoFit/>
          </a:bodyPr>
          <a:lstStyle/>
          <a:p>
            <a:pPr algn="ctr"/>
            <a:r>
              <a:rPr lang="en-US" sz="2800" b="1" dirty="0"/>
              <a:t>“</a:t>
            </a:r>
            <a:r>
              <a:rPr lang="en-US" sz="2800" b="1" dirty="0" err="1"/>
              <a:t>Financiamiento</a:t>
            </a:r>
            <a:r>
              <a:rPr lang="en-US" sz="2800" b="1" dirty="0"/>
              <a:t> al Sector </a:t>
            </a:r>
            <a:r>
              <a:rPr lang="en-US" sz="2800" b="1" dirty="0" err="1"/>
              <a:t>Público</a:t>
            </a:r>
            <a:r>
              <a:rPr lang="en-US" sz="2800" b="1" dirty="0"/>
              <a:t>. </a:t>
            </a:r>
            <a:endParaRPr lang="en-US" sz="2800" b="1" dirty="0" smtClean="0"/>
          </a:p>
          <a:p>
            <a:pPr algn="ctr"/>
            <a:r>
              <a:rPr lang="en-US" sz="2800" b="1" dirty="0" err="1" smtClean="0"/>
              <a:t>Nuevos</a:t>
            </a:r>
            <a:r>
              <a:rPr lang="en-US" sz="2800" b="1" dirty="0" smtClean="0"/>
              <a:t> </a:t>
            </a:r>
            <a:r>
              <a:rPr lang="en-US" sz="2800" b="1" dirty="0" err="1"/>
              <a:t>instrumentos</a:t>
            </a:r>
            <a:r>
              <a:rPr lang="en-US" sz="2800" b="1" dirty="0"/>
              <a:t>. PPP. </a:t>
            </a:r>
            <a:r>
              <a:rPr lang="en-US" sz="2800" b="1" dirty="0" err="1"/>
              <a:t>Fideicomisos</a:t>
            </a:r>
            <a:r>
              <a:rPr lang="en-US" sz="2800" b="1" dirty="0"/>
              <a:t>”</a:t>
            </a:r>
            <a:endParaRPr lang="en-US" sz="2800" dirty="0"/>
          </a:p>
        </p:txBody>
      </p:sp>
      <p:sp>
        <p:nvSpPr>
          <p:cNvPr id="5" name="TextBox 4"/>
          <p:cNvSpPr txBox="1"/>
          <p:nvPr/>
        </p:nvSpPr>
        <p:spPr>
          <a:xfrm>
            <a:off x="899592" y="4797152"/>
            <a:ext cx="7344816" cy="954107"/>
          </a:xfrm>
          <a:prstGeom prst="rect">
            <a:avLst/>
          </a:prstGeom>
          <a:noFill/>
        </p:spPr>
        <p:txBody>
          <a:bodyPr wrap="square" rtlCol="0">
            <a:spAutoFit/>
          </a:bodyPr>
          <a:lstStyle/>
          <a:p>
            <a:pPr algn="ctr"/>
            <a:r>
              <a:rPr lang="es-AR" sz="2800" b="1" dirty="0"/>
              <a:t>Por</a:t>
            </a:r>
          </a:p>
          <a:p>
            <a:pPr algn="ctr"/>
            <a:r>
              <a:rPr lang="es-AR" sz="2800" b="1" dirty="0" smtClean="0"/>
              <a:t>Dr. Ricardo Nates Escallón</a:t>
            </a:r>
            <a:endParaRPr lang="es-A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116632"/>
            <a:ext cx="8856984" cy="6624736"/>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EXPERIENCIAS INTERNACIONALES</a:t>
            </a: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1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Periodo de análisis 1985-2012</a:t>
            </a:r>
            <a:endParaRPr kumimoji="0" lang="es-CO" sz="1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4"/>
          <p:cNvPicPr>
            <a:picLocks noChangeAspect="1" noChangeArrowheads="1"/>
          </p:cNvPicPr>
          <p:nvPr/>
        </p:nvPicPr>
        <p:blipFill>
          <a:blip r:embed="rId2" cstate="print"/>
          <a:srcRect/>
          <a:stretch>
            <a:fillRect/>
          </a:stretch>
        </p:blipFill>
        <p:spPr bwMode="auto">
          <a:xfrm>
            <a:off x="1217613" y="1125538"/>
            <a:ext cx="6889750" cy="453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116632"/>
            <a:ext cx="8856984" cy="6624736"/>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EXPERIENCIAS INTERNACIONALES</a:t>
            </a: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1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Periodo de análisis 1985-2012. Porcentaje de USD corrientes</a:t>
            </a:r>
            <a:endParaRPr kumimoji="0" lang="es-CO" sz="1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3"/>
          <p:cNvPicPr>
            <a:picLocks noChangeAspect="1" noChangeArrowheads="1"/>
          </p:cNvPicPr>
          <p:nvPr/>
        </p:nvPicPr>
        <p:blipFill>
          <a:blip r:embed="rId2" cstate="print"/>
          <a:srcRect/>
          <a:stretch>
            <a:fillRect/>
          </a:stretch>
        </p:blipFill>
        <p:spPr bwMode="auto">
          <a:xfrm>
            <a:off x="1547813" y="874713"/>
            <a:ext cx="6323012" cy="4786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116632"/>
            <a:ext cx="8856984" cy="6624736"/>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EXPERIENCIAS INTERNACIONALES</a:t>
            </a: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Análisis de las APPs por región y tipo de proyecto</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1. Distribución en USD corrientes</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2. Distribución porcentual</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1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2"/>
          <p:cNvPicPr>
            <a:picLocks noChangeAspect="1" noChangeArrowheads="1"/>
          </p:cNvPicPr>
          <p:nvPr/>
        </p:nvPicPr>
        <p:blipFill>
          <a:blip r:embed="rId2" cstate="print"/>
          <a:srcRect/>
          <a:stretch>
            <a:fillRect/>
          </a:stretch>
        </p:blipFill>
        <p:spPr bwMode="auto">
          <a:xfrm>
            <a:off x="47625" y="1268413"/>
            <a:ext cx="9096375" cy="2209800"/>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80963" y="4005263"/>
            <a:ext cx="904875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116632"/>
            <a:ext cx="8856984" cy="6624736"/>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EXPERIENCIAS INTERNACIONALES</a:t>
            </a: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Análisis de las APPs por región y tipo de proyecto</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PERSPECTIVAS</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1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1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1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FUENTE: www.pwfinance.net</a:t>
            </a: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1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1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1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3"/>
          <p:cNvPicPr>
            <a:picLocks noChangeAspect="1" noChangeArrowheads="1"/>
          </p:cNvPicPr>
          <p:nvPr/>
        </p:nvPicPr>
        <p:blipFill>
          <a:blip r:embed="rId2" cstate="print"/>
          <a:srcRect/>
          <a:stretch>
            <a:fillRect/>
          </a:stretch>
        </p:blipFill>
        <p:spPr bwMode="auto">
          <a:xfrm>
            <a:off x="179388" y="1557338"/>
            <a:ext cx="8826500"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131840" y="2637492"/>
            <a:ext cx="2952328" cy="208765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0" y="260648"/>
            <a:ext cx="8748464"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s-CO" sz="3200" dirty="0" smtClean="0">
                <a:solidFill>
                  <a:srgbClr val="000000"/>
                </a:solidFill>
                <a:latin typeface="Baskerville Old Face" pitchFamily="18" charset="0"/>
              </a:rPr>
              <a:t>     </a:t>
            </a:r>
            <a:r>
              <a:rPr lang="es-CO" sz="2800" b="1" dirty="0" smtClean="0">
                <a:solidFill>
                  <a:srgbClr val="000000"/>
                </a:solidFill>
              </a:rPr>
              <a:t>ESTRUCTURA GENERAL DE LA CONCESION</a:t>
            </a:r>
            <a:endParaRPr lang="es-CO" sz="3200" b="1" dirty="0">
              <a:solidFill>
                <a:srgbClr val="000000"/>
              </a:solidFill>
            </a:endParaRPr>
          </a:p>
        </p:txBody>
      </p:sp>
      <p:sp>
        <p:nvSpPr>
          <p:cNvPr id="5" name="4 CuadroTexto"/>
          <p:cNvSpPr txBox="1"/>
          <p:nvPr/>
        </p:nvSpPr>
        <p:spPr>
          <a:xfrm>
            <a:off x="3059832" y="2780928"/>
            <a:ext cx="3096344" cy="1200329"/>
          </a:xfrm>
          <a:prstGeom prst="rect">
            <a:avLst/>
          </a:prstGeom>
          <a:noFill/>
        </p:spPr>
        <p:txBody>
          <a:bodyPr wrap="square" rtlCol="0">
            <a:spAutoFit/>
          </a:bodyPr>
          <a:lstStyle/>
          <a:p>
            <a:pPr algn="ctr"/>
            <a:r>
              <a:rPr lang="es-CO" b="1" dirty="0" smtClean="0">
                <a:solidFill>
                  <a:schemeClr val="bg1"/>
                </a:solidFill>
                <a:latin typeface="Aharoni" pitchFamily="2" charset="-79"/>
                <a:cs typeface="Aharoni" pitchFamily="2" charset="-79"/>
              </a:rPr>
              <a:t>PATRIMONIO AUTONOMO</a:t>
            </a:r>
          </a:p>
          <a:p>
            <a:pPr algn="ctr"/>
            <a:r>
              <a:rPr lang="es-CO" dirty="0" smtClean="0">
                <a:solidFill>
                  <a:schemeClr val="bg1"/>
                </a:solidFill>
                <a:latin typeface="Aharoni" pitchFamily="2" charset="-79"/>
                <a:cs typeface="Aharoni" pitchFamily="2" charset="-79"/>
              </a:rPr>
              <a:t>(Caja del Proyecto</a:t>
            </a:r>
            <a:r>
              <a:rPr lang="es-CO" dirty="0" smtClean="0">
                <a:solidFill>
                  <a:schemeClr val="bg1"/>
                </a:solidFill>
                <a:latin typeface="Arial Narrow" pitchFamily="34" charset="0"/>
              </a:rPr>
              <a:t>)</a:t>
            </a:r>
          </a:p>
          <a:p>
            <a:pPr algn="ctr"/>
            <a:endParaRPr lang="es-CO" dirty="0"/>
          </a:p>
        </p:txBody>
      </p:sp>
      <p:sp>
        <p:nvSpPr>
          <p:cNvPr id="6" name="5 Rectángulo redondeado"/>
          <p:cNvSpPr/>
          <p:nvPr/>
        </p:nvSpPr>
        <p:spPr>
          <a:xfrm>
            <a:off x="3275856" y="3861048"/>
            <a:ext cx="2664296" cy="576064"/>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dirty="0" smtClean="0">
                <a:solidFill>
                  <a:schemeClr val="tx1"/>
                </a:solidFill>
              </a:rPr>
              <a:t>SUBCUENTA PAGOS,PRINCIPAL E INTERNTORIA</a:t>
            </a:r>
            <a:endParaRPr lang="es-CO" sz="1200" b="1" dirty="0">
              <a:solidFill>
                <a:schemeClr val="tx1"/>
              </a:solidFill>
            </a:endParaRPr>
          </a:p>
        </p:txBody>
      </p:sp>
      <p:sp>
        <p:nvSpPr>
          <p:cNvPr id="8" name="7 CuadroTexto"/>
          <p:cNvSpPr txBox="1"/>
          <p:nvPr/>
        </p:nvSpPr>
        <p:spPr>
          <a:xfrm>
            <a:off x="107504" y="1340768"/>
            <a:ext cx="324036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FIDEICOMITENTE</a:t>
            </a:r>
          </a:p>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CONCESIONARIO</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11" name="10 CuadroTexto"/>
          <p:cNvSpPr txBox="1"/>
          <p:nvPr/>
        </p:nvSpPr>
        <p:spPr>
          <a:xfrm>
            <a:off x="6444208" y="1988840"/>
            <a:ext cx="216024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defPPr>
              <a:defRPr lang="es-CO"/>
            </a:defPPr>
            <a:lvl1pPr algn="ctr">
              <a:defRPr b="1">
                <a:solidFill>
                  <a:schemeClr val="tx1"/>
                </a:solidFill>
                <a:effectLst>
                  <a:outerShdw blurRad="38100" dist="38100" dir="2700000" algn="tl">
                    <a:srgbClr val="000000">
                      <a:alpha val="43137"/>
                    </a:srgbClr>
                  </a:outerShdw>
                </a:effectLst>
                <a:latin typeface="Bodoni MT Condensed" pitchFamily="18" charset="0"/>
              </a:defRPr>
            </a:lvl1pPr>
          </a:lstStyle>
          <a:p>
            <a:r>
              <a:rPr lang="es-CO" dirty="0">
                <a:latin typeface="Aharoni" pitchFamily="2" charset="-79"/>
                <a:cs typeface="Aharoni" pitchFamily="2" charset="-79"/>
              </a:rPr>
              <a:t>USUARIOS</a:t>
            </a:r>
          </a:p>
        </p:txBody>
      </p:sp>
      <p:sp>
        <p:nvSpPr>
          <p:cNvPr id="13" name="12 CuadroTexto"/>
          <p:cNvSpPr txBox="1"/>
          <p:nvPr/>
        </p:nvSpPr>
        <p:spPr>
          <a:xfrm>
            <a:off x="467544" y="3068960"/>
            <a:ext cx="2448272" cy="523220"/>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1400" b="1" dirty="0" smtClean="0">
                <a:latin typeface="Arial Narrow" pitchFamily="34" charset="0"/>
                <a:cs typeface="Arial" pitchFamily="34" charset="0"/>
              </a:rPr>
              <a:t>(1) Cede Derechos Económicos del Contrato de Concesión</a:t>
            </a:r>
            <a:endParaRPr lang="es-CO" sz="1400" b="1" dirty="0">
              <a:latin typeface="Arial Narrow" pitchFamily="34" charset="0"/>
              <a:cs typeface="Arial" pitchFamily="34" charset="0"/>
            </a:endParaRPr>
          </a:p>
        </p:txBody>
      </p:sp>
      <p:sp>
        <p:nvSpPr>
          <p:cNvPr id="14" name="13 CuadroTexto"/>
          <p:cNvSpPr txBox="1"/>
          <p:nvPr/>
        </p:nvSpPr>
        <p:spPr>
          <a:xfrm>
            <a:off x="467544" y="5052065"/>
            <a:ext cx="2016223" cy="3077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defPPr>
              <a:defRPr lang="es-CO"/>
            </a:defPPr>
            <a:lvl1pPr algn="ctr">
              <a:defRPr b="1">
                <a:solidFill>
                  <a:schemeClr val="tx1"/>
                </a:solidFill>
                <a:effectLst>
                  <a:outerShdw blurRad="38100" dist="38100" dir="2700000" algn="tl">
                    <a:srgbClr val="000000">
                      <a:alpha val="43137"/>
                    </a:srgbClr>
                  </a:outerShdw>
                </a:effectLst>
                <a:latin typeface="Bodoni MT Condensed" pitchFamily="18" charset="0"/>
              </a:defRPr>
            </a:lvl1pPr>
          </a:lstStyle>
          <a:p>
            <a:r>
              <a:rPr lang="es-CO" sz="1400" dirty="0">
                <a:latin typeface="Aharoni" pitchFamily="2" charset="-79"/>
                <a:cs typeface="Aharoni" pitchFamily="2" charset="-79"/>
              </a:rPr>
              <a:t>CONSTRUCTORES</a:t>
            </a:r>
          </a:p>
        </p:txBody>
      </p:sp>
      <p:sp>
        <p:nvSpPr>
          <p:cNvPr id="15" name="14 CuadroTexto"/>
          <p:cNvSpPr txBox="1"/>
          <p:nvPr/>
        </p:nvSpPr>
        <p:spPr>
          <a:xfrm>
            <a:off x="6372200" y="2924944"/>
            <a:ext cx="2448272" cy="523220"/>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1400" b="1" dirty="0" smtClean="0">
                <a:latin typeface="Arial Narrow" pitchFamily="34" charset="0"/>
                <a:cs typeface="Arial" pitchFamily="34" charset="0"/>
              </a:rPr>
              <a:t>(6) Pagan en cuentas del patrimonio servicios prestados</a:t>
            </a:r>
            <a:endParaRPr lang="es-CO" sz="1400" b="1" dirty="0">
              <a:latin typeface="Arial Narrow" pitchFamily="34" charset="0"/>
              <a:cs typeface="Arial" pitchFamily="34" charset="0"/>
            </a:endParaRPr>
          </a:p>
        </p:txBody>
      </p:sp>
      <p:sp>
        <p:nvSpPr>
          <p:cNvPr id="16" name="15 CuadroTexto"/>
          <p:cNvSpPr txBox="1"/>
          <p:nvPr/>
        </p:nvSpPr>
        <p:spPr>
          <a:xfrm>
            <a:off x="7164288" y="3789040"/>
            <a:ext cx="187220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defPPr>
              <a:defRPr lang="es-CO"/>
            </a:defPPr>
            <a:lvl1pPr algn="ctr">
              <a:defRPr b="1">
                <a:solidFill>
                  <a:schemeClr val="tx1"/>
                </a:solidFill>
                <a:effectLst>
                  <a:outerShdw blurRad="38100" dist="38100" dir="2700000" algn="tl">
                    <a:srgbClr val="000000">
                      <a:alpha val="43137"/>
                    </a:srgbClr>
                  </a:outerShdw>
                </a:effectLst>
                <a:latin typeface="Bodoni MT Condensed" pitchFamily="18" charset="0"/>
              </a:defRPr>
            </a:lvl1pPr>
          </a:lstStyle>
          <a:p>
            <a:r>
              <a:rPr lang="es-CO" dirty="0">
                <a:latin typeface="Aharoni" pitchFamily="2" charset="-79"/>
                <a:cs typeface="Aharoni" pitchFamily="2" charset="-79"/>
              </a:rPr>
              <a:t>INTERVENTOR</a:t>
            </a:r>
          </a:p>
        </p:txBody>
      </p:sp>
      <p:sp>
        <p:nvSpPr>
          <p:cNvPr id="17" name="16 CuadroTexto"/>
          <p:cNvSpPr txBox="1"/>
          <p:nvPr/>
        </p:nvSpPr>
        <p:spPr>
          <a:xfrm>
            <a:off x="2771800" y="5552621"/>
            <a:ext cx="3456384" cy="3077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sz="14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FUENTES</a:t>
            </a:r>
            <a:r>
              <a:rPr lang="es-CO" sz="1400" b="1" dirty="0" smtClean="0">
                <a:effectLst>
                  <a:outerShdw blurRad="38100" dist="38100" dir="2700000" algn="tl">
                    <a:srgbClr val="000000">
                      <a:alpha val="43137"/>
                    </a:srgbClr>
                  </a:outerShdw>
                </a:effectLst>
                <a:latin typeface="Aharoni" pitchFamily="2" charset="-79"/>
                <a:cs typeface="Aharoni" pitchFamily="2" charset="-79"/>
              </a:rPr>
              <a:t> </a:t>
            </a:r>
            <a:r>
              <a:rPr lang="es-CO" sz="14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DE</a:t>
            </a:r>
            <a:r>
              <a:rPr lang="es-CO" sz="1400" b="1" dirty="0" smtClean="0">
                <a:effectLst>
                  <a:outerShdw blurRad="38100" dist="38100" dir="2700000" algn="tl">
                    <a:srgbClr val="000000">
                      <a:alpha val="43137"/>
                    </a:srgbClr>
                  </a:outerShdw>
                </a:effectLst>
                <a:latin typeface="Aharoni" pitchFamily="2" charset="-79"/>
                <a:cs typeface="Aharoni" pitchFamily="2" charset="-79"/>
              </a:rPr>
              <a:t> </a:t>
            </a:r>
            <a:r>
              <a:rPr lang="es-CO" sz="14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FINANCIAMIENTO</a:t>
            </a:r>
            <a:endParaRPr lang="es-CO" sz="1400"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cxnSp>
        <p:nvCxnSpPr>
          <p:cNvPr id="21" name="20 Conector recto de flecha"/>
          <p:cNvCxnSpPr/>
          <p:nvPr/>
        </p:nvCxnSpPr>
        <p:spPr>
          <a:xfrm>
            <a:off x="1691680" y="2070666"/>
            <a:ext cx="0" cy="889992"/>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1691680" y="3645024"/>
            <a:ext cx="1440160" cy="341829"/>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7524328" y="2420888"/>
            <a:ext cx="0" cy="432048"/>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a:off x="6084168" y="4026111"/>
            <a:ext cx="1008112"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endCxn id="14" idx="3"/>
          </p:cNvCxnSpPr>
          <p:nvPr/>
        </p:nvCxnSpPr>
        <p:spPr>
          <a:xfrm flipH="1">
            <a:off x="2483767" y="4621779"/>
            <a:ext cx="648074" cy="584175"/>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4355976" y="4797152"/>
            <a:ext cx="0" cy="746176"/>
          </a:xfrm>
          <a:prstGeom prst="straightConnector1">
            <a:avLst/>
          </a:prstGeom>
          <a:ln w="38100" cmpd="sng">
            <a:solidFill>
              <a:schemeClr val="tx1"/>
            </a:solidFill>
            <a:headEnd type="stealth"/>
          </a:ln>
        </p:spPr>
        <p:style>
          <a:lnRef idx="2">
            <a:schemeClr val="accent3">
              <a:shade val="50000"/>
            </a:schemeClr>
          </a:lnRef>
          <a:fillRef idx="1">
            <a:schemeClr val="accent3"/>
          </a:fillRef>
          <a:effectRef idx="0">
            <a:schemeClr val="accent3"/>
          </a:effectRef>
          <a:fontRef idx="minor">
            <a:schemeClr val="lt1"/>
          </a:fontRef>
        </p:style>
      </p:cxnSp>
      <p:cxnSp>
        <p:nvCxnSpPr>
          <p:cNvPr id="37" name="36 Conector recto de flecha"/>
          <p:cNvCxnSpPr/>
          <p:nvPr/>
        </p:nvCxnSpPr>
        <p:spPr>
          <a:xfrm flipV="1">
            <a:off x="4572000" y="4797152"/>
            <a:ext cx="0" cy="746176"/>
          </a:xfrm>
          <a:prstGeom prst="straightConnector1">
            <a:avLst/>
          </a:prstGeom>
          <a:ln w="38100" cmpd="sng">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38" name="37 CuadroTexto"/>
          <p:cNvSpPr txBox="1"/>
          <p:nvPr/>
        </p:nvSpPr>
        <p:spPr>
          <a:xfrm>
            <a:off x="3131840" y="5013176"/>
            <a:ext cx="1224136" cy="461665"/>
          </a:xfrm>
          <a:prstGeom prst="rect">
            <a:avLst/>
          </a:prstGeom>
          <a:noFill/>
        </p:spPr>
        <p:txBody>
          <a:bodyPr wrap="square" rtlCol="0">
            <a:spAutoFit/>
          </a:bodyPr>
          <a:lstStyle/>
          <a:p>
            <a:pPr algn="ctr"/>
            <a:r>
              <a:rPr lang="es-CO" sz="1200" b="1" dirty="0" smtClean="0">
                <a:effectLst>
                  <a:outerShdw blurRad="38100" dist="38100" dir="2700000" algn="tl">
                    <a:srgbClr val="000000">
                      <a:alpha val="43137"/>
                    </a:srgbClr>
                  </a:outerShdw>
                </a:effectLst>
                <a:cs typeface="Arial" pitchFamily="34" charset="0"/>
              </a:rPr>
              <a:t>(3) Recursos de Capital</a:t>
            </a:r>
            <a:endParaRPr lang="es-CO" sz="1200" b="1" dirty="0">
              <a:effectLst>
                <a:outerShdw blurRad="38100" dist="38100" dir="2700000" algn="tl">
                  <a:srgbClr val="000000">
                    <a:alpha val="43137"/>
                  </a:srgbClr>
                </a:outerShdw>
              </a:effectLst>
              <a:cs typeface="Arial" pitchFamily="34" charset="0"/>
            </a:endParaRPr>
          </a:p>
        </p:txBody>
      </p:sp>
      <p:sp>
        <p:nvSpPr>
          <p:cNvPr id="39" name="38 CuadroTexto"/>
          <p:cNvSpPr txBox="1"/>
          <p:nvPr/>
        </p:nvSpPr>
        <p:spPr>
          <a:xfrm>
            <a:off x="4572000" y="5013176"/>
            <a:ext cx="1116124" cy="461665"/>
          </a:xfrm>
          <a:prstGeom prst="rect">
            <a:avLst/>
          </a:prstGeom>
          <a:noFill/>
        </p:spPr>
        <p:txBody>
          <a:bodyPr wrap="square" rtlCol="0">
            <a:spAutoFit/>
          </a:bodyPr>
          <a:lstStyle/>
          <a:p>
            <a:pPr algn="ctr"/>
            <a:r>
              <a:rPr lang="es-CO" sz="1200" b="1" dirty="0" smtClean="0">
                <a:effectLst>
                  <a:outerShdw blurRad="38100" dist="38100" dir="2700000" algn="tl">
                    <a:srgbClr val="000000">
                      <a:alpha val="43137"/>
                    </a:srgbClr>
                  </a:outerShdw>
                </a:effectLst>
                <a:cs typeface="Arial" pitchFamily="34" charset="0"/>
              </a:rPr>
              <a:t>(4) Capital e Intereses</a:t>
            </a:r>
            <a:endParaRPr lang="es-CO" sz="1200" b="1" dirty="0">
              <a:effectLst>
                <a:outerShdw blurRad="38100" dist="38100" dir="2700000" algn="tl">
                  <a:srgbClr val="000000">
                    <a:alpha val="43137"/>
                  </a:srgbClr>
                </a:outerShdw>
              </a:effectLst>
              <a:cs typeface="Arial" pitchFamily="34" charset="0"/>
            </a:endParaRPr>
          </a:p>
        </p:txBody>
      </p:sp>
      <p:sp>
        <p:nvSpPr>
          <p:cNvPr id="44" name="43 CuadroTexto"/>
          <p:cNvSpPr txBox="1"/>
          <p:nvPr/>
        </p:nvSpPr>
        <p:spPr>
          <a:xfrm>
            <a:off x="6084168" y="4175356"/>
            <a:ext cx="1224136" cy="461665"/>
          </a:xfrm>
          <a:prstGeom prst="rect">
            <a:avLst/>
          </a:prstGeom>
          <a:noFill/>
        </p:spPr>
        <p:txBody>
          <a:bodyPr wrap="square" rtlCol="0">
            <a:spAutoFit/>
          </a:bodyPr>
          <a:lstStyle/>
          <a:p>
            <a:r>
              <a:rPr lang="es-CO" sz="1200" b="1" dirty="0" smtClean="0">
                <a:effectLst>
                  <a:outerShdw blurRad="38100" dist="38100" dir="2700000" algn="tl">
                    <a:srgbClr val="000000">
                      <a:alpha val="43137"/>
                    </a:srgbClr>
                  </a:outerShdw>
                </a:effectLst>
                <a:cs typeface="Arial" pitchFamily="34" charset="0"/>
              </a:rPr>
              <a:t>(5) Gastos de Interventor</a:t>
            </a:r>
            <a:endParaRPr lang="es-CO" sz="1200" b="1" dirty="0">
              <a:effectLst>
                <a:outerShdw blurRad="38100" dist="38100" dir="2700000" algn="tl">
                  <a:srgbClr val="000000">
                    <a:alpha val="43137"/>
                  </a:srgbClr>
                </a:outerShdw>
              </a:effectLst>
              <a:cs typeface="Arial" pitchFamily="34" charset="0"/>
            </a:endParaRPr>
          </a:p>
        </p:txBody>
      </p:sp>
      <p:sp>
        <p:nvSpPr>
          <p:cNvPr id="48" name="47 CuadroTexto"/>
          <p:cNvSpPr txBox="1"/>
          <p:nvPr/>
        </p:nvSpPr>
        <p:spPr>
          <a:xfrm rot="10800000" flipV="1">
            <a:off x="2123728" y="4406189"/>
            <a:ext cx="1152126" cy="276999"/>
          </a:xfrm>
          <a:prstGeom prst="rect">
            <a:avLst/>
          </a:prstGeom>
          <a:noFill/>
        </p:spPr>
        <p:txBody>
          <a:bodyPr wrap="square" rtlCol="0">
            <a:spAutoFit/>
          </a:bodyPr>
          <a:lstStyle/>
          <a:p>
            <a:r>
              <a:rPr lang="es-CO" sz="1200" b="1" dirty="0" smtClean="0">
                <a:effectLst>
                  <a:outerShdw blurRad="38100" dist="38100" dir="2700000" algn="tl">
                    <a:srgbClr val="000000">
                      <a:alpha val="43137"/>
                    </a:srgbClr>
                  </a:outerShdw>
                </a:effectLst>
                <a:cs typeface="Arial" pitchFamily="34" charset="0"/>
              </a:rPr>
              <a:t>(2) Pagos</a:t>
            </a:r>
            <a:endParaRPr lang="es-CO" sz="1200" b="1" dirty="0">
              <a:effectLst>
                <a:outerShdw blurRad="38100" dist="38100" dir="2700000" algn="tl">
                  <a:srgbClr val="000000">
                    <a:alpha val="43137"/>
                  </a:srgbClr>
                </a:outerShdw>
              </a:effectLst>
              <a:cs typeface="Arial" pitchFamily="34" charset="0"/>
            </a:endParaRPr>
          </a:p>
        </p:txBody>
      </p:sp>
      <p:cxnSp>
        <p:nvCxnSpPr>
          <p:cNvPr id="3" name="2 Conector recto"/>
          <p:cNvCxnSpPr/>
          <p:nvPr/>
        </p:nvCxnSpPr>
        <p:spPr>
          <a:xfrm>
            <a:off x="251520" y="2070666"/>
            <a:ext cx="0" cy="4468808"/>
          </a:xfrm>
          <a:prstGeom prst="line">
            <a:avLst/>
          </a:prstGeom>
          <a:ln w="88900" cmpd="sng">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251520" y="6525344"/>
            <a:ext cx="4320480" cy="14130"/>
          </a:xfrm>
          <a:prstGeom prst="line">
            <a:avLst/>
          </a:prstGeom>
          <a:ln w="889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V="1">
            <a:off x="4572000" y="5921953"/>
            <a:ext cx="0" cy="603391"/>
          </a:xfrm>
          <a:prstGeom prst="line">
            <a:avLst/>
          </a:prstGeom>
          <a:ln w="88900" cmpd="sng">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flipH="1">
            <a:off x="6084168" y="3212976"/>
            <a:ext cx="288032" cy="0"/>
          </a:xfrm>
          <a:prstGeom prst="line">
            <a:avLst/>
          </a:prstGeom>
          <a:ln w="38100" cmpd="sng">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611560" y="6093296"/>
            <a:ext cx="3402378" cy="307777"/>
          </a:xfrm>
          <a:prstGeom prst="rect">
            <a:avLst/>
          </a:prstGeom>
          <a:noFill/>
        </p:spPr>
        <p:txBody>
          <a:bodyPr wrap="square" rtlCol="0">
            <a:spAutoFit/>
          </a:bodyPr>
          <a:lstStyle/>
          <a:p>
            <a:pPr marL="342900" indent="-342900" algn="ctr"/>
            <a:r>
              <a:rPr lang="es-CO" sz="1400" b="1" dirty="0" smtClean="0">
                <a:effectLst>
                  <a:outerShdw blurRad="38100" dist="38100" dir="2700000" algn="tl">
                    <a:srgbClr val="000000">
                      <a:alpha val="43137"/>
                    </a:srgbClr>
                  </a:outerShdw>
                </a:effectLst>
              </a:rPr>
              <a:t>(7) Excedentes</a:t>
            </a:r>
            <a:endParaRPr lang="es-CO" sz="1400" b="1" dirty="0">
              <a:effectLst>
                <a:outerShdw blurRad="38100" dist="38100" dir="2700000" algn="tl">
                  <a:srgbClr val="000000">
                    <a:alpha val="43137"/>
                  </a:srgbClr>
                </a:outerShdw>
              </a:effectLst>
            </a:endParaRPr>
          </a:p>
        </p:txBody>
      </p:sp>
      <p:sp>
        <p:nvSpPr>
          <p:cNvPr id="31" name="30 Rectángulo redondeado"/>
          <p:cNvSpPr/>
          <p:nvPr/>
        </p:nvSpPr>
        <p:spPr>
          <a:xfrm>
            <a:off x="3923928" y="1268760"/>
            <a:ext cx="2304256" cy="93610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latin typeface="Aharoni" pitchFamily="2" charset="-79"/>
                <a:cs typeface="Aharoni" pitchFamily="2" charset="-79"/>
              </a:rPr>
              <a:t> SOCIEDAD FIDUCIARIA</a:t>
            </a:r>
            <a:endParaRPr lang="es-CO" dirty="0">
              <a:latin typeface="Aharoni" pitchFamily="2" charset="-79"/>
              <a:cs typeface="Aharoni" pitchFamily="2" charset="-79"/>
            </a:endParaRPr>
          </a:p>
        </p:txBody>
      </p:sp>
      <p:cxnSp>
        <p:nvCxnSpPr>
          <p:cNvPr id="32" name="31 Conector recto de flecha"/>
          <p:cNvCxnSpPr/>
          <p:nvPr/>
        </p:nvCxnSpPr>
        <p:spPr>
          <a:xfrm>
            <a:off x="3347864" y="1700808"/>
            <a:ext cx="576064"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2915816" y="2060848"/>
            <a:ext cx="1224136" cy="461665"/>
          </a:xfrm>
          <a:prstGeom prst="rect">
            <a:avLst/>
          </a:prstGeom>
          <a:noFill/>
        </p:spPr>
        <p:txBody>
          <a:bodyPr wrap="square" rtlCol="0">
            <a:spAutoFit/>
          </a:bodyPr>
          <a:lstStyle/>
          <a:p>
            <a:pPr algn="ctr"/>
            <a:r>
              <a:rPr lang="es-CO" sz="1200" b="1" dirty="0" smtClean="0">
                <a:effectLst>
                  <a:outerShdw blurRad="38100" dist="38100" dir="2700000" algn="tl">
                    <a:srgbClr val="000000">
                      <a:alpha val="43137"/>
                    </a:srgbClr>
                  </a:outerShdw>
                </a:effectLst>
                <a:cs typeface="Arial" pitchFamily="34" charset="0"/>
              </a:rPr>
              <a:t>(0)  Contrato de Fiducia</a:t>
            </a:r>
            <a:endParaRPr lang="es-CO" sz="1200" b="1" dirty="0">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734479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Rectángulo"/>
          <p:cNvSpPr/>
          <p:nvPr/>
        </p:nvSpPr>
        <p:spPr>
          <a:xfrm>
            <a:off x="5040052" y="5517232"/>
            <a:ext cx="342038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Título"/>
          <p:cNvSpPr>
            <a:spLocks noGrp="1"/>
          </p:cNvSpPr>
          <p:nvPr>
            <p:ph type="ctrTitle" idx="4294967295"/>
          </p:nvPr>
        </p:nvSpPr>
        <p:spPr>
          <a:xfrm>
            <a:off x="0" y="188913"/>
            <a:ext cx="8012113" cy="719137"/>
          </a:xfrm>
        </p:spPr>
        <p:style>
          <a:lnRef idx="2">
            <a:schemeClr val="accent6"/>
          </a:lnRef>
          <a:fillRef idx="1">
            <a:schemeClr val="lt1"/>
          </a:fillRef>
          <a:effectRef idx="0">
            <a:schemeClr val="accent6"/>
          </a:effectRef>
          <a:fontRef idx="minor">
            <a:schemeClr val="dk1"/>
          </a:fontRef>
        </p:style>
        <p:txBody>
          <a:bodyPr>
            <a:normAutofit/>
          </a:bodyPr>
          <a:lstStyle/>
          <a:p>
            <a:pPr algn="l"/>
            <a:r>
              <a:rPr lang="es-CO" sz="2400" dirty="0" smtClean="0">
                <a:solidFill>
                  <a:srgbClr val="000000"/>
                </a:solidFill>
                <a:effectLst>
                  <a:outerShdw blurRad="38100" dist="38100" dir="2700000" algn="tl">
                    <a:srgbClr val="000000">
                      <a:alpha val="43137"/>
                    </a:srgbClr>
                  </a:outerShdw>
                </a:effectLst>
              </a:rPr>
              <a:t>     </a:t>
            </a:r>
            <a:r>
              <a:rPr lang="es-CO" sz="2800" b="1" dirty="0">
                <a:solidFill>
                  <a:srgbClr val="000000"/>
                </a:solidFill>
              </a:rPr>
              <a:t>ESTRUCTURA GENERAL DE </a:t>
            </a:r>
            <a:r>
              <a:rPr lang="es-CO" sz="2800" b="1" dirty="0" smtClean="0">
                <a:solidFill>
                  <a:srgbClr val="000000"/>
                </a:solidFill>
              </a:rPr>
              <a:t>FIDUCIA EN GARANTIA</a:t>
            </a:r>
            <a:endParaRPr lang="es-CO" sz="2800" b="1" dirty="0">
              <a:solidFill>
                <a:srgbClr val="000000"/>
              </a:solidFill>
              <a:effectLst>
                <a:outerShdw blurRad="38100" dist="38100" dir="2700000" algn="tl">
                  <a:srgbClr val="000000">
                    <a:alpha val="43137"/>
                  </a:srgbClr>
                </a:outerShdw>
              </a:effectLst>
            </a:endParaRPr>
          </a:p>
        </p:txBody>
      </p:sp>
      <p:sp>
        <p:nvSpPr>
          <p:cNvPr id="9" name="8 Rectángulo redondeado"/>
          <p:cNvSpPr/>
          <p:nvPr/>
        </p:nvSpPr>
        <p:spPr>
          <a:xfrm>
            <a:off x="395536" y="1610932"/>
            <a:ext cx="3240360" cy="936104"/>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s-CO" b="1" dirty="0" smtClean="0">
                <a:solidFill>
                  <a:schemeClr val="tx1"/>
                </a:solidFill>
                <a:latin typeface="Aharoni" pitchFamily="2" charset="-79"/>
                <a:cs typeface="Aharoni" pitchFamily="2" charset="-79"/>
              </a:rPr>
              <a:t>FIDEICOMITENTE</a:t>
            </a:r>
            <a:endParaRPr lang="es-CO" b="1" dirty="0">
              <a:solidFill>
                <a:schemeClr val="tx1"/>
              </a:solidFill>
              <a:latin typeface="Aharoni" pitchFamily="2" charset="-79"/>
              <a:cs typeface="Aharoni" pitchFamily="2" charset="-79"/>
            </a:endParaRPr>
          </a:p>
        </p:txBody>
      </p:sp>
      <p:sp>
        <p:nvSpPr>
          <p:cNvPr id="10" name="9 Rectángulo redondeado"/>
          <p:cNvSpPr/>
          <p:nvPr/>
        </p:nvSpPr>
        <p:spPr>
          <a:xfrm>
            <a:off x="6175705" y="1610932"/>
            <a:ext cx="2304256" cy="93610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latin typeface="Aharoni" pitchFamily="2" charset="-79"/>
                <a:cs typeface="Aharoni" pitchFamily="2" charset="-79"/>
              </a:rPr>
              <a:t> SOCIEDAD FIDUCIARI</a:t>
            </a:r>
            <a:r>
              <a:rPr lang="es-CO" dirty="0" smtClean="0">
                <a:latin typeface="Baskerville Old Face" pitchFamily="18" charset="0"/>
              </a:rPr>
              <a:t>A</a:t>
            </a:r>
            <a:endParaRPr lang="es-CO" dirty="0">
              <a:latin typeface="Baskerville Old Face" pitchFamily="18" charset="0"/>
            </a:endParaRPr>
          </a:p>
        </p:txBody>
      </p:sp>
      <p:cxnSp>
        <p:nvCxnSpPr>
          <p:cNvPr id="12" name="11 Conector recto de flecha"/>
          <p:cNvCxnSpPr/>
          <p:nvPr/>
        </p:nvCxnSpPr>
        <p:spPr>
          <a:xfrm>
            <a:off x="3635896" y="2240868"/>
            <a:ext cx="2520280" cy="0"/>
          </a:xfrm>
          <a:prstGeom prst="straightConnector1">
            <a:avLst/>
          </a:prstGeom>
          <a:ln w="107950" cmpd="sng">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91581" y="3310060"/>
            <a:ext cx="2448271"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16 Rectángulo redondeado"/>
          <p:cNvSpPr/>
          <p:nvPr/>
        </p:nvSpPr>
        <p:spPr>
          <a:xfrm>
            <a:off x="539552" y="4737382"/>
            <a:ext cx="2952328" cy="1068632"/>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s-CO" b="1" dirty="0" smtClean="0">
                <a:solidFill>
                  <a:schemeClr val="tx1"/>
                </a:solidFill>
                <a:latin typeface="Aharoni" pitchFamily="2" charset="-79"/>
                <a:cs typeface="Aharoni" pitchFamily="2" charset="-79"/>
              </a:rPr>
              <a:t>FUENTES DE FINANCIAMIENTO</a:t>
            </a:r>
            <a:endParaRPr lang="es-CO" b="1" dirty="0">
              <a:solidFill>
                <a:schemeClr val="tx1"/>
              </a:solidFill>
              <a:latin typeface="Aharoni" pitchFamily="2" charset="-79"/>
              <a:cs typeface="Aharoni" pitchFamily="2" charset="-79"/>
            </a:endParaRPr>
          </a:p>
        </p:txBody>
      </p:sp>
      <p:sp>
        <p:nvSpPr>
          <p:cNvPr id="15" name="14 Rectángulo"/>
          <p:cNvSpPr/>
          <p:nvPr/>
        </p:nvSpPr>
        <p:spPr>
          <a:xfrm>
            <a:off x="5576842" y="3429001"/>
            <a:ext cx="2880320" cy="144015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bg1"/>
                </a:solidFill>
                <a:latin typeface="Aharoni" pitchFamily="2" charset="-79"/>
                <a:cs typeface="Aharoni" pitchFamily="2" charset="-79"/>
              </a:rPr>
              <a:t>PATRIMONIO AUTONOMO</a:t>
            </a:r>
          </a:p>
          <a:p>
            <a:pPr algn="ctr"/>
            <a:r>
              <a:rPr lang="es-CO" dirty="0" smtClean="0">
                <a:solidFill>
                  <a:schemeClr val="bg1"/>
                </a:solidFill>
                <a:latin typeface="Aharoni" pitchFamily="2" charset="-79"/>
                <a:cs typeface="Aharoni" pitchFamily="2" charset="-79"/>
              </a:rPr>
              <a:t>- Activos –</a:t>
            </a:r>
          </a:p>
          <a:p>
            <a:pPr algn="ctr"/>
            <a:r>
              <a:rPr lang="es-CO" dirty="0" smtClean="0">
                <a:solidFill>
                  <a:schemeClr val="bg1"/>
                </a:solidFill>
                <a:latin typeface="Aharoni" pitchFamily="2" charset="-79"/>
                <a:cs typeface="Aharoni" pitchFamily="2" charset="-79"/>
              </a:rPr>
              <a:t>(Afecto al pago de obligaciones)</a:t>
            </a:r>
            <a:endParaRPr lang="es-CO" dirty="0">
              <a:solidFill>
                <a:schemeClr val="bg1"/>
              </a:solidFill>
              <a:latin typeface="Aharoni" pitchFamily="2" charset="-79"/>
              <a:cs typeface="Aharoni" pitchFamily="2" charset="-79"/>
            </a:endParaRPr>
          </a:p>
        </p:txBody>
      </p:sp>
      <p:sp>
        <p:nvSpPr>
          <p:cNvPr id="19" name="18 CuadroTexto"/>
          <p:cNvSpPr txBox="1"/>
          <p:nvPr/>
        </p:nvSpPr>
        <p:spPr>
          <a:xfrm>
            <a:off x="5040052" y="5517232"/>
            <a:ext cx="3420380" cy="584775"/>
          </a:xfrm>
          <a:prstGeom prst="rect">
            <a:avLst/>
          </a:prstGeom>
          <a:solidFill>
            <a:schemeClr val="bg1"/>
          </a:solidFill>
        </p:spPr>
        <p:txBody>
          <a:bodyPr wrap="square" rtlCol="0">
            <a:spAutoFit/>
          </a:bodyPr>
          <a:lstStyle/>
          <a:p>
            <a:pPr algn="ctr"/>
            <a:r>
              <a:rPr lang="es-CO" sz="1600" b="1" dirty="0" smtClean="0"/>
              <a:t>(5) En caso de incumplimiento se hace efectiva la garantía.</a:t>
            </a:r>
            <a:endParaRPr lang="es-CO" sz="1600" b="1" dirty="0"/>
          </a:p>
        </p:txBody>
      </p:sp>
      <p:sp>
        <p:nvSpPr>
          <p:cNvPr id="47" name="46 CuadroTexto"/>
          <p:cNvSpPr txBox="1"/>
          <p:nvPr/>
        </p:nvSpPr>
        <p:spPr>
          <a:xfrm>
            <a:off x="372181" y="3068960"/>
            <a:ext cx="1440160" cy="830997"/>
          </a:xfrm>
          <a:prstGeom prst="rect">
            <a:avLst/>
          </a:prstGeom>
          <a:noFill/>
        </p:spPr>
        <p:txBody>
          <a:bodyPr wrap="square" rtlCol="0">
            <a:spAutoFit/>
          </a:bodyPr>
          <a:lstStyle/>
          <a:p>
            <a:pPr algn="ctr"/>
            <a:r>
              <a:rPr lang="es-CO" sz="1600" b="1" dirty="0" smtClean="0"/>
              <a:t>(3) </a:t>
            </a:r>
          </a:p>
          <a:p>
            <a:pPr algn="ctr"/>
            <a:r>
              <a:rPr lang="es-CO" sz="1600" b="1" dirty="0" smtClean="0"/>
              <a:t>Garantiza las Obligaciones</a:t>
            </a:r>
            <a:endParaRPr lang="es-CO" sz="1600" b="1" dirty="0"/>
          </a:p>
        </p:txBody>
      </p:sp>
      <p:sp>
        <p:nvSpPr>
          <p:cNvPr id="48" name="47 CuadroTexto"/>
          <p:cNvSpPr txBox="1"/>
          <p:nvPr/>
        </p:nvSpPr>
        <p:spPr>
          <a:xfrm>
            <a:off x="3779912" y="1610932"/>
            <a:ext cx="2088232" cy="584775"/>
          </a:xfrm>
          <a:prstGeom prst="rect">
            <a:avLst/>
          </a:prstGeom>
          <a:noFill/>
        </p:spPr>
        <p:txBody>
          <a:bodyPr wrap="square" rtlCol="0">
            <a:spAutoFit/>
          </a:bodyPr>
          <a:lstStyle/>
          <a:p>
            <a:pPr algn="ctr"/>
            <a:r>
              <a:rPr lang="es-CO" sz="1600" b="1" dirty="0" smtClean="0"/>
              <a:t>(1) Contrato de Fiducia en Garantía</a:t>
            </a:r>
            <a:endParaRPr lang="es-CO" sz="1600" b="1" dirty="0"/>
          </a:p>
        </p:txBody>
      </p:sp>
      <p:cxnSp>
        <p:nvCxnSpPr>
          <p:cNvPr id="5" name="4 Conector recto"/>
          <p:cNvCxnSpPr/>
          <p:nvPr/>
        </p:nvCxnSpPr>
        <p:spPr>
          <a:xfrm>
            <a:off x="2843808" y="2547036"/>
            <a:ext cx="0" cy="1097986"/>
          </a:xfrm>
          <a:prstGeom prst="line">
            <a:avLst/>
          </a:prstGeom>
          <a:ln w="88900" cmpd="sng">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843808" y="3645022"/>
            <a:ext cx="2733034" cy="0"/>
          </a:xfrm>
          <a:prstGeom prst="line">
            <a:avLst/>
          </a:prstGeom>
          <a:ln w="88900" cmpd="sng">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4" name="13 Conector recto"/>
          <p:cNvCxnSpPr>
            <a:stCxn id="17" idx="3"/>
          </p:cNvCxnSpPr>
          <p:nvPr/>
        </p:nvCxnSpPr>
        <p:spPr>
          <a:xfrm>
            <a:off x="3491880" y="5271698"/>
            <a:ext cx="2520280" cy="0"/>
          </a:xfrm>
          <a:prstGeom prst="line">
            <a:avLst/>
          </a:prstGeom>
          <a:ln w="88900" cmpd="sng">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V="1">
            <a:off x="6012160" y="4869160"/>
            <a:ext cx="0" cy="402538"/>
          </a:xfrm>
          <a:prstGeom prst="line">
            <a:avLst/>
          </a:prstGeom>
          <a:ln w="88900" cmpd="sng">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1" name="20 Conector recto"/>
          <p:cNvCxnSpPr>
            <a:stCxn id="15" idx="2"/>
          </p:cNvCxnSpPr>
          <p:nvPr/>
        </p:nvCxnSpPr>
        <p:spPr>
          <a:xfrm>
            <a:off x="7017002" y="4869160"/>
            <a:ext cx="0" cy="648072"/>
          </a:xfrm>
          <a:prstGeom prst="line">
            <a:avLst/>
          </a:prstGeom>
          <a:ln w="88900" cmpd="sng">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987824" y="2996952"/>
            <a:ext cx="2286000" cy="584776"/>
          </a:xfrm>
          <a:prstGeom prst="rect">
            <a:avLst/>
          </a:prstGeom>
        </p:spPr>
        <p:txBody>
          <a:bodyPr>
            <a:spAutoFit/>
          </a:bodyPr>
          <a:lstStyle/>
          <a:p>
            <a:pPr lvl="0"/>
            <a:r>
              <a:rPr lang="en-US" sz="1600" b="1" dirty="0">
                <a:solidFill>
                  <a:prstClr val="black"/>
                </a:solidFill>
              </a:rPr>
              <a:t>(2) </a:t>
            </a:r>
            <a:r>
              <a:rPr lang="en-US" sz="1600" b="1" dirty="0" err="1">
                <a:solidFill>
                  <a:prstClr val="black"/>
                </a:solidFill>
              </a:rPr>
              <a:t>Transferencia</a:t>
            </a:r>
            <a:r>
              <a:rPr lang="en-US" sz="1600" b="1" dirty="0">
                <a:solidFill>
                  <a:prstClr val="black"/>
                </a:solidFill>
              </a:rPr>
              <a:t> de </a:t>
            </a:r>
            <a:r>
              <a:rPr lang="en-US" sz="1600" b="1" dirty="0" err="1">
                <a:solidFill>
                  <a:prstClr val="black"/>
                </a:solidFill>
              </a:rPr>
              <a:t>bienes</a:t>
            </a:r>
            <a:r>
              <a:rPr lang="en-US" sz="1600" b="1" dirty="0">
                <a:solidFill>
                  <a:prstClr val="black"/>
                </a:solidFill>
              </a:rPr>
              <a:t> o </a:t>
            </a:r>
            <a:r>
              <a:rPr lang="en-US" sz="1600" b="1" dirty="0" err="1">
                <a:solidFill>
                  <a:prstClr val="black"/>
                </a:solidFill>
              </a:rPr>
              <a:t>derechos</a:t>
            </a:r>
            <a:r>
              <a:rPr lang="en-US" sz="1600" b="1" dirty="0">
                <a:solidFill>
                  <a:prstClr val="black"/>
                </a:solidFill>
              </a:rPr>
              <a:t>.</a:t>
            </a:r>
          </a:p>
        </p:txBody>
      </p:sp>
      <p:sp>
        <p:nvSpPr>
          <p:cNvPr id="11" name="TextBox 10"/>
          <p:cNvSpPr txBox="1"/>
          <p:nvPr/>
        </p:nvSpPr>
        <p:spPr>
          <a:xfrm>
            <a:off x="3491880" y="4797152"/>
            <a:ext cx="2341607" cy="338554"/>
          </a:xfrm>
          <a:prstGeom prst="rect">
            <a:avLst/>
          </a:prstGeom>
          <a:noFill/>
        </p:spPr>
        <p:txBody>
          <a:bodyPr wrap="none" rtlCol="0">
            <a:spAutoFit/>
          </a:bodyPr>
          <a:lstStyle/>
          <a:p>
            <a:r>
              <a:rPr lang="en-US" sz="1600" b="1" dirty="0" smtClean="0"/>
              <a:t>(4) </a:t>
            </a:r>
            <a:r>
              <a:rPr lang="en-US" sz="1600" b="1" dirty="0" err="1" smtClean="0"/>
              <a:t>Atención</a:t>
            </a:r>
            <a:r>
              <a:rPr lang="en-US" sz="1600" b="1" dirty="0" smtClean="0"/>
              <a:t> de la </a:t>
            </a:r>
            <a:r>
              <a:rPr lang="en-US" sz="1600" b="1" dirty="0" err="1" smtClean="0"/>
              <a:t>Deuda</a:t>
            </a:r>
            <a:r>
              <a:rPr lang="en-US" sz="1600" b="1" dirty="0" smtClean="0"/>
              <a:t>.</a:t>
            </a:r>
            <a:endParaRPr lang="en-US" sz="1600" b="1" dirty="0"/>
          </a:p>
        </p:txBody>
      </p:sp>
    </p:spTree>
    <p:extLst>
      <p:ext uri="{BB962C8B-B14F-4D97-AF65-F5344CB8AC3E}">
        <p14:creationId xmlns:p14="http://schemas.microsoft.com/office/powerpoint/2010/main" val="3547442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332656"/>
            <a:ext cx="8604448"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CO" sz="2800" b="1" dirty="0" smtClean="0">
                <a:solidFill>
                  <a:srgbClr val="000000"/>
                </a:solidFill>
              </a:rPr>
              <a:t>        </a:t>
            </a:r>
            <a:r>
              <a:rPr lang="es-CO" sz="2800" b="1" dirty="0">
                <a:solidFill>
                  <a:srgbClr val="000000"/>
                </a:solidFill>
              </a:rPr>
              <a:t> ESTRUCTURA GENERAL DE LA </a:t>
            </a:r>
            <a:r>
              <a:rPr lang="es-CO" sz="2800" b="1" dirty="0" smtClean="0">
                <a:solidFill>
                  <a:srgbClr val="000000"/>
                </a:solidFill>
              </a:rPr>
              <a:t>APP</a:t>
            </a:r>
            <a:endParaRPr lang="es-CO" sz="2800" b="1" dirty="0">
              <a:solidFill>
                <a:srgbClr val="000000"/>
              </a:solidFill>
            </a:endParaRPr>
          </a:p>
        </p:txBody>
      </p:sp>
      <p:sp>
        <p:nvSpPr>
          <p:cNvPr id="4" name="3 CuadroTexto"/>
          <p:cNvSpPr txBox="1"/>
          <p:nvPr/>
        </p:nvSpPr>
        <p:spPr>
          <a:xfrm>
            <a:off x="2915816" y="3140968"/>
            <a:ext cx="3348372" cy="1138773"/>
          </a:xfrm>
          <a:prstGeom prst="rect">
            <a:avLst/>
          </a:prstGeom>
          <a:solidFill>
            <a:srgbClr val="C00000"/>
          </a:solidFill>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CO" b="1" dirty="0" smtClean="0">
                <a:solidFill>
                  <a:schemeClr val="bg1"/>
                </a:solidFill>
                <a:effectLst>
                  <a:outerShdw blurRad="38100" dist="38100" dir="2700000" algn="tl">
                    <a:srgbClr val="000000">
                      <a:alpha val="43137"/>
                    </a:srgbClr>
                  </a:outerShdw>
                </a:effectLst>
              </a:rPr>
              <a:t>PATRIMONIO AUTÓNOMO</a:t>
            </a:r>
          </a:p>
          <a:p>
            <a:pPr algn="ctr"/>
            <a:r>
              <a:rPr lang="es-CO" sz="1600" b="1" dirty="0" smtClean="0">
                <a:solidFill>
                  <a:schemeClr val="bg1"/>
                </a:solidFill>
                <a:effectLst>
                  <a:outerShdw blurRad="38100" dist="38100" dir="2700000" algn="tl">
                    <a:srgbClr val="000000">
                      <a:alpha val="43137"/>
                    </a:srgbClr>
                  </a:outerShdw>
                </a:effectLst>
              </a:rPr>
              <a:t>Recursos del Proyecto</a:t>
            </a:r>
          </a:p>
          <a:p>
            <a:pPr algn="ctr"/>
            <a:r>
              <a:rPr lang="es-CO" sz="1600" b="1" dirty="0" smtClean="0">
                <a:solidFill>
                  <a:schemeClr val="bg1"/>
                </a:solidFill>
                <a:effectLst>
                  <a:outerShdw blurRad="38100" dist="38100" dir="2700000" algn="tl">
                    <a:srgbClr val="000000">
                      <a:alpha val="43137"/>
                    </a:srgbClr>
                  </a:outerShdw>
                </a:effectLst>
              </a:rPr>
              <a:t>(Activos y Pasivos,Rendimientos)</a:t>
            </a:r>
            <a:endParaRPr lang="es-CO" b="1" dirty="0" smtClean="0">
              <a:solidFill>
                <a:schemeClr val="bg1"/>
              </a:solidFill>
              <a:effectLst>
                <a:outerShdw blurRad="38100" dist="38100" dir="2700000" algn="tl">
                  <a:srgbClr val="000000">
                    <a:alpha val="43137"/>
                  </a:srgbClr>
                </a:outerShdw>
              </a:effectLst>
            </a:endParaRPr>
          </a:p>
          <a:p>
            <a:endParaRPr lang="es-CO" dirty="0"/>
          </a:p>
        </p:txBody>
      </p:sp>
      <p:sp>
        <p:nvSpPr>
          <p:cNvPr id="5" name="4 Rectángulo redondeado"/>
          <p:cNvSpPr/>
          <p:nvPr/>
        </p:nvSpPr>
        <p:spPr>
          <a:xfrm>
            <a:off x="3491880" y="4005064"/>
            <a:ext cx="2160240" cy="2754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O" b="1" dirty="0" smtClean="0">
                <a:solidFill>
                  <a:schemeClr val="tx1"/>
                </a:solidFill>
                <a:latin typeface="Baskerville Old Face" pitchFamily="18" charset="0"/>
              </a:rPr>
              <a:t>Subcuentas</a:t>
            </a:r>
            <a:endParaRPr lang="es-CO" b="1" dirty="0">
              <a:solidFill>
                <a:schemeClr val="tx1"/>
              </a:solidFill>
              <a:latin typeface="Baskerville Old Face" pitchFamily="18" charset="0"/>
            </a:endParaRPr>
          </a:p>
        </p:txBody>
      </p:sp>
      <p:sp>
        <p:nvSpPr>
          <p:cNvPr id="7" name="6 CuadroTexto"/>
          <p:cNvSpPr txBox="1"/>
          <p:nvPr/>
        </p:nvSpPr>
        <p:spPr>
          <a:xfrm>
            <a:off x="179512" y="1196752"/>
            <a:ext cx="252028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sz="12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INVERSIONISTA CONTRATISTA</a:t>
            </a:r>
          </a:p>
          <a:p>
            <a:pPr algn="ctr"/>
            <a:r>
              <a:rPr lang="es-CO" sz="12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(FIDEICOMITENTE</a:t>
            </a:r>
            <a:endParaRPr lang="es-CO" sz="1200"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8" name="7 CuadroTexto"/>
          <p:cNvSpPr txBox="1"/>
          <p:nvPr/>
        </p:nvSpPr>
        <p:spPr>
          <a:xfrm>
            <a:off x="6588224" y="1052736"/>
            <a:ext cx="2016224"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ENTIDAD ESTATAL CONTRATANTE</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9" name="8 CuadroTexto"/>
          <p:cNvSpPr txBox="1"/>
          <p:nvPr/>
        </p:nvSpPr>
        <p:spPr>
          <a:xfrm>
            <a:off x="6588224" y="2348880"/>
            <a:ext cx="2016224"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INTERVENTOR DEL PROYECTO</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10" name="9 CuadroTexto"/>
          <p:cNvSpPr txBox="1"/>
          <p:nvPr/>
        </p:nvSpPr>
        <p:spPr>
          <a:xfrm>
            <a:off x="6588224" y="3173199"/>
            <a:ext cx="2016224"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USUARIOS</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11" name="10 CuadroTexto"/>
          <p:cNvSpPr txBox="1"/>
          <p:nvPr/>
        </p:nvSpPr>
        <p:spPr>
          <a:xfrm>
            <a:off x="6588224" y="3942348"/>
            <a:ext cx="2016224"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CO" sz="1400" b="1" dirty="0" smtClean="0">
                <a:effectLst>
                  <a:outerShdw blurRad="38100" dist="38100" dir="2700000" algn="tl">
                    <a:srgbClr val="000000">
                      <a:alpha val="43137"/>
                    </a:srgbClr>
                  </a:outerShdw>
                </a:effectLst>
                <a:cs typeface="Arial" pitchFamily="34" charset="0"/>
              </a:rPr>
              <a:t>(8) Pagos o recaudos por uso de la infraestructura</a:t>
            </a:r>
            <a:endParaRPr lang="es-CO" sz="1400" b="1" dirty="0">
              <a:effectLst>
                <a:outerShdw blurRad="38100" dist="38100" dir="2700000" algn="tl">
                  <a:srgbClr val="000000">
                    <a:alpha val="43137"/>
                  </a:srgbClr>
                </a:outerShdw>
              </a:effectLst>
              <a:cs typeface="Arial" pitchFamily="34" charset="0"/>
            </a:endParaRPr>
          </a:p>
        </p:txBody>
      </p:sp>
      <p:sp>
        <p:nvSpPr>
          <p:cNvPr id="12" name="11 CuadroTexto"/>
          <p:cNvSpPr txBox="1"/>
          <p:nvPr/>
        </p:nvSpPr>
        <p:spPr>
          <a:xfrm>
            <a:off x="6876256" y="5125834"/>
            <a:ext cx="151216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OPERADOR</a:t>
            </a:r>
            <a:endParaRPr lang="es-CO"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13" name="12 CuadroTexto"/>
          <p:cNvSpPr txBox="1"/>
          <p:nvPr/>
        </p:nvSpPr>
        <p:spPr>
          <a:xfrm>
            <a:off x="467544" y="2434535"/>
            <a:ext cx="1944216"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CO" sz="1400" b="1" dirty="0" smtClean="0">
                <a:effectLst>
                  <a:outerShdw blurRad="38100" dist="38100" dir="2700000" algn="tl">
                    <a:srgbClr val="000000">
                      <a:alpha val="43137"/>
                    </a:srgbClr>
                  </a:outerShdw>
                </a:effectLst>
                <a:cs typeface="Arial" pitchFamily="34" charset="0"/>
              </a:rPr>
              <a:t>(4) Transfiere aportes para el proyecto</a:t>
            </a:r>
            <a:endParaRPr lang="es-CO" sz="1400" b="1" dirty="0">
              <a:effectLst>
                <a:outerShdw blurRad="38100" dist="38100" dir="2700000" algn="tl">
                  <a:srgbClr val="000000">
                    <a:alpha val="43137"/>
                  </a:srgbClr>
                </a:outerShdw>
              </a:effectLst>
              <a:cs typeface="Arial" pitchFamily="34" charset="0"/>
            </a:endParaRPr>
          </a:p>
        </p:txBody>
      </p:sp>
      <p:sp>
        <p:nvSpPr>
          <p:cNvPr id="14" name="13 CuadroTexto"/>
          <p:cNvSpPr txBox="1"/>
          <p:nvPr/>
        </p:nvSpPr>
        <p:spPr>
          <a:xfrm>
            <a:off x="323528" y="4221088"/>
            <a:ext cx="2088232"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CONSTRUCCION</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15" name="14 CuadroTexto"/>
          <p:cNvSpPr txBox="1"/>
          <p:nvPr/>
        </p:nvSpPr>
        <p:spPr>
          <a:xfrm>
            <a:off x="755576" y="5445224"/>
            <a:ext cx="1944216"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FUENTES DE FINANCIACION</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16" name="15 Flecha izquierda y derecha"/>
          <p:cNvSpPr/>
          <p:nvPr/>
        </p:nvSpPr>
        <p:spPr>
          <a:xfrm>
            <a:off x="3011744" y="1198735"/>
            <a:ext cx="3360456" cy="32118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CuadroTexto"/>
          <p:cNvSpPr txBox="1"/>
          <p:nvPr/>
        </p:nvSpPr>
        <p:spPr>
          <a:xfrm>
            <a:off x="7668344" y="1772816"/>
            <a:ext cx="792088" cy="307777"/>
          </a:xfrm>
          <a:prstGeom prst="rect">
            <a:avLst/>
          </a:prstGeom>
          <a:noFill/>
        </p:spPr>
        <p:txBody>
          <a:bodyPr wrap="square" rtlCol="0">
            <a:spAutoFit/>
          </a:bodyPr>
          <a:lstStyle/>
          <a:p>
            <a:r>
              <a:rPr lang="es-CO" sz="1400" b="1" dirty="0" smtClean="0"/>
              <a:t>(2</a:t>
            </a:r>
            <a:r>
              <a:rPr lang="es-CO" sz="1400" b="1" dirty="0">
                <a:effectLst>
                  <a:outerShdw blurRad="38100" dist="38100" dir="2700000" algn="tl">
                    <a:srgbClr val="000000">
                      <a:alpha val="43137"/>
                    </a:srgbClr>
                  </a:outerShdw>
                </a:effectLst>
              </a:rPr>
              <a:t>)</a:t>
            </a:r>
          </a:p>
        </p:txBody>
      </p:sp>
      <p:cxnSp>
        <p:nvCxnSpPr>
          <p:cNvPr id="21" name="20 Conector recto de flecha"/>
          <p:cNvCxnSpPr/>
          <p:nvPr/>
        </p:nvCxnSpPr>
        <p:spPr>
          <a:xfrm>
            <a:off x="7555258" y="3542531"/>
            <a:ext cx="0" cy="399817"/>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endCxn id="12" idx="1"/>
          </p:cNvCxnSpPr>
          <p:nvPr/>
        </p:nvCxnSpPr>
        <p:spPr>
          <a:xfrm>
            <a:off x="5652120" y="4590420"/>
            <a:ext cx="1224136" cy="72008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rot="1783677">
            <a:off x="5180224" y="4841519"/>
            <a:ext cx="1511923"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rPr>
              <a:t>(9) Pagos</a:t>
            </a:r>
            <a:endParaRPr lang="es-CO" sz="1400" b="1" dirty="0">
              <a:effectLst>
                <a:outerShdw blurRad="38100" dist="38100" dir="2700000" algn="tl">
                  <a:srgbClr val="000000">
                    <a:alpha val="43137"/>
                  </a:srgbClr>
                </a:outerShdw>
              </a:effectLst>
            </a:endParaRPr>
          </a:p>
        </p:txBody>
      </p:sp>
      <p:cxnSp>
        <p:nvCxnSpPr>
          <p:cNvPr id="29" name="28 Conector recto de flecha"/>
          <p:cNvCxnSpPr/>
          <p:nvPr/>
        </p:nvCxnSpPr>
        <p:spPr>
          <a:xfrm>
            <a:off x="4248218" y="4590420"/>
            <a:ext cx="0" cy="1934924"/>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323528" y="1658417"/>
            <a:ext cx="0" cy="4866927"/>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323528" y="6525344"/>
            <a:ext cx="3924690"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flipH="1">
            <a:off x="2843808" y="4590420"/>
            <a:ext cx="1152128" cy="1286852"/>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flipV="1">
            <a:off x="2843808" y="4590420"/>
            <a:ext cx="864096" cy="904746"/>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14" idx="3"/>
          </p:cNvCxnSpPr>
          <p:nvPr/>
        </p:nvCxnSpPr>
        <p:spPr>
          <a:xfrm flipH="1">
            <a:off x="2411760" y="4405754"/>
            <a:ext cx="432048"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stCxn id="7" idx="2"/>
            <a:endCxn id="13" idx="0"/>
          </p:cNvCxnSpPr>
          <p:nvPr/>
        </p:nvCxnSpPr>
        <p:spPr>
          <a:xfrm>
            <a:off x="1439652" y="1658417"/>
            <a:ext cx="0" cy="776118"/>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49 CuadroTexto"/>
          <p:cNvSpPr txBox="1"/>
          <p:nvPr/>
        </p:nvSpPr>
        <p:spPr>
          <a:xfrm>
            <a:off x="2861810" y="1527797"/>
            <a:ext cx="3402378" cy="738664"/>
          </a:xfrm>
          <a:prstGeom prst="rect">
            <a:avLst/>
          </a:prstGeom>
          <a:noFill/>
        </p:spPr>
        <p:txBody>
          <a:bodyPr wrap="square" rtlCol="0">
            <a:spAutoFit/>
          </a:bodyPr>
          <a:lstStyle/>
          <a:p>
            <a:pPr marL="342900" indent="-342900" algn="ctr">
              <a:buAutoNum type="arabicParenBoth"/>
            </a:pPr>
            <a:r>
              <a:rPr lang="es-CO" sz="1400" b="1" dirty="0" smtClean="0">
                <a:effectLst>
                  <a:outerShdw blurRad="38100" dist="38100" dir="2700000" algn="tl">
                    <a:srgbClr val="000000">
                      <a:alpha val="43137"/>
                    </a:srgbClr>
                  </a:outerShdw>
                </a:effectLst>
              </a:rPr>
              <a:t>Contrato APP</a:t>
            </a:r>
          </a:p>
          <a:p>
            <a:pPr marL="342900" indent="-342900" algn="ctr">
              <a:buAutoNum type="arabicParenBoth"/>
            </a:pPr>
            <a:endParaRPr lang="es-CO" sz="1400" b="1" dirty="0">
              <a:effectLst>
                <a:outerShdw blurRad="38100" dist="38100" dir="2700000" algn="tl">
                  <a:srgbClr val="000000">
                    <a:alpha val="43137"/>
                  </a:srgbClr>
                </a:outerShdw>
              </a:effectLst>
            </a:endParaRPr>
          </a:p>
          <a:p>
            <a:pPr algn="ctr"/>
            <a:r>
              <a:rPr lang="es-CO" sz="1400" b="1" dirty="0" smtClean="0">
                <a:effectLst>
                  <a:outerShdw blurRad="38100" dist="38100" dir="2700000" algn="tl">
                    <a:srgbClr val="000000">
                      <a:alpha val="43137"/>
                    </a:srgbClr>
                  </a:outerShdw>
                </a:effectLst>
              </a:rPr>
              <a:t>(3) Celebran contrato de Fiducia Mercantil</a:t>
            </a:r>
            <a:endParaRPr lang="es-CO" sz="1400" b="1" dirty="0">
              <a:effectLst>
                <a:outerShdw blurRad="38100" dist="38100" dir="2700000" algn="tl">
                  <a:srgbClr val="000000">
                    <a:alpha val="43137"/>
                  </a:srgbClr>
                </a:outerShdw>
              </a:effectLst>
            </a:endParaRPr>
          </a:p>
        </p:txBody>
      </p:sp>
      <p:sp>
        <p:nvSpPr>
          <p:cNvPr id="51" name="50 CuadroTexto"/>
          <p:cNvSpPr txBox="1"/>
          <p:nvPr/>
        </p:nvSpPr>
        <p:spPr>
          <a:xfrm>
            <a:off x="1619672" y="3933056"/>
            <a:ext cx="1224136"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rPr>
              <a:t>(5) Gastos</a:t>
            </a:r>
            <a:endParaRPr lang="es-CO" sz="1400" b="1" dirty="0">
              <a:effectLst>
                <a:outerShdw blurRad="38100" dist="38100" dir="2700000" algn="tl">
                  <a:srgbClr val="000000">
                    <a:alpha val="43137"/>
                  </a:srgbClr>
                </a:outerShdw>
              </a:effectLst>
            </a:endParaRPr>
          </a:p>
        </p:txBody>
      </p:sp>
      <p:sp>
        <p:nvSpPr>
          <p:cNvPr id="52" name="51 CuadroTexto"/>
          <p:cNvSpPr txBox="1"/>
          <p:nvPr/>
        </p:nvSpPr>
        <p:spPr>
          <a:xfrm rot="18755971">
            <a:off x="2168521" y="4736429"/>
            <a:ext cx="1186587" cy="523220"/>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rPr>
              <a:t>(6) Recursos de Capital</a:t>
            </a:r>
            <a:endParaRPr lang="es-CO" sz="1400" b="1" dirty="0">
              <a:effectLst>
                <a:outerShdw blurRad="38100" dist="38100" dir="2700000" algn="tl">
                  <a:srgbClr val="000000">
                    <a:alpha val="43137"/>
                  </a:srgbClr>
                </a:outerShdw>
              </a:effectLst>
            </a:endParaRPr>
          </a:p>
        </p:txBody>
      </p:sp>
      <p:sp>
        <p:nvSpPr>
          <p:cNvPr id="53" name="52 CuadroTexto"/>
          <p:cNvSpPr txBox="1"/>
          <p:nvPr/>
        </p:nvSpPr>
        <p:spPr>
          <a:xfrm rot="18653386">
            <a:off x="2468021" y="5305332"/>
            <a:ext cx="2162427"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rPr>
              <a:t>(7) Atención de la Deuda</a:t>
            </a:r>
            <a:endParaRPr lang="es-CO" sz="1400" b="1" dirty="0">
              <a:effectLst>
                <a:outerShdw blurRad="38100" dist="38100" dir="2700000" algn="tl">
                  <a:srgbClr val="000000">
                    <a:alpha val="43137"/>
                  </a:srgbClr>
                </a:outerShdw>
              </a:effectLst>
            </a:endParaRPr>
          </a:p>
        </p:txBody>
      </p:sp>
      <p:cxnSp>
        <p:nvCxnSpPr>
          <p:cNvPr id="18" name="17 Conector recto"/>
          <p:cNvCxnSpPr/>
          <p:nvPr/>
        </p:nvCxnSpPr>
        <p:spPr>
          <a:xfrm>
            <a:off x="1439652" y="2996952"/>
            <a:ext cx="0" cy="745487"/>
          </a:xfrm>
          <a:prstGeom prst="line">
            <a:avLst/>
          </a:prstGeom>
          <a:ln w="38100" cmpd="sng">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439652" y="3742439"/>
            <a:ext cx="1476164" cy="0"/>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2"/>
            <a:endCxn id="9" idx="0"/>
          </p:cNvCxnSpPr>
          <p:nvPr/>
        </p:nvCxnSpPr>
        <p:spPr>
          <a:xfrm>
            <a:off x="7596336" y="1976066"/>
            <a:ext cx="0" cy="372814"/>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11" idx="1"/>
          </p:cNvCxnSpPr>
          <p:nvPr/>
        </p:nvCxnSpPr>
        <p:spPr>
          <a:xfrm flipH="1">
            <a:off x="6264188" y="4203958"/>
            <a:ext cx="32403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2339752" y="1700808"/>
            <a:ext cx="792088" cy="792088"/>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4139952" y="5373216"/>
            <a:ext cx="1728192" cy="307777"/>
          </a:xfrm>
          <a:prstGeom prst="rect">
            <a:avLst/>
          </a:prstGeom>
          <a:noFill/>
        </p:spPr>
        <p:txBody>
          <a:bodyPr wrap="square" rtlCol="0">
            <a:spAutoFit/>
          </a:bodyPr>
          <a:lstStyle/>
          <a:p>
            <a:pPr marL="342900" indent="-342900" algn="ctr"/>
            <a:r>
              <a:rPr lang="es-CO" sz="1400" b="1" dirty="0" smtClean="0">
                <a:effectLst>
                  <a:outerShdw blurRad="38100" dist="38100" dir="2700000" algn="tl">
                    <a:srgbClr val="000000">
                      <a:alpha val="43137"/>
                    </a:srgbClr>
                  </a:outerShdw>
                </a:effectLst>
              </a:rPr>
              <a:t>(10)  Retribución</a:t>
            </a:r>
            <a:endParaRPr lang="es-CO" sz="1400" b="1" dirty="0">
              <a:effectLst>
                <a:outerShdw blurRad="38100" dist="38100" dir="2700000" algn="tl">
                  <a:srgbClr val="000000">
                    <a:alpha val="43137"/>
                  </a:srgbClr>
                </a:outerShdw>
              </a:effectLst>
            </a:endParaRPr>
          </a:p>
        </p:txBody>
      </p:sp>
      <p:sp>
        <p:nvSpPr>
          <p:cNvPr id="45" name="44 Rectángulo redondeado"/>
          <p:cNvSpPr/>
          <p:nvPr/>
        </p:nvSpPr>
        <p:spPr>
          <a:xfrm>
            <a:off x="3203848" y="2348880"/>
            <a:ext cx="2520280" cy="57606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latin typeface="Aharoni" pitchFamily="2" charset="-79"/>
                <a:cs typeface="Aharoni" pitchFamily="2" charset="-79"/>
              </a:rPr>
              <a:t> SOCIEDAD FIDUCIARIA</a:t>
            </a:r>
            <a:endParaRPr lang="es-CO" dirty="0">
              <a:latin typeface="Aharoni" pitchFamily="2" charset="-79"/>
              <a:cs typeface="Aharoni" pitchFamily="2" charset="-79"/>
            </a:endParaRPr>
          </a:p>
        </p:txBody>
      </p:sp>
    </p:spTree>
    <p:extLst>
      <p:ext uri="{BB962C8B-B14F-4D97-AF65-F5344CB8AC3E}">
        <p14:creationId xmlns:p14="http://schemas.microsoft.com/office/powerpoint/2010/main" val="1595368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85750" y="571500"/>
            <a:ext cx="8643938" cy="5822950"/>
          </a:xfrm>
          <a:prstGeom prst="rect">
            <a:avLst/>
          </a:prstGeom>
          <a:noFill/>
          <a:ln w="9525">
            <a:noFill/>
            <a:miter lim="800000"/>
            <a:headEnd/>
            <a:tailEnd/>
          </a:ln>
        </p:spPr>
      </p:pic>
      <p:sp>
        <p:nvSpPr>
          <p:cNvPr id="3" name="4 CuadroTexto"/>
          <p:cNvSpPr txBox="1">
            <a:spLocks noChangeArrowheads="1"/>
          </p:cNvSpPr>
          <p:nvPr/>
        </p:nvSpPr>
        <p:spPr bwMode="auto">
          <a:xfrm>
            <a:off x="500063" y="142875"/>
            <a:ext cx="7929562" cy="461665"/>
          </a:xfrm>
          <a:prstGeom prst="rect">
            <a:avLst/>
          </a:prstGeom>
          <a:noFill/>
          <a:ln w="9525">
            <a:noFill/>
            <a:miter lim="800000"/>
            <a:headEnd/>
            <a:tailEnd/>
          </a:ln>
        </p:spPr>
        <p:txBody>
          <a:bodyPr>
            <a:spAutoFit/>
          </a:bodyPr>
          <a:lstStyle/>
          <a:p>
            <a:r>
              <a:rPr lang="es-CO" sz="2400" b="1" dirty="0" smtClean="0"/>
              <a:t>EXPERIENCIA EN COLOMBIA</a:t>
            </a:r>
            <a:endParaRPr lang="es-CO"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785813"/>
            <a:ext cx="5916613" cy="3286125"/>
          </a:xfrm>
          <a:prstGeom prst="rect">
            <a:avLst/>
          </a:prstGeom>
          <a:noFill/>
          <a:ln w="9525">
            <a:noFill/>
            <a:miter lim="800000"/>
            <a:headEnd/>
            <a:tailEnd/>
          </a:ln>
        </p:spPr>
      </p:pic>
      <p:sp>
        <p:nvSpPr>
          <p:cNvPr id="5" name="8 CuadroTexto"/>
          <p:cNvSpPr txBox="1">
            <a:spLocks noChangeArrowheads="1"/>
          </p:cNvSpPr>
          <p:nvPr/>
        </p:nvSpPr>
        <p:spPr bwMode="auto">
          <a:xfrm>
            <a:off x="500063" y="142875"/>
            <a:ext cx="7929562" cy="461665"/>
          </a:xfrm>
          <a:prstGeom prst="rect">
            <a:avLst/>
          </a:prstGeom>
          <a:noFill/>
          <a:ln w="9525">
            <a:noFill/>
            <a:miter lim="800000"/>
            <a:headEnd/>
            <a:tailEnd/>
          </a:ln>
        </p:spPr>
        <p:txBody>
          <a:bodyPr>
            <a:spAutoFit/>
          </a:bodyPr>
          <a:lstStyle/>
          <a:p>
            <a:r>
              <a:rPr lang="es-CO" sz="2400" b="1" dirty="0" smtClean="0"/>
              <a:t>EXPERIENCIA EN COLOMBIA</a:t>
            </a:r>
            <a:endParaRPr lang="es-CO" sz="2400" b="1" dirty="0"/>
          </a:p>
        </p:txBody>
      </p:sp>
      <p:pic>
        <p:nvPicPr>
          <p:cNvPr id="6" name="Picture 7"/>
          <p:cNvPicPr>
            <a:picLocks noChangeAspect="1" noChangeArrowheads="1"/>
          </p:cNvPicPr>
          <p:nvPr/>
        </p:nvPicPr>
        <p:blipFill>
          <a:blip r:embed="rId3" cstate="print"/>
          <a:srcRect/>
          <a:stretch>
            <a:fillRect/>
          </a:stretch>
        </p:blipFill>
        <p:spPr bwMode="auto">
          <a:xfrm>
            <a:off x="4000500" y="4064000"/>
            <a:ext cx="5143500" cy="279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0"/>
            <a:ext cx="8856984" cy="6741368"/>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MARCO LEGAL PARA  LA ESTRUCTURACIÓN Y EJECUCIÓN DE LOS PROYECTOS DE ASOCIACIÓN PÚBLICO PRIVADA (APP) COLOMBIA </a:t>
            </a:r>
            <a:b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Leyes : 1508/2012, Decreto Reglamentario:1467 /2012         Otras leyes : Ley 80/1993, 105/1993, 1150/2007,  </a:t>
            </a:r>
            <a:r>
              <a:rPr kumimoji="0" lang="es-CO" sz="2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3" name="2 Tabla"/>
          <p:cNvGraphicFramePr>
            <a:graphicFrameLocks noGrp="1"/>
          </p:cNvGraphicFramePr>
          <p:nvPr>
            <p:extLst>
              <p:ext uri="{D42A27DB-BD31-4B8C-83A1-F6EECF244321}">
                <p14:modId xmlns:p14="http://schemas.microsoft.com/office/powerpoint/2010/main" val="1480859397"/>
              </p:ext>
            </p:extLst>
          </p:nvPr>
        </p:nvGraphicFramePr>
        <p:xfrm>
          <a:off x="251520" y="2060848"/>
          <a:ext cx="8496300" cy="1737184"/>
        </p:xfrm>
        <a:graphic>
          <a:graphicData uri="http://schemas.openxmlformats.org/drawingml/2006/table">
            <a:tbl>
              <a:tblPr/>
              <a:tblGrid>
                <a:gridCol w="8496300"/>
              </a:tblGrid>
              <a:tr h="1736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Trebuchet MS" pitchFamily="34" charset="0"/>
                          <a:ea typeface="ＭＳ Ｐゴシック" pitchFamily="34" charset="-128"/>
                        </a:rPr>
                        <a:t>Definición. </a:t>
                      </a: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Las APP son un instrumento de vinculación de capital privado, que se materializa en un contrato entre una entidad estatal y una persona natural o jurídica de derecho privado, para la provisión de bienes públicos y de sus servicios relacionados, que involucra la retención y transferencia, riesgos entre las partes y mecanismos de pago, relacionados con la disponibilidad y el nivel de servicio de la infraestructura y/o servicio.</a:t>
                      </a:r>
                      <a:endParaRPr kumimoji="0" lang="es-CO" sz="1800" b="1" i="0" u="none" strike="noStrike" cap="none" normalizeH="0" baseline="0" dirty="0" smtClean="0">
                        <a:ln>
                          <a:noFill/>
                        </a:ln>
                        <a:solidFill>
                          <a:schemeClr val="tx1"/>
                        </a:solidFill>
                        <a:effectLst/>
                        <a:latin typeface="Trebuchet MS" pitchFamily="34" charset="0"/>
                        <a:ea typeface="ＭＳ Ｐゴシック" pitchFamily="34" charset="-128"/>
                      </a:endParaRPr>
                    </a:p>
                  </a:txBody>
                  <a:tcPr marL="91433" marR="91433" marT="45632" marB="456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4" name="3 Pentágono"/>
          <p:cNvSpPr/>
          <p:nvPr/>
        </p:nvSpPr>
        <p:spPr>
          <a:xfrm>
            <a:off x="284163" y="4435475"/>
            <a:ext cx="1655762" cy="719138"/>
          </a:xfrm>
          <a:prstGeom prst="homePlat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s-CO" b="1" dirty="0" smtClean="0">
                <a:solidFill>
                  <a:srgbClr val="000000"/>
                </a:solidFill>
                <a:latin typeface="Trebuchet MS" pitchFamily="34" charset="0"/>
              </a:rPr>
              <a:t>APLICACIÓN</a:t>
            </a:r>
            <a:endParaRPr lang="es-CO" dirty="0">
              <a:solidFill>
                <a:srgbClr val="00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4149089636"/>
              </p:ext>
            </p:extLst>
          </p:nvPr>
        </p:nvGraphicFramePr>
        <p:xfrm>
          <a:off x="2339752" y="3861048"/>
          <a:ext cx="6000750" cy="2835275"/>
        </p:xfrm>
        <a:graphic>
          <a:graphicData uri="http://schemas.openxmlformats.org/drawingml/2006/table">
            <a:tbl>
              <a:tblPr/>
              <a:tblGrid>
                <a:gridCol w="6000750"/>
              </a:tblGrid>
              <a:tr h="2835275">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Inversión superior a 6000 smmlv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Concesiones numeral 4  artículo 32 ley 80/93</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Proyectos del sector salud</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Proyectos del sector vial</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Proyectos del sector educativo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Proyectos del sector ambiental</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Proyectos del sector informático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Proyectos otros sectores</a:t>
                      </a: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es-CO" sz="1800" b="0" i="0" u="none" strike="noStrike" cap="none" normalizeH="0" baseline="0" dirty="0" smtClean="0">
                          <a:ln>
                            <a:noFill/>
                          </a:ln>
                          <a:solidFill>
                            <a:schemeClr val="tx1"/>
                          </a:solidFill>
                          <a:effectLst/>
                          <a:latin typeface="Trebuchet MS" pitchFamily="34" charset="0"/>
                          <a:ea typeface="ＭＳ Ｐゴシック" pitchFamily="34" charset="-128"/>
                        </a:rPr>
                        <a:t>*  Las concesiones actuales se rigen por normas vigentes al momento  de su celebración</a:t>
                      </a:r>
                    </a:p>
                  </a:txBody>
                  <a:tcPr marL="91439" marR="91439"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p:cNvSpPr txBox="1">
            <a:spLocks noChangeArrowheads="1"/>
          </p:cNvSpPr>
          <p:nvPr/>
        </p:nvSpPr>
        <p:spPr bwMode="auto">
          <a:xfrm>
            <a:off x="395536" y="1052736"/>
            <a:ext cx="8496300" cy="5632450"/>
          </a:xfrm>
          <a:prstGeom prst="rect">
            <a:avLst/>
          </a:prstGeom>
          <a:noFill/>
          <a:ln w="9525">
            <a:noFill/>
            <a:miter lim="800000"/>
            <a:headEnd/>
            <a:tailEnd/>
          </a:ln>
        </p:spPr>
        <p:txBody>
          <a:bodyPr>
            <a:spAutoFit/>
          </a:bodyPr>
          <a:lstStyle/>
          <a:p>
            <a:pPr marL="342900" indent="-342900" algn="just">
              <a:buFont typeface="Arial" pitchFamily="34" charset="0"/>
              <a:buChar char="•"/>
            </a:pPr>
            <a:r>
              <a:rPr lang="es-CO" sz="2400" dirty="0"/>
              <a:t>La colaboración entre el sector público y las empresas privadas en la provisión, financiación y gestión de infraestructuras, equipamientos y servicios utilizando fórmulas contractuales a largo plazo se ha convertido en uno de los más poderosos instrumentos de desarrollo económico existentes en la actualidad.</a:t>
            </a:r>
          </a:p>
          <a:p>
            <a:pPr marL="342900" indent="-342900" algn="just"/>
            <a:endParaRPr lang="es-CO" sz="2400" dirty="0"/>
          </a:p>
          <a:p>
            <a:pPr marL="342900" indent="-342900" algn="just">
              <a:buFont typeface="Arial" pitchFamily="34" charset="0"/>
              <a:buChar char="•"/>
            </a:pPr>
            <a:r>
              <a:rPr lang="es-CO" sz="2400" dirty="0"/>
              <a:t>La escasez de recursos financieros en los presupuestos del estado impulsará aún más, con el apoyo de promotores experimentados del sector privado, aquellas inversiones que, sin gravar el déficit público, deben contribuir al bienestar social, tanto en el mundo desarrollado como en los países en vías de desarrollo.</a:t>
            </a:r>
            <a:br>
              <a:rPr lang="es-CO" sz="2400" dirty="0"/>
            </a:br>
            <a:r>
              <a:rPr lang="es-CO" sz="2400" dirty="0"/>
              <a:t/>
            </a:r>
            <a:br>
              <a:rPr lang="es-CO" sz="2400" dirty="0"/>
            </a:br>
            <a:endParaRPr lang="es-CO" sz="2400" dirty="0"/>
          </a:p>
        </p:txBody>
      </p:sp>
      <p:sp>
        <p:nvSpPr>
          <p:cNvPr id="3" name="1 Título"/>
          <p:cNvSpPr txBox="1">
            <a:spLocks/>
          </p:cNvSpPr>
          <p:nvPr/>
        </p:nvSpPr>
        <p:spPr>
          <a:xfrm>
            <a:off x="29964" y="404664"/>
            <a:ext cx="9114036" cy="764704"/>
          </a:xfrm>
          <a:prstGeom prst="rect">
            <a:avLst/>
          </a:prstGeom>
        </p:spPr>
        <p:txBody>
          <a:bodyPr rtlCol="0"/>
          <a:lstStyle/>
          <a:p>
            <a:pPr marL="906463" marR="0" lvl="0" indent="-95250" algn="just"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INTRODUCCION</a:t>
            </a: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0"/>
            <a:ext cx="8856984" cy="6741368"/>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MARCO LEGAL</a:t>
            </a: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Leyes : 80/1993, 105/1993, 1150/2007,  1508/2012</a:t>
            </a:r>
            <a:b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Decreto Reglamentario:1467 /2012</a:t>
            </a:r>
            <a:br>
              <a:rPr kumimoji="0" lang="es-CO"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6 CuadroTexto"/>
          <p:cNvSpPr txBox="1">
            <a:spLocks noChangeArrowheads="1"/>
          </p:cNvSpPr>
          <p:nvPr/>
        </p:nvSpPr>
        <p:spPr bwMode="auto">
          <a:xfrm>
            <a:off x="0" y="3654425"/>
            <a:ext cx="1497013" cy="339725"/>
          </a:xfrm>
          <a:prstGeom prst="rect">
            <a:avLst/>
          </a:prstGeom>
          <a:noFill/>
          <a:ln w="9525">
            <a:noFill/>
            <a:miter lim="800000"/>
            <a:headEnd/>
            <a:tailEnd/>
          </a:ln>
        </p:spPr>
        <p:txBody>
          <a:bodyPr>
            <a:spAutoFit/>
          </a:bodyPr>
          <a:lstStyle/>
          <a:p>
            <a:r>
              <a:rPr lang="es-CO" sz="1600" b="1" dirty="0">
                <a:solidFill>
                  <a:schemeClr val="bg1"/>
                </a:solidFill>
                <a:latin typeface="Trebuchet MS" pitchFamily="34" charset="0"/>
              </a:rPr>
              <a:t>DEFINICIONES </a:t>
            </a:r>
          </a:p>
        </p:txBody>
      </p:sp>
      <p:graphicFrame>
        <p:nvGraphicFramePr>
          <p:cNvPr id="4" name="3 Tabla"/>
          <p:cNvGraphicFramePr>
            <a:graphicFrameLocks noGrp="1"/>
          </p:cNvGraphicFramePr>
          <p:nvPr/>
        </p:nvGraphicFramePr>
        <p:xfrm>
          <a:off x="1692275" y="1484313"/>
          <a:ext cx="7343775" cy="5273675"/>
        </p:xfrm>
        <a:graphic>
          <a:graphicData uri="http://schemas.openxmlformats.org/drawingml/2006/table">
            <a:tbl>
              <a:tblPr/>
              <a:tblGrid>
                <a:gridCol w="7343775"/>
              </a:tblGrid>
              <a:tr h="5273675">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Indicadores de Gestión (IG)</a:t>
                      </a: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Mide Cumplimiento de Objetivos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Trebuchet MS" pitchFamily="34" charset="0"/>
                        <a:ea typeface="ＭＳ Ｐゴシック" pitchFamily="34" charset="-128"/>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Estándar de Calidad</a:t>
                      </a: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Características del bien o servicio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600" b="1" i="0" u="none" strike="noStrike" cap="none" normalizeH="0" baseline="0" smtClean="0">
                          <a:ln>
                            <a:noFill/>
                          </a:ln>
                          <a:solidFill>
                            <a:schemeClr val="tx1"/>
                          </a:solidFill>
                          <a:effectLst/>
                          <a:latin typeface="Trebuchet MS" pitchFamily="34" charset="0"/>
                          <a:ea typeface="ＭＳ Ｐゴシック" pitchFamily="34" charset="-128"/>
                        </a:rPr>
                        <a:t>Especifico</a:t>
                      </a: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a:t>
                      </a: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400" b="0" i="0" u="none" strike="noStrike" cap="none" normalizeH="0" baseline="0" smtClean="0">
                          <a:ln>
                            <a:noFill/>
                          </a:ln>
                          <a:solidFill>
                            <a:schemeClr val="tx1"/>
                          </a:solidFill>
                          <a:effectLst/>
                          <a:latin typeface="Trebuchet MS" pitchFamily="34" charset="0"/>
                          <a:ea typeface="ＭＳ Ｐゴシック" pitchFamily="34" charset="-128"/>
                        </a:rPr>
                        <a:t>IG concreto y preciso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400" b="0" i="0" u="none" strike="noStrike" cap="none" normalizeH="0" baseline="0" smtClean="0">
                          <a:ln>
                            <a:noFill/>
                          </a:ln>
                          <a:solidFill>
                            <a:schemeClr val="tx1"/>
                          </a:solidFill>
                          <a:effectLst/>
                          <a:latin typeface="Trebuchet MS" pitchFamily="34" charset="0"/>
                          <a:ea typeface="ＭＳ Ｐゴシック" pitchFamily="34" charset="-128"/>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600" b="1" i="0" u="none" strike="noStrike" cap="none" normalizeH="0" baseline="0" smtClean="0">
                          <a:ln>
                            <a:noFill/>
                          </a:ln>
                          <a:solidFill>
                            <a:schemeClr val="tx1"/>
                          </a:solidFill>
                          <a:effectLst/>
                          <a:latin typeface="Trebuchet MS" pitchFamily="34" charset="0"/>
                          <a:ea typeface="ＭＳ Ｐゴシック" pitchFamily="34" charset="-128"/>
                        </a:rPr>
                        <a:t>Medible: </a:t>
                      </a:r>
                      <a:r>
                        <a:rPr kumimoji="0" lang="es-CO" sz="1400" b="0" i="0" u="none" strike="noStrike" cap="none" normalizeH="0" baseline="0" smtClean="0">
                          <a:ln>
                            <a:noFill/>
                          </a:ln>
                          <a:solidFill>
                            <a:schemeClr val="tx1"/>
                          </a:solidFill>
                          <a:effectLst/>
                          <a:latin typeface="Trebuchet MS" pitchFamily="34" charset="0"/>
                          <a:ea typeface="ＭＳ Ｐゴシック" pitchFamily="34" charset="-128"/>
                        </a:rPr>
                        <a:t>Evaluable, cuantificable, observable y real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a:t>
                      </a: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Nivel de Servicio         </a:t>
                      </a:r>
                      <a:r>
                        <a:rPr kumimoji="0" lang="es-CO" sz="1600" b="1" i="0" u="none" strike="noStrike" cap="none" normalizeH="0" baseline="0" smtClean="0">
                          <a:ln>
                            <a:noFill/>
                          </a:ln>
                          <a:solidFill>
                            <a:schemeClr val="tx1"/>
                          </a:solidFill>
                          <a:effectLst/>
                          <a:latin typeface="Trebuchet MS" pitchFamily="34" charset="0"/>
                          <a:ea typeface="ＭＳ Ｐゴシック" pitchFamily="34" charset="-128"/>
                        </a:rPr>
                        <a:t>Oportuno:</a:t>
                      </a: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400" b="0" i="0" u="none" strike="noStrike" cap="none" normalizeH="0" baseline="0" smtClean="0">
                          <a:ln>
                            <a:noFill/>
                          </a:ln>
                          <a:solidFill>
                            <a:schemeClr val="tx1"/>
                          </a:solidFill>
                          <a:effectLst/>
                          <a:latin typeface="Trebuchet MS" pitchFamily="34" charset="0"/>
                          <a:ea typeface="ＭＳ Ｐゴシック" pitchFamily="34" charset="-128"/>
                        </a:rPr>
                        <a:t>Medición en momento apropiado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600" b="1" i="0" u="none" strike="noStrike" cap="none" normalizeH="0" baseline="0" smtClean="0">
                          <a:ln>
                            <a:noFill/>
                          </a:ln>
                          <a:solidFill>
                            <a:schemeClr val="tx1"/>
                          </a:solidFill>
                          <a:effectLst/>
                          <a:latin typeface="Trebuchet MS" pitchFamily="34" charset="0"/>
                          <a:ea typeface="ＭＳ Ｐゴシック" pitchFamily="34" charset="-128"/>
                        </a:rPr>
                        <a:t>Pertinentes</a:t>
                      </a:r>
                      <a:r>
                        <a:rPr kumimoji="0" lang="es-CO" sz="16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400" b="0" i="0" u="none" strike="noStrike" cap="none" normalizeH="0" baseline="0" smtClean="0">
                          <a:ln>
                            <a:noFill/>
                          </a:ln>
                          <a:solidFill>
                            <a:schemeClr val="tx1"/>
                          </a:solidFill>
                          <a:effectLst/>
                          <a:latin typeface="Trebuchet MS" pitchFamily="34" charset="0"/>
                          <a:ea typeface="ＭＳ Ｐゴシック" pitchFamily="34" charset="-128"/>
                        </a:rPr>
                        <a:t>Adecuado para cumplir su objetivo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400" b="0" i="0" u="none" strike="noStrike" cap="none" normalizeH="0" baseline="0" smtClean="0">
                        <a:ln>
                          <a:noFill/>
                        </a:ln>
                        <a:solidFill>
                          <a:schemeClr val="tx1"/>
                        </a:solidFill>
                        <a:effectLst/>
                        <a:latin typeface="Trebuchet MS" pitchFamily="34" charset="0"/>
                        <a:ea typeface="ＭＳ Ｐゴシック"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600" b="1" i="0" u="none" strike="noStrike" cap="none" normalizeH="0" baseline="0" smtClean="0">
                          <a:ln>
                            <a:noFill/>
                          </a:ln>
                          <a:solidFill>
                            <a:schemeClr val="tx1"/>
                          </a:solidFill>
                          <a:effectLst/>
                          <a:latin typeface="Trebuchet MS" pitchFamily="34" charset="0"/>
                          <a:ea typeface="ＭＳ Ｐゴシック" pitchFamily="34" charset="-128"/>
                        </a:rPr>
                        <a:t>Viable: </a:t>
                      </a:r>
                      <a:r>
                        <a:rPr kumimoji="0" lang="es-CO" sz="1400" b="0" i="0" u="none" strike="noStrike" cap="none" normalizeH="0" baseline="0" smtClean="0">
                          <a:ln>
                            <a:noFill/>
                          </a:ln>
                          <a:solidFill>
                            <a:schemeClr val="tx1"/>
                          </a:solidFill>
                          <a:effectLst/>
                          <a:latin typeface="Trebuchet MS" pitchFamily="34" charset="0"/>
                          <a:ea typeface="ＭＳ Ｐゴシック" pitchFamily="34" charset="-128"/>
                        </a:rPr>
                        <a:t>Susceptible de llevarse a cabo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400" b="0" i="0" u="none" strike="noStrike" cap="none" normalizeH="0" baseline="0" smtClean="0">
                        <a:ln>
                          <a:noFill/>
                        </a:ln>
                        <a:solidFill>
                          <a:schemeClr val="tx1"/>
                        </a:solidFill>
                        <a:effectLst/>
                        <a:latin typeface="Trebuchet MS" pitchFamily="34" charset="0"/>
                        <a:ea typeface="ＭＳ Ｐゴシック"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400" b="1" i="0" u="none" strike="noStrike" cap="none" normalizeH="0" baseline="0" smtClean="0">
                        <a:ln>
                          <a:noFill/>
                        </a:ln>
                        <a:solidFill>
                          <a:schemeClr val="tx1"/>
                        </a:solidFill>
                        <a:effectLst/>
                        <a:latin typeface="Trebuchet MS" pitchFamily="34" charset="0"/>
                        <a:ea typeface="ＭＳ Ｐゴシック"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smtClean="0">
                          <a:ln>
                            <a:noFill/>
                          </a:ln>
                          <a:solidFill>
                            <a:schemeClr val="tx1"/>
                          </a:solidFill>
                          <a:effectLst/>
                          <a:latin typeface="Trebuchet MS" pitchFamily="34" charset="0"/>
                          <a:ea typeface="ＭＳ Ｐゴシック" pitchFamily="34" charset="-128"/>
                        </a:rPr>
                        <a:t>-</a:t>
                      </a: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Unidad Funcional de Infraestructura:</a:t>
                      </a:r>
                      <a:r>
                        <a:rPr kumimoji="0" lang="es-CO" sz="1600" b="1" i="0" u="none" strike="noStrike" cap="none" normalizeH="0" baseline="0" smtClean="0">
                          <a:ln>
                            <a:noFill/>
                          </a:ln>
                          <a:solidFill>
                            <a:schemeClr val="tx1"/>
                          </a:solidFill>
                          <a:effectLst/>
                          <a:latin typeface="Trebuchet MS" pitchFamily="34" charset="0"/>
                          <a:ea typeface="ＭＳ Ｐゴシック" pitchFamily="34" charset="-128"/>
                        </a:rPr>
                        <a:t> </a:t>
                      </a:r>
                      <a:r>
                        <a:rPr kumimoji="0" lang="es-CO" sz="1600" b="0" i="0" u="none" strike="noStrike" cap="none" normalizeH="0" baseline="0" smtClean="0">
                          <a:ln>
                            <a:noFill/>
                          </a:ln>
                          <a:solidFill>
                            <a:schemeClr val="tx1"/>
                          </a:solidFill>
                          <a:effectLst/>
                          <a:latin typeface="Trebuchet MS" pitchFamily="34" charset="0"/>
                          <a:ea typeface="ＭＳ Ｐゴシック" pitchFamily="34" charset="-128"/>
                        </a:rPr>
                        <a:t>Estructuras de ingeniería  o instalaciones para funcionamiento y servicios de proyectos APP.</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600" b="0" i="0" u="none" strike="noStrike" cap="none" normalizeH="0" baseline="0" smtClean="0">
                        <a:ln>
                          <a:noFill/>
                        </a:ln>
                        <a:solidFill>
                          <a:schemeClr val="tx1"/>
                        </a:solidFill>
                        <a:effectLst/>
                        <a:latin typeface="Trebuchet MS" pitchFamily="34" charset="0"/>
                        <a:ea typeface="ＭＳ Ｐゴシック"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smtClean="0">
                          <a:ln>
                            <a:noFill/>
                          </a:ln>
                          <a:solidFill>
                            <a:schemeClr val="tx1"/>
                          </a:solidFill>
                          <a:effectLst/>
                          <a:latin typeface="Trebuchet MS" pitchFamily="34" charset="0"/>
                          <a:ea typeface="ＭＳ Ｐゴシック" pitchFamily="34" charset="-128"/>
                        </a:rPr>
                        <a:t>-Fondos Públicos: </a:t>
                      </a:r>
                      <a:r>
                        <a:rPr kumimoji="0" lang="es-CO" sz="1600" b="0" i="0" u="none" strike="noStrike" cap="none" normalizeH="0" baseline="0" smtClean="0">
                          <a:ln>
                            <a:noFill/>
                          </a:ln>
                          <a:solidFill>
                            <a:schemeClr val="tx1"/>
                          </a:solidFill>
                          <a:effectLst/>
                          <a:latin typeface="Trebuchet MS" pitchFamily="34" charset="0"/>
                          <a:ea typeface="ＭＳ Ｐゴシック" pitchFamily="34" charset="-128"/>
                        </a:rPr>
                        <a:t>Presupuestos definidos en una ley particular, ej. regalías</a:t>
                      </a:r>
                      <a:endParaRPr kumimoji="0" lang="es-CO" sz="1800" b="1" i="0" u="none" strike="noStrike" cap="none" normalizeH="0" baseline="0" smtClean="0">
                        <a:ln>
                          <a:noFill/>
                        </a:ln>
                        <a:solidFill>
                          <a:schemeClr val="tx1"/>
                        </a:solidFill>
                        <a:effectLst/>
                        <a:latin typeface="Trebuchet MS" pitchFamily="34" charset="0"/>
                        <a:ea typeface="ＭＳ Ｐゴシック"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Trebuchet MS" pitchFamily="34" charset="0"/>
                        <a:ea typeface="ＭＳ Ｐゴシック" pitchFamily="34" charset="-128"/>
                      </a:endParaRPr>
                    </a:p>
                  </a:txBody>
                  <a:tcPr marL="91426" marR="91426"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5" name="4 Pentágono"/>
          <p:cNvSpPr/>
          <p:nvPr/>
        </p:nvSpPr>
        <p:spPr>
          <a:xfrm>
            <a:off x="107504" y="3429000"/>
            <a:ext cx="1655763" cy="719137"/>
          </a:xfrm>
          <a:prstGeom prst="homePlat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s-CO" sz="1600" b="1" dirty="0" smtClean="0">
                <a:solidFill>
                  <a:srgbClr val="000000"/>
                </a:solidFill>
                <a:latin typeface="Trebuchet MS" pitchFamily="34" charset="0"/>
              </a:rPr>
              <a:t>DEFINICIONES</a:t>
            </a:r>
            <a:endParaRPr lang="es-CO" sz="16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332656"/>
            <a:ext cx="8604448"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CO" sz="2800" b="1" dirty="0" smtClean="0">
                <a:solidFill>
                  <a:srgbClr val="000000"/>
                </a:solidFill>
              </a:rPr>
              <a:t>         Estructura General de la Iniciativas de App  </a:t>
            </a:r>
            <a:endParaRPr lang="es-CO" sz="2800" b="1" dirty="0">
              <a:solidFill>
                <a:srgbClr val="000000"/>
              </a:solidFill>
            </a:endParaRPr>
          </a:p>
        </p:txBody>
      </p:sp>
      <p:sp>
        <p:nvSpPr>
          <p:cNvPr id="4" name="3 CuadroTexto"/>
          <p:cNvSpPr txBox="1"/>
          <p:nvPr/>
        </p:nvSpPr>
        <p:spPr>
          <a:xfrm>
            <a:off x="2555776" y="980729"/>
            <a:ext cx="3492388" cy="892552"/>
          </a:xfrm>
          <a:prstGeom prst="rect">
            <a:avLst/>
          </a:prstGeom>
          <a:solidFill>
            <a:srgbClr val="C00000"/>
          </a:solidFill>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CO" b="1" dirty="0" smtClean="0">
                <a:solidFill>
                  <a:schemeClr val="bg1"/>
                </a:solidFill>
                <a:effectLst>
                  <a:outerShdw blurRad="38100" dist="38100" dir="2700000" algn="tl">
                    <a:srgbClr val="000000">
                      <a:alpha val="43137"/>
                    </a:srgbClr>
                  </a:outerShdw>
                </a:effectLst>
              </a:rPr>
              <a:t>PROYECTOS APP</a:t>
            </a:r>
          </a:p>
          <a:p>
            <a:pPr algn="ctr"/>
            <a:r>
              <a:rPr lang="es-CO" sz="1600" b="1" dirty="0" smtClean="0">
                <a:solidFill>
                  <a:schemeClr val="bg1"/>
                </a:solidFill>
                <a:effectLst>
                  <a:outerShdw blurRad="38100" dist="38100" dir="2700000" algn="tl">
                    <a:srgbClr val="000000">
                      <a:alpha val="43137"/>
                    </a:srgbClr>
                  </a:outerShdw>
                </a:effectLst>
              </a:rPr>
              <a:t>(&gt;6000 SMML/30 años plazo máximo)</a:t>
            </a:r>
            <a:endParaRPr lang="es-CO" b="1" dirty="0" smtClean="0">
              <a:solidFill>
                <a:schemeClr val="bg1"/>
              </a:solidFill>
              <a:effectLst>
                <a:outerShdw blurRad="38100" dist="38100" dir="2700000" algn="tl">
                  <a:srgbClr val="000000">
                    <a:alpha val="43137"/>
                  </a:srgbClr>
                </a:outerShdw>
              </a:effectLst>
            </a:endParaRPr>
          </a:p>
          <a:p>
            <a:endParaRPr lang="es-CO" dirty="0"/>
          </a:p>
        </p:txBody>
      </p:sp>
      <p:sp>
        <p:nvSpPr>
          <p:cNvPr id="14" name="13 CuadroTexto"/>
          <p:cNvSpPr txBox="1"/>
          <p:nvPr/>
        </p:nvSpPr>
        <p:spPr>
          <a:xfrm>
            <a:off x="539552" y="3861048"/>
            <a:ext cx="2304256" cy="646331"/>
          </a:xfrm>
          <a:prstGeom prst="rect">
            <a:avLst/>
          </a:prstGeom>
          <a:solidFill>
            <a:schemeClr val="accent5">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Recursos privados y/o públicos</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45" name="44 Rectángulo redondeado"/>
          <p:cNvSpPr/>
          <p:nvPr/>
        </p:nvSpPr>
        <p:spPr>
          <a:xfrm>
            <a:off x="467544" y="2564904"/>
            <a:ext cx="2520280" cy="57606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latin typeface="Aharoni" pitchFamily="2" charset="-79"/>
                <a:cs typeface="Aharoni" pitchFamily="2" charset="-79"/>
              </a:rPr>
              <a:t>INICIATIVA PUBLICA</a:t>
            </a:r>
            <a:endParaRPr lang="es-CO" dirty="0">
              <a:latin typeface="Aharoni" pitchFamily="2" charset="-79"/>
              <a:cs typeface="Aharoni" pitchFamily="2" charset="-79"/>
            </a:endParaRPr>
          </a:p>
        </p:txBody>
      </p:sp>
      <p:sp>
        <p:nvSpPr>
          <p:cNvPr id="39" name="38 Rectángulo redondeado"/>
          <p:cNvSpPr/>
          <p:nvPr/>
        </p:nvSpPr>
        <p:spPr>
          <a:xfrm>
            <a:off x="4860032" y="2564904"/>
            <a:ext cx="2520280" cy="57606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latin typeface="Aharoni" pitchFamily="2" charset="-79"/>
                <a:cs typeface="Aharoni" pitchFamily="2" charset="-79"/>
              </a:rPr>
              <a:t> INICIATIVA PRIVADA</a:t>
            </a:r>
            <a:endParaRPr lang="es-CO" dirty="0">
              <a:latin typeface="Aharoni" pitchFamily="2" charset="-79"/>
              <a:cs typeface="Aharoni" pitchFamily="2" charset="-79"/>
            </a:endParaRPr>
          </a:p>
        </p:txBody>
      </p:sp>
      <p:sp>
        <p:nvSpPr>
          <p:cNvPr id="42" name="41 CuadroTexto"/>
          <p:cNvSpPr txBox="1"/>
          <p:nvPr/>
        </p:nvSpPr>
        <p:spPr>
          <a:xfrm>
            <a:off x="3203848" y="3861048"/>
            <a:ext cx="2664296" cy="646331"/>
          </a:xfrm>
          <a:prstGeom prst="rect">
            <a:avLst/>
          </a:prstGeom>
          <a:solidFill>
            <a:schemeClr val="accent5">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Recursos públicos (hasta 20%) y privados</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46" name="45 CuadroTexto"/>
          <p:cNvSpPr txBox="1"/>
          <p:nvPr/>
        </p:nvSpPr>
        <p:spPr>
          <a:xfrm>
            <a:off x="6228184" y="3861048"/>
            <a:ext cx="2376264" cy="369332"/>
          </a:xfrm>
          <a:prstGeom prst="rect">
            <a:avLst/>
          </a:prstGeom>
          <a:solidFill>
            <a:schemeClr val="accent5">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Recursos privados</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47" name="46 CuadroTexto"/>
          <p:cNvSpPr txBox="1"/>
          <p:nvPr/>
        </p:nvSpPr>
        <p:spPr>
          <a:xfrm>
            <a:off x="611560" y="4941168"/>
            <a:ext cx="2088232" cy="523220"/>
          </a:xfrm>
          <a:prstGeom prst="rect">
            <a:avLst/>
          </a:prstGeo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sz="14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Proceso selección:</a:t>
            </a:r>
          </a:p>
          <a:p>
            <a:pPr algn="ctr"/>
            <a:r>
              <a:rPr lang="es-CO" sz="14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Licitación Pública</a:t>
            </a:r>
            <a:endParaRPr lang="es-CO" sz="1400"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48" name="47 CuadroTexto"/>
          <p:cNvSpPr txBox="1"/>
          <p:nvPr/>
        </p:nvSpPr>
        <p:spPr>
          <a:xfrm>
            <a:off x="3563888" y="4941168"/>
            <a:ext cx="2088232" cy="923330"/>
          </a:xfrm>
          <a:prstGeom prst="rect">
            <a:avLst/>
          </a:prstGeo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Proceso de Selección: licitación Pública</a:t>
            </a:r>
            <a:endParaRPr lang="es-CO"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sp>
        <p:nvSpPr>
          <p:cNvPr id="49" name="48 CuadroTexto"/>
          <p:cNvSpPr txBox="1"/>
          <p:nvPr/>
        </p:nvSpPr>
        <p:spPr>
          <a:xfrm>
            <a:off x="6516216" y="4941168"/>
            <a:ext cx="2088232" cy="1077218"/>
          </a:xfrm>
          <a:prstGeom prst="rect">
            <a:avLst/>
          </a:prstGeo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O" sz="16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Proceso selección  Evaluación / Aceptación o Rechazo</a:t>
            </a:r>
            <a:endParaRPr lang="es-CO" sz="1600" b="1" dirty="0">
              <a:solidFill>
                <a:schemeClr val="tx1"/>
              </a:solidFill>
              <a:effectLst>
                <a:outerShdw blurRad="38100" dist="38100" dir="2700000" algn="tl">
                  <a:srgbClr val="000000">
                    <a:alpha val="43137"/>
                  </a:srgbClr>
                </a:outerShdw>
              </a:effectLst>
              <a:latin typeface="Aharoni" pitchFamily="2" charset="-79"/>
              <a:cs typeface="Aharoni" pitchFamily="2" charset="-79"/>
            </a:endParaRPr>
          </a:p>
        </p:txBody>
      </p:sp>
      <p:cxnSp>
        <p:nvCxnSpPr>
          <p:cNvPr id="58" name="57 Conector recto de flecha"/>
          <p:cNvCxnSpPr/>
          <p:nvPr/>
        </p:nvCxnSpPr>
        <p:spPr>
          <a:xfrm>
            <a:off x="5364088" y="3140968"/>
            <a:ext cx="0" cy="576064"/>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59 Conector recto de flecha"/>
          <p:cNvCxnSpPr/>
          <p:nvPr/>
        </p:nvCxnSpPr>
        <p:spPr>
          <a:xfrm>
            <a:off x="6876256" y="3140968"/>
            <a:ext cx="0" cy="648072"/>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p:nvPr/>
        </p:nvCxnSpPr>
        <p:spPr>
          <a:xfrm>
            <a:off x="4499992" y="4509120"/>
            <a:ext cx="0" cy="432048"/>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p:nvPr/>
        </p:nvCxnSpPr>
        <p:spPr>
          <a:xfrm>
            <a:off x="7524328" y="4293096"/>
            <a:ext cx="0" cy="648072"/>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p:nvPr/>
        </p:nvCxnSpPr>
        <p:spPr>
          <a:xfrm>
            <a:off x="1547664" y="4509120"/>
            <a:ext cx="0" cy="432048"/>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p:nvPr/>
        </p:nvCxnSpPr>
        <p:spPr>
          <a:xfrm>
            <a:off x="1547664" y="3212976"/>
            <a:ext cx="0" cy="648072"/>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p:nvPr/>
        </p:nvCxnSpPr>
        <p:spPr>
          <a:xfrm>
            <a:off x="1619672" y="2276872"/>
            <a:ext cx="0" cy="36004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71 Conector recto de flecha"/>
          <p:cNvCxnSpPr/>
          <p:nvPr/>
        </p:nvCxnSpPr>
        <p:spPr>
          <a:xfrm>
            <a:off x="6156176" y="2276872"/>
            <a:ext cx="0" cy="288032"/>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p:cNvCxnSpPr/>
          <p:nvPr/>
        </p:nvCxnSpPr>
        <p:spPr>
          <a:xfrm>
            <a:off x="1619672" y="2276872"/>
            <a:ext cx="4536504" cy="0"/>
          </a:xfrm>
          <a:prstGeom prst="line">
            <a:avLst/>
          </a:prstGeom>
          <a:ln/>
        </p:spPr>
        <p:style>
          <a:lnRef idx="2">
            <a:schemeClr val="dk1"/>
          </a:lnRef>
          <a:fillRef idx="0">
            <a:schemeClr val="dk1"/>
          </a:fillRef>
          <a:effectRef idx="1">
            <a:schemeClr val="dk1"/>
          </a:effectRef>
          <a:fontRef idx="minor">
            <a:schemeClr val="tx1"/>
          </a:fontRef>
        </p:style>
      </p:cxnSp>
      <p:cxnSp>
        <p:nvCxnSpPr>
          <p:cNvPr id="82" name="81 Conector recto"/>
          <p:cNvCxnSpPr/>
          <p:nvPr/>
        </p:nvCxnSpPr>
        <p:spPr>
          <a:xfrm>
            <a:off x="4139952" y="1916832"/>
            <a:ext cx="0" cy="36004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72580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14290"/>
            <a:ext cx="8929718" cy="6215106"/>
          </a:xfrm>
        </p:spPr>
        <p:txBody>
          <a:bodyPr rtlCol="0"/>
          <a:lstStyle/>
          <a:p>
            <a:pPr algn="ctr" eaLnBrk="1" hangingPunct="1">
              <a:buFont typeface="Georgia" pitchFamily="18" charset="0"/>
              <a:buNone/>
              <a:defRPr/>
            </a:pPr>
            <a:r>
              <a:rPr lang="es-CO" sz="8000" dirty="0" smtClean="0">
                <a:solidFill>
                  <a:schemeClr val="tx1"/>
                </a:solidFill>
                <a:latin typeface="+mn-lt"/>
                <a:ea typeface="+mn-ea"/>
                <a:cs typeface="+mn-cs"/>
              </a:rPr>
              <a:t/>
            </a:r>
            <a:br>
              <a:rPr lang="es-CO" sz="8000" dirty="0" smtClean="0">
                <a:solidFill>
                  <a:schemeClr val="tx1"/>
                </a:solidFill>
                <a:latin typeface="+mn-lt"/>
                <a:ea typeface="+mn-ea"/>
                <a:cs typeface="+mn-cs"/>
              </a:rPr>
            </a:br>
            <a:r>
              <a:rPr lang="es-CO" sz="1800" dirty="0" smtClean="0">
                <a:solidFill>
                  <a:schemeClr val="tx1"/>
                </a:solidFill>
                <a:latin typeface="+mn-lt"/>
                <a:ea typeface="+mn-ea"/>
                <a:cs typeface="+mn-cs"/>
              </a:rPr>
              <a:t/>
            </a:r>
            <a:br>
              <a:rPr lang="es-CO" sz="1800" dirty="0" smtClean="0">
                <a:solidFill>
                  <a:schemeClr val="tx1"/>
                </a:solidFill>
                <a:latin typeface="+mn-lt"/>
                <a:ea typeface="+mn-ea"/>
                <a:cs typeface="+mn-cs"/>
              </a:rPr>
            </a:br>
            <a:r>
              <a:rPr lang="es-CO" sz="1800" dirty="0" smtClean="0">
                <a:solidFill>
                  <a:schemeClr val="tx1"/>
                </a:solidFill>
                <a:latin typeface="+mn-lt"/>
                <a:ea typeface="+mn-ea"/>
                <a:cs typeface="+mn-cs"/>
              </a:rPr>
              <a:t/>
            </a:r>
            <a:br>
              <a:rPr lang="es-CO" sz="1800" dirty="0" smtClean="0">
                <a:solidFill>
                  <a:schemeClr val="tx1"/>
                </a:solidFill>
                <a:latin typeface="+mn-lt"/>
                <a:ea typeface="+mn-ea"/>
                <a:cs typeface="+mn-cs"/>
              </a:rPr>
            </a:br>
            <a:r>
              <a:rPr lang="es-CO" sz="1800" dirty="0" smtClean="0">
                <a:solidFill>
                  <a:schemeClr val="tx1"/>
                </a:solidFill>
                <a:latin typeface="+mn-lt"/>
                <a:ea typeface="+mn-ea"/>
                <a:cs typeface="+mn-cs"/>
              </a:rPr>
              <a:t/>
            </a:r>
            <a:br>
              <a:rPr lang="es-CO" sz="1800" dirty="0" smtClean="0">
                <a:solidFill>
                  <a:schemeClr val="tx1"/>
                </a:solidFill>
                <a:latin typeface="+mn-lt"/>
                <a:ea typeface="+mn-ea"/>
                <a:cs typeface="+mn-cs"/>
              </a:rPr>
            </a:br>
            <a:r>
              <a:rPr lang="es-CO" sz="1400" dirty="0" smtClean="0">
                <a:ea typeface="+mj-ea"/>
              </a:rPr>
              <a:t/>
            </a:r>
            <a:br>
              <a:rPr lang="es-CO" sz="1400" dirty="0" smtClean="0">
                <a:ea typeface="+mj-ea"/>
              </a:rPr>
            </a:br>
            <a:r>
              <a:rPr lang="es-CO" sz="1400" dirty="0" smtClean="0">
                <a:ea typeface="+mj-ea"/>
              </a:rPr>
              <a:t/>
            </a:r>
            <a:br>
              <a:rPr lang="es-CO" sz="1400" dirty="0" smtClean="0">
                <a:ea typeface="+mj-ea"/>
              </a:rPr>
            </a:br>
            <a:r>
              <a:rPr lang="es-CO" sz="1400" dirty="0" smtClean="0">
                <a:ea typeface="+mj-ea"/>
              </a:rPr>
              <a:t/>
            </a:r>
            <a:br>
              <a:rPr lang="es-CO" sz="1400" dirty="0" smtClean="0">
                <a:ea typeface="+mj-ea"/>
              </a:rPr>
            </a:br>
            <a:endParaRPr lang="es-CO" sz="1400" dirty="0">
              <a:ea typeface="+mj-ea"/>
            </a:endParaRPr>
          </a:p>
        </p:txBody>
      </p:sp>
      <p:pic>
        <p:nvPicPr>
          <p:cNvPr id="399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2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2164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p:cNvPicPr>
            <a:picLocks noChangeAspect="1" noChangeArrowheads="1"/>
          </p:cNvPicPr>
          <p:nvPr/>
        </p:nvPicPr>
        <p:blipFill>
          <a:blip r:embed="rId2" cstate="print"/>
          <a:srcRect/>
          <a:stretch>
            <a:fillRect/>
          </a:stretch>
        </p:blipFill>
        <p:spPr bwMode="auto">
          <a:xfrm>
            <a:off x="0" y="0"/>
            <a:ext cx="9144000" cy="6741368"/>
          </a:xfrm>
          <a:prstGeom prst="rect">
            <a:avLst/>
          </a:prstGeom>
          <a:noFill/>
          <a:ln w="9525">
            <a:noFill/>
            <a:miter lim="800000"/>
            <a:headEnd/>
            <a:tailEnd/>
          </a:ln>
        </p:spPr>
      </p:pic>
    </p:spTree>
    <p:extLst>
      <p:ext uri="{BB962C8B-B14F-4D97-AF65-F5344CB8AC3E}">
        <p14:creationId xmlns:p14="http://schemas.microsoft.com/office/powerpoint/2010/main" val="3272580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0" y="404664"/>
            <a:ext cx="8856984" cy="576064"/>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ANTECEDENTES HISTORICOS </a:t>
            </a: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3 CuadroTexto"/>
          <p:cNvSpPr txBox="1">
            <a:spLocks noChangeArrowheads="1"/>
          </p:cNvSpPr>
          <p:nvPr/>
        </p:nvSpPr>
        <p:spPr bwMode="auto">
          <a:xfrm>
            <a:off x="7723" y="1124744"/>
            <a:ext cx="8856538" cy="6432530"/>
          </a:xfrm>
          <a:prstGeom prst="rect">
            <a:avLst/>
          </a:prstGeom>
          <a:noFill/>
          <a:ln w="9525">
            <a:noFill/>
            <a:miter lim="800000"/>
            <a:headEnd/>
            <a:tailEnd/>
          </a:ln>
        </p:spPr>
        <p:txBody>
          <a:bodyPr wrap="square">
            <a:spAutoFit/>
          </a:bodyPr>
          <a:lstStyle/>
          <a:p>
            <a:pPr marL="342900" indent="-342900" algn="just">
              <a:buFont typeface="Arial" pitchFamily="34" charset="0"/>
              <a:buChar char="•"/>
            </a:pPr>
            <a:r>
              <a:rPr lang="es-CO" sz="2000" dirty="0"/>
              <a:t>El Derecho Romano contemplaba la concesión de bienes públicos ligada al uso de terrenos conquistados, la denominada Cesión </a:t>
            </a:r>
            <a:r>
              <a:rPr lang="es-CO" sz="2000" dirty="0" err="1"/>
              <a:t>vectigal</a:t>
            </a:r>
            <a:r>
              <a:rPr lang="es-CO" sz="2000" dirty="0"/>
              <a:t> de tierras. El Estado cedía, a favor de un particular, el uso y disfrute de terrenos públicos adquiridos por conquista a cambio del pago de un canon o </a:t>
            </a:r>
            <a:r>
              <a:rPr lang="es-CO" sz="2000" dirty="0" err="1"/>
              <a:t>vectigal</a:t>
            </a:r>
            <a:r>
              <a:rPr lang="es-CO" sz="2000" dirty="0"/>
              <a:t>. El pago del canon era una fuente de ingresos para el Estado</a:t>
            </a:r>
            <a:r>
              <a:rPr lang="es-CO" sz="2000" dirty="0" smtClean="0"/>
              <a:t>.</a:t>
            </a:r>
          </a:p>
          <a:p>
            <a:pPr marL="342900" indent="-342900" algn="just">
              <a:buFont typeface="Arial" pitchFamily="34" charset="0"/>
              <a:buChar char="•"/>
            </a:pPr>
            <a:endParaRPr lang="es-CO" sz="2000" dirty="0"/>
          </a:p>
          <a:p>
            <a:pPr marL="342900" indent="-342900" algn="just">
              <a:buFont typeface="Arial" pitchFamily="34" charset="0"/>
              <a:buChar char="•"/>
            </a:pPr>
            <a:r>
              <a:rPr lang="es-CO" sz="2000" dirty="0"/>
              <a:t>En Estados Unidos se empleó por primera vez el sistema concesional para la construcción de carreteras en 1792, con la construcción de una carretera de peaje entre Filadelfia y Lancaster</a:t>
            </a:r>
            <a:r>
              <a:rPr lang="es-CO" sz="2000" dirty="0" smtClean="0"/>
              <a:t>.</a:t>
            </a:r>
          </a:p>
          <a:p>
            <a:pPr marL="342900" indent="-342900" algn="just">
              <a:buFont typeface="Arial" pitchFamily="34" charset="0"/>
              <a:buChar char="•"/>
            </a:pPr>
            <a:endParaRPr lang="es-CO" sz="2000" dirty="0"/>
          </a:p>
          <a:p>
            <a:pPr marL="342900" indent="-342900" algn="just">
              <a:buFont typeface="Arial" pitchFamily="34" charset="0"/>
              <a:buChar char="•"/>
            </a:pPr>
            <a:r>
              <a:rPr lang="es-CO" sz="2000" dirty="0"/>
              <a:t>En 1800 había 65 concesiones de carreteras en funcionamiento, y a mediados de siglo más de 1500. La principal característica de las concesiones de carreteras americanas fue la falta de control del estado sobre los concesionarios</a:t>
            </a:r>
            <a:r>
              <a:rPr lang="es-CO" sz="2000" dirty="0" smtClean="0"/>
              <a:t>.</a:t>
            </a:r>
          </a:p>
          <a:p>
            <a:pPr marL="342900" indent="-342900" algn="just">
              <a:buFont typeface="Arial" pitchFamily="34" charset="0"/>
              <a:buChar char="•"/>
            </a:pPr>
            <a:endParaRPr lang="es-CO" sz="2000" dirty="0"/>
          </a:p>
          <a:p>
            <a:pPr marL="342900" indent="-342900" algn="just">
              <a:buFont typeface="Arial" pitchFamily="34" charset="0"/>
              <a:buChar char="•"/>
            </a:pPr>
            <a:r>
              <a:rPr lang="es-CO" sz="2000" dirty="0"/>
              <a:t>La experiencia terminó en 1872 debido al escándalo por fraude en la construcción del puente de Brooklyn que obligó al gobierno a crear un fondo de carreteras financiado a través de los impuestos a la gasolina.</a:t>
            </a:r>
          </a:p>
          <a:p>
            <a:pPr marL="342900" indent="-342900" algn="just"/>
            <a:r>
              <a:rPr lang="es-CO" sz="2400" dirty="0"/>
              <a:t/>
            </a:r>
            <a:br>
              <a:rPr lang="es-CO" sz="2400" dirty="0"/>
            </a:br>
            <a:r>
              <a:rPr lang="es-CO" sz="2400" dirty="0"/>
              <a:t/>
            </a:r>
            <a:br>
              <a:rPr lang="es-CO" sz="2400" dirty="0"/>
            </a:br>
            <a:endParaRPr lang="es-CO" sz="2400" dirty="0"/>
          </a:p>
        </p:txBody>
      </p:sp>
    </p:spTree>
    <p:extLst>
      <p:ext uri="{BB962C8B-B14F-4D97-AF65-F5344CB8AC3E}">
        <p14:creationId xmlns:p14="http://schemas.microsoft.com/office/powerpoint/2010/main" val="624449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20688"/>
            <a:ext cx="2410460" cy="523220"/>
          </a:xfrm>
          <a:prstGeom prst="rect">
            <a:avLst/>
          </a:prstGeom>
          <a:noFill/>
        </p:spPr>
        <p:txBody>
          <a:bodyPr wrap="none" rtlCol="0">
            <a:spAutoFit/>
          </a:bodyPr>
          <a:lstStyle/>
          <a:p>
            <a:r>
              <a:rPr lang="en-US" sz="2800" b="1" dirty="0" smtClean="0"/>
              <a:t>FUNDAMENTO</a:t>
            </a:r>
            <a:endParaRPr lang="en-US" sz="2800" b="1" dirty="0"/>
          </a:p>
        </p:txBody>
      </p:sp>
      <p:sp>
        <p:nvSpPr>
          <p:cNvPr id="4" name="TextBox 3"/>
          <p:cNvSpPr txBox="1"/>
          <p:nvPr/>
        </p:nvSpPr>
        <p:spPr>
          <a:xfrm>
            <a:off x="1043608" y="1225688"/>
            <a:ext cx="7955704" cy="5632311"/>
          </a:xfrm>
          <a:prstGeom prst="rect">
            <a:avLst/>
          </a:prstGeom>
          <a:noFill/>
        </p:spPr>
        <p:txBody>
          <a:bodyPr wrap="none" rtlCol="0">
            <a:spAutoFit/>
          </a:bodyPr>
          <a:lstStyle/>
          <a:p>
            <a:pPr marL="285750" indent="-285750">
              <a:buFont typeface="Wingdings" charset="2"/>
              <a:buChar char="§"/>
            </a:pPr>
            <a:r>
              <a:rPr lang="es-AR" dirty="0" smtClean="0"/>
              <a:t>Escacez de recursos públicos para el desarrollo de obras de </a:t>
            </a:r>
            <a:r>
              <a:rPr lang="es-AR" dirty="0" smtClean="0"/>
              <a:t>infraestructura,</a:t>
            </a:r>
          </a:p>
          <a:p>
            <a:r>
              <a:rPr lang="es-AR" dirty="0"/>
              <a:t> </a:t>
            </a:r>
            <a:r>
              <a:rPr lang="es-AR" dirty="0" smtClean="0"/>
              <a:t>     e</a:t>
            </a:r>
            <a:r>
              <a:rPr lang="es-AR" dirty="0" smtClean="0"/>
              <a:t>specialmente </a:t>
            </a:r>
            <a:r>
              <a:rPr lang="es-AR" dirty="0" smtClean="0"/>
              <a:t>a nivel regional.</a:t>
            </a:r>
          </a:p>
          <a:p>
            <a:pPr marL="285750" indent="-285750">
              <a:buFont typeface="Wingdings" charset="2"/>
              <a:buChar char="§"/>
            </a:pPr>
            <a:endParaRPr lang="es-AR" dirty="0"/>
          </a:p>
          <a:p>
            <a:pPr marL="285750" indent="-285750">
              <a:buFont typeface="Wingdings" charset="2"/>
              <a:buChar char="§"/>
            </a:pPr>
            <a:r>
              <a:rPr lang="es-AR" dirty="0" smtClean="0"/>
              <a:t>Carga Tributaria incapaz de suplir la necesidad de desarrollo.</a:t>
            </a:r>
          </a:p>
          <a:p>
            <a:pPr marL="285750" indent="-285750">
              <a:buFont typeface="Wingdings" charset="2"/>
              <a:buChar char="§"/>
            </a:pPr>
            <a:endParaRPr lang="es-AR" dirty="0"/>
          </a:p>
          <a:p>
            <a:pPr marL="285750" indent="-285750">
              <a:buFont typeface="Wingdings" charset="2"/>
              <a:buChar char="§"/>
            </a:pPr>
            <a:r>
              <a:rPr lang="es-AR" dirty="0" smtClean="0"/>
              <a:t>Requerimiento de Satisfacción de necesidades públicas definidas.</a:t>
            </a:r>
          </a:p>
          <a:p>
            <a:pPr marL="285750" indent="-285750">
              <a:buFont typeface="Wingdings" charset="2"/>
              <a:buChar char="§"/>
            </a:pPr>
            <a:endParaRPr lang="es-AR" dirty="0" smtClean="0"/>
          </a:p>
          <a:p>
            <a:pPr marL="285750" indent="-285750">
              <a:buFont typeface="Wingdings" charset="2"/>
              <a:buChar char="§"/>
            </a:pPr>
            <a:r>
              <a:rPr lang="es-AR" dirty="0" smtClean="0"/>
              <a:t>Falta de Experiencia tanto del Sector Público como del Privado, es decir, implica </a:t>
            </a:r>
          </a:p>
          <a:p>
            <a:r>
              <a:rPr lang="es-AR" dirty="0" smtClean="0"/>
              <a:t>      la </a:t>
            </a:r>
            <a:r>
              <a:rPr lang="es-AR" dirty="0" smtClean="0"/>
              <a:t>convinación de hábilidades, capacidades y recursos.</a:t>
            </a:r>
          </a:p>
          <a:p>
            <a:pPr marL="285750" indent="-285750">
              <a:buFont typeface="Wingdings" charset="2"/>
              <a:buChar char="§"/>
            </a:pPr>
            <a:endParaRPr lang="es-AR" dirty="0"/>
          </a:p>
          <a:p>
            <a:pPr marL="285750" indent="-285750">
              <a:buFont typeface="Wingdings" charset="2"/>
              <a:buChar char="§"/>
            </a:pPr>
            <a:r>
              <a:rPr lang="es-AR" dirty="0" smtClean="0"/>
              <a:t>Distribución del Riesgo.</a:t>
            </a:r>
          </a:p>
          <a:p>
            <a:pPr marL="285750" indent="-285750">
              <a:buFont typeface="Wingdings" charset="2"/>
              <a:buChar char="§"/>
            </a:pPr>
            <a:endParaRPr lang="es-AR" dirty="0"/>
          </a:p>
          <a:p>
            <a:pPr marL="285750" indent="-285750">
              <a:buFont typeface="Wingdings" charset="2"/>
              <a:buChar char="§"/>
            </a:pPr>
            <a:r>
              <a:rPr lang="es-AR" dirty="0" smtClean="0"/>
              <a:t>Rentabilidad atractiva para ambos socios.</a:t>
            </a:r>
          </a:p>
          <a:p>
            <a:pPr marL="285750" indent="-285750">
              <a:buFont typeface="Wingdings" charset="2"/>
              <a:buChar char="§"/>
            </a:pPr>
            <a:endParaRPr lang="es-AR" dirty="0"/>
          </a:p>
          <a:p>
            <a:pPr marL="285750" indent="-285750">
              <a:buFont typeface="Wingdings" charset="2"/>
              <a:buChar char="§"/>
            </a:pPr>
            <a:r>
              <a:rPr lang="es-AR" dirty="0" smtClean="0"/>
              <a:t>Efectividad en la ejecución expedita de los proyectos.</a:t>
            </a:r>
          </a:p>
          <a:p>
            <a:pPr marL="285750" indent="-285750">
              <a:buFont typeface="Wingdings" charset="2"/>
              <a:buChar char="§"/>
            </a:pPr>
            <a:endParaRPr lang="es-AR" dirty="0"/>
          </a:p>
          <a:p>
            <a:pPr marL="285750" indent="-285750">
              <a:buFont typeface="Wingdings" charset="2"/>
              <a:buChar char="§"/>
            </a:pPr>
            <a:r>
              <a:rPr lang="es-AR" dirty="0" smtClean="0"/>
              <a:t>La participación del sector privado como gestor de la economía mediante la </a:t>
            </a:r>
          </a:p>
          <a:p>
            <a:r>
              <a:rPr lang="es-AR" dirty="0" smtClean="0"/>
              <a:t>      generación </a:t>
            </a:r>
            <a:r>
              <a:rPr lang="es-AR" dirty="0" smtClean="0"/>
              <a:t>de nuevos empleos.</a:t>
            </a:r>
          </a:p>
          <a:p>
            <a:endParaRPr lang="es-AR" dirty="0"/>
          </a:p>
          <a:p>
            <a:endParaRPr lang="es-AR" dirty="0"/>
          </a:p>
        </p:txBody>
      </p:sp>
    </p:spTree>
    <p:extLst>
      <p:ext uri="{BB962C8B-B14F-4D97-AF65-F5344CB8AC3E}">
        <p14:creationId xmlns:p14="http://schemas.microsoft.com/office/powerpoint/2010/main" val="1154095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p:cNvSpPr txBox="1">
            <a:spLocks noChangeArrowheads="1"/>
          </p:cNvSpPr>
          <p:nvPr/>
        </p:nvSpPr>
        <p:spPr bwMode="auto">
          <a:xfrm>
            <a:off x="179388" y="1052513"/>
            <a:ext cx="8496300" cy="5816600"/>
          </a:xfrm>
          <a:prstGeom prst="rect">
            <a:avLst/>
          </a:prstGeom>
          <a:noFill/>
          <a:ln w="9525">
            <a:noFill/>
            <a:miter lim="800000"/>
            <a:headEnd/>
            <a:tailEnd/>
          </a:ln>
        </p:spPr>
        <p:txBody>
          <a:bodyPr>
            <a:spAutoFit/>
          </a:bodyPr>
          <a:lstStyle/>
          <a:p>
            <a:pPr marL="342900" indent="-342900" algn="just">
              <a:buFont typeface="Arial" pitchFamily="34" charset="0"/>
              <a:buChar char="•"/>
            </a:pPr>
            <a:r>
              <a:rPr lang="es-CO" sz="2000" dirty="0"/>
              <a:t>En el contrato concesional un inversor privado financia y construye una obra pública por encargo del estado, para más tarde recuperar su inversión junto con un beneficio razonable</a:t>
            </a:r>
          </a:p>
          <a:p>
            <a:pPr marL="342900" indent="-342900" algn="just"/>
            <a:endParaRPr lang="es-CO" sz="2000" dirty="0"/>
          </a:p>
          <a:p>
            <a:pPr marL="342900" indent="-342900" algn="just">
              <a:buFont typeface="Arial" pitchFamily="34" charset="0"/>
              <a:buChar char="•"/>
            </a:pPr>
            <a:r>
              <a:rPr lang="es-CO" sz="2000" dirty="0"/>
              <a:t>Para resarcirse económicamente, el concesionario tiene derecho a explotar dicha obra para prestar un servicio público o de interés general a los ciudadanos a cambio de un precio.</a:t>
            </a:r>
          </a:p>
          <a:p>
            <a:pPr marL="342900" indent="-342900" algn="just"/>
            <a:endParaRPr lang="es-CO" sz="2000" dirty="0"/>
          </a:p>
          <a:p>
            <a:pPr marL="342900" indent="-342900" algn="just">
              <a:buFont typeface="Arial" pitchFamily="34" charset="0"/>
              <a:buChar char="•"/>
            </a:pPr>
            <a:r>
              <a:rPr lang="es-CO" sz="2000" dirty="0"/>
              <a:t>En ausencia de recursos públicos y tratándose de proyectos capaces de generar ingresos, las APP´s </a:t>
            </a:r>
            <a:r>
              <a:rPr lang="es-CO" sz="2000" dirty="0" smtClean="0"/>
              <a:t>resultan un mecanismo ideal para estos efectos.</a:t>
            </a:r>
            <a:endParaRPr lang="es-CO" sz="2000" dirty="0"/>
          </a:p>
          <a:p>
            <a:pPr marL="342900" indent="-342900" algn="just"/>
            <a:endParaRPr lang="es-CO" sz="2000" dirty="0"/>
          </a:p>
          <a:p>
            <a:pPr marL="342900" indent="-342900" algn="just">
              <a:buFont typeface="Arial" pitchFamily="34" charset="0"/>
              <a:buChar char="•"/>
            </a:pPr>
            <a:r>
              <a:rPr lang="es-CO" sz="2000" dirty="0"/>
              <a:t>El inversor privado colabora con la Administración para anticipar a los ciudadanos la posibilidad de utilización de una infraestructura que de otra forma −solo con fondos públicos− se tardaría mucho en poner a disposición de estos.</a:t>
            </a:r>
          </a:p>
          <a:p>
            <a:pPr marL="342900" indent="-342900" algn="just"/>
            <a:r>
              <a:rPr lang="es-CO" sz="2400" dirty="0"/>
              <a:t/>
            </a:r>
            <a:br>
              <a:rPr lang="es-CO" sz="2400" dirty="0"/>
            </a:br>
            <a:r>
              <a:rPr lang="es-CO" sz="2400" dirty="0"/>
              <a:t/>
            </a:r>
            <a:br>
              <a:rPr lang="es-CO" sz="2400" dirty="0"/>
            </a:br>
            <a:endParaRPr lang="es-CO" sz="2400" dirty="0"/>
          </a:p>
        </p:txBody>
      </p:sp>
      <p:sp>
        <p:nvSpPr>
          <p:cNvPr id="3" name="1 Título"/>
          <p:cNvSpPr txBox="1">
            <a:spLocks/>
          </p:cNvSpPr>
          <p:nvPr/>
        </p:nvSpPr>
        <p:spPr>
          <a:xfrm>
            <a:off x="29964" y="0"/>
            <a:ext cx="8856984" cy="764704"/>
          </a:xfrm>
          <a:prstGeom prst="rect">
            <a:avLst/>
          </a:prstGeom>
        </p:spPr>
        <p:txBody>
          <a:bodyPr rtlCol="0"/>
          <a:lstStyle/>
          <a:p>
            <a:pPr marL="906463" marR="0" lvl="0" indent="-95250" algn="just"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endParaRPr kumimoji="0" lang="es-CO"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1 Título"/>
          <p:cNvSpPr txBox="1">
            <a:spLocks/>
          </p:cNvSpPr>
          <p:nvPr/>
        </p:nvSpPr>
        <p:spPr>
          <a:xfrm>
            <a:off x="-2952" y="332656"/>
            <a:ext cx="9146952" cy="692696"/>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CONCEPTO</a:t>
            </a:r>
            <a:r>
              <a:rPr kumimoji="0" lang="es-CO" sz="28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DE APP</a:t>
            </a: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378" y="1412776"/>
            <a:ext cx="8880105" cy="5940089"/>
          </a:xfrm>
          <a:prstGeom prst="rect">
            <a:avLst/>
          </a:prstGeom>
          <a:noFill/>
        </p:spPr>
        <p:txBody>
          <a:bodyPr wrap="none" rtlCol="0">
            <a:spAutoFit/>
          </a:bodyPr>
          <a:lstStyle/>
          <a:p>
            <a:pPr algn="just"/>
            <a:r>
              <a:rPr lang="es-AR" sz="2400" dirty="0" smtClean="0"/>
              <a:t>Podemos definir Participación Público Privada (PPP o P3) como </a:t>
            </a:r>
          </a:p>
          <a:p>
            <a:pPr algn="just"/>
            <a:r>
              <a:rPr lang="es-AR" sz="2400" dirty="0" smtClean="0"/>
              <a:t>“</a:t>
            </a:r>
            <a:r>
              <a:rPr lang="es-AR" sz="2400" i="1" dirty="0" smtClean="0"/>
              <a:t>El emprendimiento de cooperación entre sectores público y privado, </a:t>
            </a:r>
          </a:p>
          <a:p>
            <a:pPr algn="just"/>
            <a:r>
              <a:rPr lang="es-AR" sz="2400" i="1" dirty="0" smtClean="0"/>
              <a:t>basado en la experiencia de cada socio, que satisface de mejor forma </a:t>
            </a:r>
          </a:p>
          <a:p>
            <a:pPr algn="just"/>
            <a:r>
              <a:rPr lang="es-AR" sz="2400" i="1" dirty="0" smtClean="0"/>
              <a:t>necesidades públicas bien definidas, a través de la distribución </a:t>
            </a:r>
          </a:p>
          <a:p>
            <a:r>
              <a:rPr lang="es-AR" sz="2400" i="1" dirty="0" smtClean="0"/>
              <a:t>adecuada de los riesgos, recursos y recompensas</a:t>
            </a:r>
            <a:r>
              <a:rPr lang="es-AR" sz="2400" b="1" dirty="0" smtClean="0"/>
              <a:t>¨</a:t>
            </a:r>
            <a:r>
              <a:rPr lang="es-AR" sz="2400" dirty="0" smtClean="0"/>
              <a:t>. </a:t>
            </a:r>
            <a:r>
              <a:rPr lang="es-AR" sz="1400" dirty="0" smtClean="0"/>
              <a:t>(Revista de Antiguos Alumnos </a:t>
            </a:r>
          </a:p>
          <a:p>
            <a:r>
              <a:rPr lang="es-AR" sz="1400" dirty="0" smtClean="0"/>
              <a:t>del IEEM. Dr. José Luis Echavarría-Public Private Partnerships, publicación del Canadian Council for PPP, año 2000.)</a:t>
            </a:r>
          </a:p>
          <a:p>
            <a:pPr algn="just"/>
            <a:endParaRPr lang="es-AR" sz="2400" dirty="0" smtClean="0"/>
          </a:p>
          <a:p>
            <a:pPr algn="just"/>
            <a:r>
              <a:rPr lang="es-AR" sz="2400" dirty="0" smtClean="0"/>
              <a:t>Este concepto ha obtenido diversas denominaciones: </a:t>
            </a:r>
          </a:p>
          <a:p>
            <a:pPr algn="just"/>
            <a:r>
              <a:rPr lang="es-AR" dirty="0" smtClean="0"/>
              <a:t>En Inglaterra, esta modalidad se conoce como PFI (Private Finance Initiatives), </a:t>
            </a:r>
          </a:p>
          <a:p>
            <a:pPr algn="just"/>
            <a:r>
              <a:rPr lang="es-AR" dirty="0" smtClean="0"/>
              <a:t>En Canadá, el nombre dado a este tipo de contratos es PPP (Public Private Partnerships), </a:t>
            </a:r>
          </a:p>
          <a:p>
            <a:pPr algn="just"/>
            <a:r>
              <a:rPr lang="es-AR" dirty="0" smtClean="0"/>
              <a:t>En México se denominan (PPS) - Proyectos para la Prestación de Servicios, </a:t>
            </a:r>
          </a:p>
          <a:p>
            <a:pPr algn="just"/>
            <a:r>
              <a:rPr lang="es-AR" dirty="0" smtClean="0"/>
              <a:t>En Brasil, se ha mantenido la sigla (PPP), siendo traducida como Parcería Público Privada.</a:t>
            </a:r>
          </a:p>
          <a:p>
            <a:pPr algn="just"/>
            <a:r>
              <a:rPr lang="es-AR" dirty="0" smtClean="0"/>
              <a:t>En Colombia se ha denominado Asociación Público Privadas (APP).</a:t>
            </a:r>
          </a:p>
          <a:p>
            <a:endParaRPr lang="en-US" dirty="0" smtClean="0"/>
          </a:p>
          <a:p>
            <a:endParaRPr lang="en-US" dirty="0" smtClean="0"/>
          </a:p>
          <a:p>
            <a:endParaRPr lang="en-US" dirty="0"/>
          </a:p>
          <a:p>
            <a:endParaRPr lang="en-US" dirty="0" smtClean="0"/>
          </a:p>
          <a:p>
            <a:endParaRPr lang="en-US" sz="1100" dirty="0"/>
          </a:p>
          <a:p>
            <a:endParaRPr lang="en-US" sz="1100" dirty="0"/>
          </a:p>
        </p:txBody>
      </p:sp>
      <p:sp>
        <p:nvSpPr>
          <p:cNvPr id="3" name="TextBox 2"/>
          <p:cNvSpPr txBox="1"/>
          <p:nvPr/>
        </p:nvSpPr>
        <p:spPr>
          <a:xfrm>
            <a:off x="1202267" y="795867"/>
            <a:ext cx="1944087" cy="523220"/>
          </a:xfrm>
          <a:prstGeom prst="rect">
            <a:avLst/>
          </a:prstGeom>
          <a:noFill/>
        </p:spPr>
        <p:txBody>
          <a:bodyPr wrap="none" rtlCol="0">
            <a:spAutoFit/>
          </a:bodyPr>
          <a:lstStyle/>
          <a:p>
            <a:r>
              <a:rPr lang="en-US" sz="2800" b="1" dirty="0" smtClean="0"/>
              <a:t>DEFINICION</a:t>
            </a:r>
            <a:endParaRPr lang="en-US" sz="2800" b="1" dirty="0"/>
          </a:p>
        </p:txBody>
      </p:sp>
    </p:spTree>
    <p:extLst>
      <p:ext uri="{BB962C8B-B14F-4D97-AF65-F5344CB8AC3E}">
        <p14:creationId xmlns:p14="http://schemas.microsoft.com/office/powerpoint/2010/main" val="410008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6971" y="-12080"/>
            <a:ext cx="8869363" cy="6873876"/>
          </a:xfrm>
          <a:prstGeom prst="rect">
            <a:avLst/>
          </a:prstGeom>
          <a:noFill/>
          <a:ln w="9525">
            <a:noFill/>
            <a:miter lim="800000"/>
            <a:headEnd/>
            <a:tailEnd/>
          </a:ln>
          <a:effectLst/>
        </p:spPr>
      </p:pic>
      <p:graphicFrame>
        <p:nvGraphicFramePr>
          <p:cNvPr id="4" name="3 Tabla"/>
          <p:cNvGraphicFramePr>
            <a:graphicFrameLocks noGrp="1"/>
          </p:cNvGraphicFramePr>
          <p:nvPr>
            <p:extLst>
              <p:ext uri="{D42A27DB-BD31-4B8C-83A1-F6EECF244321}">
                <p14:modId xmlns:p14="http://schemas.microsoft.com/office/powerpoint/2010/main" val="2353814966"/>
              </p:ext>
            </p:extLst>
          </p:nvPr>
        </p:nvGraphicFramePr>
        <p:xfrm>
          <a:off x="3148608" y="708000"/>
          <a:ext cx="5545138" cy="1439863"/>
        </p:xfrm>
        <a:graphic>
          <a:graphicData uri="http://schemas.openxmlformats.org/drawingml/2006/table">
            <a:tbl>
              <a:tblPr/>
              <a:tblGrid>
                <a:gridCol w="5545138"/>
              </a:tblGrid>
              <a:tr h="1439863">
                <a:tc>
                  <a:txBody>
                    <a:bodyPr/>
                    <a:lstStyle/>
                    <a:p>
                      <a:pPr marL="285750" marR="0" lvl="0" indent="-2857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Principios de la función administrativa, de contratación y los criterios de sostenibilidad fiscal.</a:t>
                      </a:r>
                    </a:p>
                    <a:p>
                      <a:pPr marL="285750" marR="0" lvl="0" indent="-2857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Demostrar que en su ejecución sea una modalidad eficiente y necesaria desde el momento de estructuración.</a:t>
                      </a:r>
                    </a:p>
                    <a:p>
                      <a:pPr marL="285750" marR="0" lvl="0" indent="-2857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Eficiente asignación de riesgos y mitigación del impacto en ocurrencia de los mismos.</a:t>
                      </a:r>
                    </a:p>
                  </a:txBody>
                  <a:tcPr marL="91449" marR="91449"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930547429"/>
              </p:ext>
            </p:extLst>
          </p:nvPr>
        </p:nvGraphicFramePr>
        <p:xfrm>
          <a:off x="3220616" y="2580208"/>
          <a:ext cx="5545138" cy="1004888"/>
        </p:xfrm>
        <a:graphic>
          <a:graphicData uri="http://schemas.openxmlformats.org/drawingml/2006/table">
            <a:tbl>
              <a:tblPr/>
              <a:tblGrid>
                <a:gridCol w="5545138"/>
              </a:tblGrid>
              <a:tr h="1004888">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None/>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      Esta condicionada a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 Disponibilidad de la infraestructura, al cumplimiento de niveles de servicio y estándares de calidad</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Demás requisitos reglamentarios</a:t>
                      </a:r>
                    </a:p>
                  </a:txBody>
                  <a:tcPr marL="91449" marR="91449"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195735340"/>
              </p:ext>
            </p:extLst>
          </p:nvPr>
        </p:nvGraphicFramePr>
        <p:xfrm>
          <a:off x="3148608" y="3876352"/>
          <a:ext cx="5545138" cy="1158298"/>
        </p:xfrm>
        <a:graphic>
          <a:graphicData uri="http://schemas.openxmlformats.org/drawingml/2006/table">
            <a:tbl>
              <a:tblPr/>
              <a:tblGrid>
                <a:gridCol w="5545138"/>
              </a:tblGrid>
              <a:tr h="1006475">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Plazo máximo de treinta (30) años (COL), incluidas prorrogas.</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Si en estructuración se determina que el plazo es mayor a 30 años, concepto CONPES Consejo Nacional de Política Económica y Social (COL)</a:t>
                      </a:r>
                      <a:endParaRPr kumimoji="0" lang="es-CO" sz="1800" b="1" i="0" u="none" strike="noStrike" cap="none" normalizeH="0" baseline="0" dirty="0" smtClean="0">
                        <a:ln>
                          <a:noFill/>
                        </a:ln>
                        <a:solidFill>
                          <a:srgbClr val="FFFFFF"/>
                        </a:solidFill>
                        <a:effectLst/>
                        <a:latin typeface="Trebuchet MS" pitchFamily="34" charset="0"/>
                        <a:ea typeface="ＭＳ Ｐゴシック" pitchFamily="34" charset="-128"/>
                      </a:endParaRPr>
                    </a:p>
                  </a:txBody>
                  <a:tcPr marL="91449" marR="91449"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827830567"/>
              </p:ext>
            </p:extLst>
          </p:nvPr>
        </p:nvGraphicFramePr>
        <p:xfrm>
          <a:off x="3076600" y="5013903"/>
          <a:ext cx="5616575" cy="1798132"/>
        </p:xfrm>
        <a:graphic>
          <a:graphicData uri="http://schemas.openxmlformats.org/drawingml/2006/table">
            <a:tbl>
              <a:tblPr/>
              <a:tblGrid>
                <a:gridCol w="5616575"/>
              </a:tblGrid>
              <a:tr h="1368748">
                <a:tc>
                  <a:txBody>
                    <a:bodyPr/>
                    <a:lstStyle/>
                    <a:p>
                      <a:pPr marL="285750" marR="0" lvl="0" indent="-2857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Después de transcurridos los primeros  (3) años de su vigencia y antes de cumplir las primeras (3/4) partes del plazo inicial.</a:t>
                      </a:r>
                    </a:p>
                    <a:p>
                      <a:pPr marL="285750" marR="0" lvl="0" indent="-2857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rPr>
                        <a:t>APP Iniciativa Publica. Las adiciones de recursos  no podrán ser superiores al X% (En Col 20%) del valor del contrato inicialmente pactado, si aporte es mayor concepto CONFIS (COL).</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s-CO" sz="1400" b="1" i="0" u="none" strike="noStrike" cap="none" normalizeH="0" baseline="0" dirty="0" smtClean="0">
                        <a:ln>
                          <a:noFill/>
                        </a:ln>
                        <a:solidFill>
                          <a:schemeClr val="tx1"/>
                        </a:solidFill>
                        <a:effectLst/>
                        <a:latin typeface="Trebuchet MS" pitchFamily="34" charset="0"/>
                        <a:ea typeface="ＭＳ Ｐゴシック" pitchFamily="34" charset="-128"/>
                      </a:endParaRPr>
                    </a:p>
                  </a:txBody>
                  <a:tcPr marL="91439" marR="91439" marT="45626" marB="456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8" name="Picture 3"/>
          <p:cNvPicPr>
            <a:picLocks noChangeAspect="1" noChangeArrowheads="1"/>
          </p:cNvPicPr>
          <p:nvPr/>
        </p:nvPicPr>
        <p:blipFill>
          <a:blip r:embed="rId3" cstate="print"/>
          <a:srcRect/>
          <a:stretch>
            <a:fillRect/>
          </a:stretch>
        </p:blipFill>
        <p:spPr bwMode="auto">
          <a:xfrm>
            <a:off x="971600" y="692696"/>
            <a:ext cx="1444625" cy="1014412"/>
          </a:xfrm>
          <a:prstGeom prst="rect">
            <a:avLst/>
          </a:prstGeom>
          <a:noFill/>
          <a:ln w="9525">
            <a:noFill/>
            <a:miter lim="800000"/>
            <a:headEnd/>
            <a:tailEnd/>
          </a:ln>
        </p:spPr>
      </p:pic>
      <p:pic>
        <p:nvPicPr>
          <p:cNvPr id="9" name="Picture 4"/>
          <p:cNvPicPr>
            <a:picLocks noChangeAspect="1" noChangeArrowheads="1"/>
          </p:cNvPicPr>
          <p:nvPr/>
        </p:nvPicPr>
        <p:blipFill>
          <a:blip r:embed="rId4" cstate="print"/>
          <a:srcRect/>
          <a:stretch>
            <a:fillRect/>
          </a:stretch>
        </p:blipFill>
        <p:spPr bwMode="auto">
          <a:xfrm>
            <a:off x="1132384" y="2292176"/>
            <a:ext cx="1325563" cy="914400"/>
          </a:xfrm>
          <a:prstGeom prst="rect">
            <a:avLst/>
          </a:prstGeom>
          <a:noFill/>
          <a:ln w="9525">
            <a:noFill/>
            <a:miter lim="800000"/>
            <a:headEnd/>
            <a:tailEnd/>
          </a:ln>
        </p:spPr>
      </p:pic>
      <p:pic>
        <p:nvPicPr>
          <p:cNvPr id="10" name="Picture 7"/>
          <p:cNvPicPr>
            <a:picLocks noChangeAspect="1" noChangeArrowheads="1"/>
          </p:cNvPicPr>
          <p:nvPr/>
        </p:nvPicPr>
        <p:blipFill>
          <a:blip r:embed="rId5" cstate="print"/>
          <a:srcRect/>
          <a:stretch>
            <a:fillRect/>
          </a:stretch>
        </p:blipFill>
        <p:spPr bwMode="auto">
          <a:xfrm>
            <a:off x="1115616" y="3645024"/>
            <a:ext cx="1339850" cy="1047750"/>
          </a:xfrm>
          <a:prstGeom prst="rect">
            <a:avLst/>
          </a:prstGeom>
          <a:noFill/>
          <a:ln w="9525">
            <a:noFill/>
            <a:miter lim="800000"/>
            <a:headEnd/>
            <a:tailEnd/>
          </a:ln>
        </p:spPr>
      </p:pic>
      <p:pic>
        <p:nvPicPr>
          <p:cNvPr id="11" name="Picture 8"/>
          <p:cNvPicPr>
            <a:picLocks noChangeAspect="1" noChangeArrowheads="1"/>
          </p:cNvPicPr>
          <p:nvPr/>
        </p:nvPicPr>
        <p:blipFill>
          <a:blip r:embed="rId6" cstate="print"/>
          <a:srcRect/>
          <a:stretch>
            <a:fillRect/>
          </a:stretch>
        </p:blipFill>
        <p:spPr bwMode="auto">
          <a:xfrm>
            <a:off x="1115616" y="5085184"/>
            <a:ext cx="1373188" cy="868362"/>
          </a:xfrm>
          <a:prstGeom prst="rect">
            <a:avLst/>
          </a:prstGeom>
          <a:noFill/>
          <a:ln w="9525">
            <a:noFill/>
            <a:miter lim="800000"/>
            <a:headEnd/>
            <a:tailEnd/>
          </a:ln>
        </p:spPr>
      </p:pic>
      <p:sp>
        <p:nvSpPr>
          <p:cNvPr id="3" name="TextBox 2"/>
          <p:cNvSpPr txBox="1"/>
          <p:nvPr/>
        </p:nvSpPr>
        <p:spPr>
          <a:xfrm>
            <a:off x="844352" y="131936"/>
            <a:ext cx="3711272" cy="523220"/>
          </a:xfrm>
          <a:prstGeom prst="rect">
            <a:avLst/>
          </a:prstGeom>
          <a:noFill/>
        </p:spPr>
        <p:txBody>
          <a:bodyPr wrap="none" rtlCol="0">
            <a:spAutoFit/>
          </a:bodyPr>
          <a:lstStyle/>
          <a:p>
            <a:r>
              <a:rPr lang="en-US" sz="2800" b="1" dirty="0" smtClean="0"/>
              <a:t>PRINCIPIOS GENERALES </a:t>
            </a:r>
            <a:endParaRPr lang="en-US" sz="2800" b="1" dirty="0"/>
          </a:p>
        </p:txBody>
      </p:sp>
    </p:spTree>
    <p:extLst>
      <p:ext uri="{BB962C8B-B14F-4D97-AF65-F5344CB8AC3E}">
        <p14:creationId xmlns:p14="http://schemas.microsoft.com/office/powerpoint/2010/main" val="922594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952" y="116632"/>
            <a:ext cx="8856984" cy="576064"/>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ESQUEMAS APP</a:t>
            </a:r>
            <a:r>
              <a:rPr kumimoji="0" lang="es-CO" sz="28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 ORIGEN LEGAL</a:t>
            </a: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CO" sz="2000" b="1"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4"/>
          <p:cNvPicPr>
            <a:picLocks noChangeAspect="1" noChangeArrowheads="1"/>
          </p:cNvPicPr>
          <p:nvPr/>
        </p:nvPicPr>
        <p:blipFill>
          <a:blip r:embed="rId2" cstate="print"/>
          <a:srcRect/>
          <a:stretch>
            <a:fillRect/>
          </a:stretch>
        </p:blipFill>
        <p:spPr bwMode="auto">
          <a:xfrm>
            <a:off x="2586038" y="3819525"/>
            <a:ext cx="3281362" cy="2447925"/>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2581275" y="981075"/>
            <a:ext cx="3286125" cy="2816225"/>
          </a:xfrm>
          <a:prstGeom prst="rect">
            <a:avLst/>
          </a:prstGeom>
          <a:noFill/>
          <a:ln w="9525">
            <a:noFill/>
            <a:miter lim="800000"/>
            <a:headEnd/>
            <a:tailEnd/>
          </a:ln>
        </p:spPr>
      </p:pic>
      <p:pic>
        <p:nvPicPr>
          <p:cNvPr id="5" name="Picture 6"/>
          <p:cNvPicPr>
            <a:picLocks noChangeAspect="1" noChangeArrowheads="1"/>
          </p:cNvPicPr>
          <p:nvPr/>
        </p:nvPicPr>
        <p:blipFill>
          <a:blip r:embed="rId4" cstate="print"/>
          <a:srcRect/>
          <a:stretch>
            <a:fillRect/>
          </a:stretch>
        </p:blipFill>
        <p:spPr bwMode="auto">
          <a:xfrm>
            <a:off x="146050" y="1946275"/>
            <a:ext cx="2295525" cy="885825"/>
          </a:xfrm>
          <a:prstGeom prst="rect">
            <a:avLst/>
          </a:prstGeom>
          <a:noFill/>
          <a:ln w="9525">
            <a:noFill/>
            <a:miter lim="800000"/>
            <a:headEnd/>
            <a:tailEnd/>
          </a:ln>
        </p:spPr>
      </p:pic>
      <p:sp>
        <p:nvSpPr>
          <p:cNvPr id="6" name="2 CuadroTexto"/>
          <p:cNvSpPr txBox="1">
            <a:spLocks noChangeArrowheads="1"/>
          </p:cNvSpPr>
          <p:nvPr/>
        </p:nvSpPr>
        <p:spPr bwMode="auto">
          <a:xfrm>
            <a:off x="0" y="2924175"/>
            <a:ext cx="2586038" cy="339725"/>
          </a:xfrm>
          <a:prstGeom prst="rect">
            <a:avLst/>
          </a:prstGeom>
          <a:noFill/>
          <a:ln w="9525">
            <a:noFill/>
            <a:miter lim="800000"/>
            <a:headEnd/>
            <a:tailEnd/>
          </a:ln>
        </p:spPr>
        <p:txBody>
          <a:bodyPr>
            <a:spAutoFit/>
          </a:bodyPr>
          <a:lstStyle/>
          <a:p>
            <a:r>
              <a:rPr lang="es-CO" sz="1600" b="1"/>
              <a:t>MODELO ANGLOSAJON</a:t>
            </a:r>
          </a:p>
        </p:txBody>
      </p:sp>
      <p:pic>
        <p:nvPicPr>
          <p:cNvPr id="7" name="Picture 8"/>
          <p:cNvPicPr>
            <a:picLocks noChangeAspect="1" noChangeArrowheads="1"/>
          </p:cNvPicPr>
          <p:nvPr/>
        </p:nvPicPr>
        <p:blipFill>
          <a:blip r:embed="rId5" cstate="print"/>
          <a:srcRect/>
          <a:stretch>
            <a:fillRect/>
          </a:stretch>
        </p:blipFill>
        <p:spPr bwMode="auto">
          <a:xfrm>
            <a:off x="146050" y="4365625"/>
            <a:ext cx="2276475" cy="857250"/>
          </a:xfrm>
          <a:prstGeom prst="rect">
            <a:avLst/>
          </a:prstGeom>
          <a:noFill/>
          <a:ln w="9525">
            <a:noFill/>
            <a:miter lim="800000"/>
            <a:headEnd/>
            <a:tailEnd/>
          </a:ln>
        </p:spPr>
      </p:pic>
      <p:sp>
        <p:nvSpPr>
          <p:cNvPr id="8" name="13 CuadroTexto"/>
          <p:cNvSpPr txBox="1">
            <a:spLocks noChangeArrowheads="1"/>
          </p:cNvSpPr>
          <p:nvPr/>
        </p:nvSpPr>
        <p:spPr bwMode="auto">
          <a:xfrm>
            <a:off x="26988" y="5516563"/>
            <a:ext cx="2586037" cy="585787"/>
          </a:xfrm>
          <a:prstGeom prst="rect">
            <a:avLst/>
          </a:prstGeom>
          <a:noFill/>
          <a:ln w="9525">
            <a:noFill/>
            <a:miter lim="800000"/>
            <a:headEnd/>
            <a:tailEnd/>
          </a:ln>
        </p:spPr>
        <p:txBody>
          <a:bodyPr>
            <a:spAutoFit/>
          </a:bodyPr>
          <a:lstStyle/>
          <a:p>
            <a:r>
              <a:rPr lang="es-CO" sz="1600" b="1"/>
              <a:t>MODELO HISPANO - NAPOLEONICO</a:t>
            </a:r>
          </a:p>
        </p:txBody>
      </p:sp>
      <p:pic>
        <p:nvPicPr>
          <p:cNvPr id="9" name="Picture 9"/>
          <p:cNvPicPr>
            <a:picLocks noChangeAspect="1" noChangeArrowheads="1"/>
          </p:cNvPicPr>
          <p:nvPr/>
        </p:nvPicPr>
        <p:blipFill>
          <a:blip r:embed="rId6" cstate="print"/>
          <a:srcRect/>
          <a:stretch>
            <a:fillRect/>
          </a:stretch>
        </p:blipFill>
        <p:spPr bwMode="auto">
          <a:xfrm>
            <a:off x="6588125" y="5043488"/>
            <a:ext cx="2508250" cy="1123950"/>
          </a:xfrm>
          <a:prstGeom prst="rect">
            <a:avLst/>
          </a:prstGeom>
          <a:noFill/>
          <a:ln w="9525">
            <a:noFill/>
            <a:miter lim="800000"/>
            <a:headEnd/>
            <a:tailEnd/>
          </a:ln>
        </p:spPr>
      </p:pic>
      <p:pic>
        <p:nvPicPr>
          <p:cNvPr id="10" name="Picture 10"/>
          <p:cNvPicPr>
            <a:picLocks noChangeAspect="1" noChangeArrowheads="1"/>
          </p:cNvPicPr>
          <p:nvPr/>
        </p:nvPicPr>
        <p:blipFill>
          <a:blip r:embed="rId7" cstate="print"/>
          <a:srcRect/>
          <a:stretch>
            <a:fillRect/>
          </a:stretch>
        </p:blipFill>
        <p:spPr bwMode="auto">
          <a:xfrm>
            <a:off x="7019925" y="3784600"/>
            <a:ext cx="1447800" cy="1162050"/>
          </a:xfrm>
          <a:prstGeom prst="rect">
            <a:avLst/>
          </a:prstGeom>
          <a:noFill/>
          <a:ln w="9525">
            <a:noFill/>
            <a:miter lim="800000"/>
            <a:headEnd/>
            <a:tailEnd/>
          </a:ln>
        </p:spPr>
      </p:pic>
      <p:pic>
        <p:nvPicPr>
          <p:cNvPr id="11" name="Picture 11"/>
          <p:cNvPicPr>
            <a:picLocks noChangeAspect="1" noChangeArrowheads="1"/>
          </p:cNvPicPr>
          <p:nvPr/>
        </p:nvPicPr>
        <p:blipFill>
          <a:blip r:embed="rId8" cstate="print"/>
          <a:srcRect/>
          <a:stretch>
            <a:fillRect/>
          </a:stretch>
        </p:blipFill>
        <p:spPr bwMode="auto">
          <a:xfrm>
            <a:off x="7019925" y="955675"/>
            <a:ext cx="1419225" cy="1466850"/>
          </a:xfrm>
          <a:prstGeom prst="rect">
            <a:avLst/>
          </a:prstGeom>
          <a:noFill/>
          <a:ln w="9525">
            <a:noFill/>
            <a:miter lim="800000"/>
            <a:headEnd/>
            <a:tailEnd/>
          </a:ln>
        </p:spPr>
      </p:pic>
      <p:pic>
        <p:nvPicPr>
          <p:cNvPr id="12" name="Picture 12"/>
          <p:cNvPicPr>
            <a:picLocks noChangeAspect="1" noChangeArrowheads="1"/>
          </p:cNvPicPr>
          <p:nvPr/>
        </p:nvPicPr>
        <p:blipFill>
          <a:blip r:embed="rId9" cstate="print"/>
          <a:srcRect/>
          <a:stretch>
            <a:fillRect/>
          </a:stretch>
        </p:blipFill>
        <p:spPr bwMode="auto">
          <a:xfrm>
            <a:off x="6588125" y="2422525"/>
            <a:ext cx="2160588" cy="1358900"/>
          </a:xfrm>
          <a:prstGeom prst="rect">
            <a:avLst/>
          </a:prstGeom>
          <a:noFill/>
          <a:ln w="9525">
            <a:noFill/>
            <a:miter lim="800000"/>
            <a:headEnd/>
            <a:tailEnd/>
          </a:ln>
        </p:spPr>
      </p:pic>
      <p:sp>
        <p:nvSpPr>
          <p:cNvPr id="13" name="12 Flecha a la derecha con bandas"/>
          <p:cNvSpPr/>
          <p:nvPr/>
        </p:nvSpPr>
        <p:spPr>
          <a:xfrm>
            <a:off x="5940425" y="2135188"/>
            <a:ext cx="720725" cy="3286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p>
        </p:txBody>
      </p:sp>
      <p:sp>
        <p:nvSpPr>
          <p:cNvPr id="14" name="13 Flecha a la derecha con bandas"/>
          <p:cNvSpPr/>
          <p:nvPr/>
        </p:nvSpPr>
        <p:spPr>
          <a:xfrm>
            <a:off x="5867400" y="4714875"/>
            <a:ext cx="720725" cy="3286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116632"/>
            <a:ext cx="8856984" cy="6624736"/>
          </a:xfrm>
          <a:prstGeom prst="rect">
            <a:avLst/>
          </a:prstGeom>
        </p:spPr>
        <p:txBody>
          <a:bodyPr rtlCol="0"/>
          <a:lstStyle/>
          <a:p>
            <a:pPr marL="906463" marR="0" lvl="0" indent="-95250" defTabSz="250825" rtl="0" eaLnBrk="1" fontAlgn="auto" latinLnBrk="0" hangingPunct="1">
              <a:lnSpc>
                <a:spcPct val="100000"/>
              </a:lnSpc>
              <a:spcBef>
                <a:spcPct val="0"/>
              </a:spcBef>
              <a:spcAft>
                <a:spcPts val="0"/>
              </a:spcAft>
              <a:buClr>
                <a:schemeClr val="accent6">
                  <a:lumMod val="75000"/>
                </a:schemeClr>
              </a:buClr>
              <a:buSzTx/>
              <a:buFont typeface="Georgia" pitchFamily="18" charset="0"/>
              <a:buNone/>
              <a:tabLst/>
              <a:defRPr/>
            </a:pPr>
            <a:r>
              <a:rPr kumimoji="0" lang="es-CO"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EXPERIENCIAS INTERNACIONALES</a:t>
            </a:r>
            <a:r>
              <a:rPr kumimoji="0" lang="es-CO"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CO"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s-CO" sz="1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Periodo de análisis 1985-2012, porcentaje en USD corrientes</a:t>
            </a:r>
            <a:endParaRPr kumimoji="0" lang="es-CO" sz="1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2"/>
          <p:cNvPicPr>
            <a:picLocks noChangeAspect="1" noChangeArrowheads="1"/>
          </p:cNvPicPr>
          <p:nvPr/>
        </p:nvPicPr>
        <p:blipFill>
          <a:blip r:embed="rId2" cstate="print"/>
          <a:srcRect/>
          <a:stretch>
            <a:fillRect/>
          </a:stretch>
        </p:blipFill>
        <p:spPr bwMode="auto">
          <a:xfrm>
            <a:off x="611188" y="908050"/>
            <a:ext cx="7891462" cy="1255713"/>
          </a:xfrm>
          <a:prstGeom prst="rect">
            <a:avLst/>
          </a:prstGeom>
          <a:noFill/>
          <a:ln w="9525">
            <a:noFill/>
            <a:miter lim="800000"/>
            <a:headEnd/>
            <a:tailEnd/>
          </a:ln>
        </p:spPr>
      </p:pic>
      <p:pic>
        <p:nvPicPr>
          <p:cNvPr id="4" name="Picture 4"/>
          <p:cNvPicPr>
            <a:picLocks noChangeAspect="1" noChangeArrowheads="1"/>
          </p:cNvPicPr>
          <p:nvPr/>
        </p:nvPicPr>
        <p:blipFill>
          <a:blip r:embed="rId3" cstate="print"/>
          <a:srcRect/>
          <a:stretch>
            <a:fillRect/>
          </a:stretch>
        </p:blipFill>
        <p:spPr bwMode="auto">
          <a:xfrm>
            <a:off x="2298700" y="2349500"/>
            <a:ext cx="4516438" cy="3033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499</TotalTime>
  <Words>1452</Words>
  <Application>Microsoft Office PowerPoint</Application>
  <PresentationFormat>Presentación en pantalla (4:3)</PresentationFormat>
  <Paragraphs>190</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ESTRUCTURA GENERAL DE FIDUCIA EN GARANTIA</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abogado01</dc:creator>
  <cp:lastModifiedBy>PBNB099</cp:lastModifiedBy>
  <cp:revision>50</cp:revision>
  <cp:lastPrinted>2013-08-15T22:47:11Z</cp:lastPrinted>
  <dcterms:created xsi:type="dcterms:W3CDTF">2013-08-15T20:22:39Z</dcterms:created>
  <dcterms:modified xsi:type="dcterms:W3CDTF">2013-09-20T16:02:54Z</dcterms:modified>
</cp:coreProperties>
</file>