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94" r:id="rId2"/>
    <p:sldId id="293" r:id="rId3"/>
    <p:sldId id="271" r:id="rId4"/>
    <p:sldId id="270" r:id="rId5"/>
    <p:sldId id="272" r:id="rId6"/>
    <p:sldId id="273" r:id="rId7"/>
    <p:sldId id="322" r:id="rId8"/>
    <p:sldId id="320" r:id="rId9"/>
    <p:sldId id="287" r:id="rId10"/>
    <p:sldId id="288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6" r:id="rId20"/>
    <p:sldId id="323" r:id="rId21"/>
    <p:sldId id="305" r:id="rId2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90" autoAdjust="0"/>
  </p:normalViewPr>
  <p:slideViewPr>
    <p:cSldViewPr snapToGrid="0" snapToObjects="1">
      <p:cViewPr>
        <p:scale>
          <a:sx n="100" d="100"/>
          <a:sy n="100" d="100"/>
        </p:scale>
        <p:origin x="-1344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4" Type="http://schemas.openxmlformats.org/officeDocument/2006/relationships/slide" Target="../slides/slide15.xml"/><Relationship Id="rId5" Type="http://schemas.openxmlformats.org/officeDocument/2006/relationships/slide" Target="../slides/slide17.xml"/><Relationship Id="rId6" Type="http://schemas.openxmlformats.org/officeDocument/2006/relationships/slide" Target="../slides/slide13.xml"/><Relationship Id="rId7" Type="http://schemas.openxmlformats.org/officeDocument/2006/relationships/hyperlink" Target="file:///\\localhost\Users\dperez\Desktop\BAC%20I%20CREDOMATIC\01%20Departamento%20Legal\Riesgo%20Legal\Propuesta%20(v3.1).pptx%2319.%20Presentaci%25C3%25B3n%20de%20PowerPoint" TargetMode="External"/><Relationship Id="rId8" Type="http://schemas.openxmlformats.org/officeDocument/2006/relationships/slide" Target="../slides/slide18.xml"/><Relationship Id="rId1" Type="http://schemas.openxmlformats.org/officeDocument/2006/relationships/slide" Target="../slides/slide12.xml"/><Relationship Id="rId2" Type="http://schemas.openxmlformats.org/officeDocument/2006/relationships/slide" Target="../slides/slide1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2C89F-6E7F-4C50-85D6-A223A6FE9342}" type="doc">
      <dgm:prSet loTypeId="urn:microsoft.com/office/officeart/2005/8/layout/lProcess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625316D-99CB-4D1C-AA2D-968CDA8D80CA}">
      <dgm:prSet phldrT="[Text]" custT="1"/>
      <dgm:spPr/>
      <dgm:t>
        <a:bodyPr/>
        <a:lstStyle/>
        <a:p>
          <a:r>
            <a:rPr lang="es-ES" sz="1400" dirty="0" smtClean="0">
              <a:latin typeface="Arial" pitchFamily="34" charset="0"/>
              <a:cs typeface="Arial" pitchFamily="34" charset="0"/>
            </a:rPr>
            <a:t>El propio comportamiento de las entidades financieras  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6DE1A23C-A49B-426D-9AC4-4F8E3279480D}" type="parTrans" cxnId="{62E8DC96-73AD-442C-AF0E-7F6F81114E22}">
      <dgm:prSet/>
      <dgm:spPr/>
      <dgm:t>
        <a:bodyPr/>
        <a:lstStyle/>
        <a:p>
          <a:endParaRPr lang="en-US"/>
        </a:p>
      </dgm:t>
    </dgm:pt>
    <dgm:pt modelId="{B39A88D5-B117-40D2-B4C7-478AD53517EB}" type="sibTrans" cxnId="{62E8DC96-73AD-442C-AF0E-7F6F81114E22}">
      <dgm:prSet/>
      <dgm:spPr/>
      <dgm:t>
        <a:bodyPr/>
        <a:lstStyle/>
        <a:p>
          <a:endParaRPr lang="en-US"/>
        </a:p>
      </dgm:t>
    </dgm:pt>
    <dgm:pt modelId="{85345D66-518F-4E72-8BA8-AFD4B4D0AEC9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Limitado conocimiento legal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797219B-F147-4C16-80AD-E0C4095DB4B5}" type="parTrans" cxnId="{092440F5-0BAC-4228-A9B9-1D78F4697C96}">
      <dgm:prSet/>
      <dgm:spPr/>
      <dgm:t>
        <a:bodyPr/>
        <a:lstStyle/>
        <a:p>
          <a:endParaRPr lang="en-US"/>
        </a:p>
      </dgm:t>
    </dgm:pt>
    <dgm:pt modelId="{57147DC7-0DC6-4817-8E45-8F59CC31B0EA}" type="sibTrans" cxnId="{092440F5-0BAC-4228-A9B9-1D78F4697C96}">
      <dgm:prSet/>
      <dgm:spPr/>
      <dgm:t>
        <a:bodyPr/>
        <a:lstStyle/>
        <a:p>
          <a:endParaRPr lang="en-US"/>
        </a:p>
      </dgm:t>
    </dgm:pt>
    <dgm:pt modelId="{9768DFA7-3CF8-4B1D-A75E-D75D7D6DE4A1}">
      <dgm:prSet phldrT="[Text]" custT="1"/>
      <dgm:spPr/>
      <dgm:t>
        <a:bodyPr/>
        <a:lstStyle/>
        <a:p>
          <a:r>
            <a:rPr lang="es-ES" sz="1400" dirty="0" smtClean="0">
              <a:latin typeface="Arial" pitchFamily="34" charset="0"/>
              <a:cs typeface="Arial" pitchFamily="34" charset="0"/>
            </a:rPr>
            <a:t>La Naturaleza de los Mercados Financieros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355E7451-2B7D-4FF3-9F8B-F37D41C93571}" type="parTrans" cxnId="{82BBDFE6-4721-49D6-8E76-D1F1A9C60191}">
      <dgm:prSet/>
      <dgm:spPr/>
      <dgm:t>
        <a:bodyPr/>
        <a:lstStyle/>
        <a:p>
          <a:endParaRPr lang="en-US"/>
        </a:p>
      </dgm:t>
    </dgm:pt>
    <dgm:pt modelId="{757D8230-72B1-4584-AB4A-8373B6B5240F}" type="sibTrans" cxnId="{82BBDFE6-4721-49D6-8E76-D1F1A9C60191}">
      <dgm:prSet/>
      <dgm:spPr/>
      <dgm:t>
        <a:bodyPr/>
        <a:lstStyle/>
        <a:p>
          <a:endParaRPr lang="en-US"/>
        </a:p>
      </dgm:t>
    </dgm:pt>
    <dgm:pt modelId="{4589B363-FBD8-46C4-83EB-7455BCE1B0A5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Innovación Financiera</a:t>
          </a:r>
          <a:endParaRPr lang="en-US" sz="1200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91D9F854-4E4C-495C-9C44-DCD11D7A3993}" type="parTrans" cxnId="{8DFBF090-1A04-4AAD-908E-71D8F68178A8}">
      <dgm:prSet/>
      <dgm:spPr/>
      <dgm:t>
        <a:bodyPr/>
        <a:lstStyle/>
        <a:p>
          <a:endParaRPr lang="en-US"/>
        </a:p>
      </dgm:t>
    </dgm:pt>
    <dgm:pt modelId="{B1369533-6C51-4D5F-AB30-E5EAAF67D4AE}" type="sibTrans" cxnId="{8DFBF090-1A04-4AAD-908E-71D8F68178A8}">
      <dgm:prSet/>
      <dgm:spPr/>
      <dgm:t>
        <a:bodyPr/>
        <a:lstStyle/>
        <a:p>
          <a:endParaRPr lang="en-US"/>
        </a:p>
      </dgm:t>
    </dgm:pt>
    <dgm:pt modelId="{6E5F8B70-32F7-4C8F-B4C4-6BCF36FA544E}">
      <dgm:prSet phldrT="[Text]" custT="1"/>
      <dgm:spPr/>
      <dgm:t>
        <a:bodyPr/>
        <a:lstStyle/>
        <a:p>
          <a:r>
            <a:rPr lang="es-ES" sz="1400" dirty="0" smtClean="0">
              <a:latin typeface="Arial" pitchFamily="34" charset="0"/>
              <a:cs typeface="Arial" pitchFamily="34" charset="0"/>
            </a:rPr>
            <a:t>Leyes/Regulaciones problemáticas</a:t>
          </a:r>
          <a:endParaRPr lang="en-US" sz="1400" dirty="0">
            <a:latin typeface="Arial" pitchFamily="34" charset="0"/>
            <a:cs typeface="Arial" pitchFamily="34" charset="0"/>
          </a:endParaRPr>
        </a:p>
      </dgm:t>
    </dgm:pt>
    <dgm:pt modelId="{6CC64A65-60B4-484B-B77E-C92B19678C63}" type="parTrans" cxnId="{091401C9-34B5-4304-9484-9D2878E7235A}">
      <dgm:prSet/>
      <dgm:spPr/>
      <dgm:t>
        <a:bodyPr/>
        <a:lstStyle/>
        <a:p>
          <a:endParaRPr lang="en-US"/>
        </a:p>
      </dgm:t>
    </dgm:pt>
    <dgm:pt modelId="{C07EA934-09D0-4981-9E16-3ABC90F9E5D9}" type="sibTrans" cxnId="{091401C9-34B5-4304-9484-9D2878E7235A}">
      <dgm:prSet/>
      <dgm:spPr/>
      <dgm:t>
        <a:bodyPr/>
        <a:lstStyle/>
        <a:p>
          <a:endParaRPr lang="en-US"/>
        </a:p>
      </dgm:t>
    </dgm:pt>
    <dgm:pt modelId="{EA552A6F-30BF-4EF3-A380-C8EBC19DEA63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Leyes malas</a:t>
          </a:r>
          <a:endParaRPr lang="en-US" sz="1200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EB0EF63-6BEA-43F9-950F-604245AA2E06}" type="parTrans" cxnId="{51C80DB0-E8F0-43CA-B138-981FA484C551}">
      <dgm:prSet/>
      <dgm:spPr/>
      <dgm:t>
        <a:bodyPr/>
        <a:lstStyle/>
        <a:p>
          <a:endParaRPr lang="en-US"/>
        </a:p>
      </dgm:t>
    </dgm:pt>
    <dgm:pt modelId="{65C69AF5-FA00-43DC-8163-3536260DCFA3}" type="sibTrans" cxnId="{51C80DB0-E8F0-43CA-B138-981FA484C551}">
      <dgm:prSet/>
      <dgm:spPr/>
      <dgm:t>
        <a:bodyPr/>
        <a:lstStyle/>
        <a:p>
          <a:endParaRPr lang="en-US"/>
        </a:p>
      </dgm:t>
    </dgm:pt>
    <dgm:pt modelId="{4ADB3162-3F5F-42F7-87FA-ACB6014CC91F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Consideraciones de política legislativa/regulatoria</a:t>
          </a:r>
          <a:endParaRPr lang="en-US" sz="1200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2526D532-F48B-4498-943D-770A988DEF2F}" type="parTrans" cxnId="{293C9549-610A-411E-BFEF-EEEAB6663092}">
      <dgm:prSet/>
      <dgm:spPr/>
      <dgm:t>
        <a:bodyPr/>
        <a:lstStyle/>
        <a:p>
          <a:endParaRPr lang="en-US"/>
        </a:p>
      </dgm:t>
    </dgm:pt>
    <dgm:pt modelId="{6F1F22B9-1A71-46D9-B8F9-FF35C6BBAC7B}" type="sibTrans" cxnId="{293C9549-610A-411E-BFEF-EEEAB6663092}">
      <dgm:prSet/>
      <dgm:spPr/>
      <dgm:t>
        <a:bodyPr/>
        <a:lstStyle/>
        <a:p>
          <a:endParaRPr lang="en-US"/>
        </a:p>
      </dgm:t>
    </dgm:pt>
    <dgm:pt modelId="{247BD96D-B90B-43DD-AE75-CB40AE829EBD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Nuevos sectores de mercado (expansión y convergencia)</a:t>
          </a:r>
          <a:endParaRPr lang="es-ES" sz="1200" dirty="0" smtClean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B8032C47-D975-4E10-BF88-B15D5CD68A05}" type="parTrans" cxnId="{6E729FF4-B2B1-49CA-BCA5-94AB17C7ADE3}">
      <dgm:prSet/>
      <dgm:spPr/>
      <dgm:t>
        <a:bodyPr/>
        <a:lstStyle/>
        <a:p>
          <a:endParaRPr lang="en-US"/>
        </a:p>
      </dgm:t>
    </dgm:pt>
    <dgm:pt modelId="{F99E4E52-7BED-4FF6-9D6A-345655BC0631}" type="sibTrans" cxnId="{6E729FF4-B2B1-49CA-BCA5-94AB17C7ADE3}">
      <dgm:prSet/>
      <dgm:spPr/>
      <dgm:t>
        <a:bodyPr/>
        <a:lstStyle/>
        <a:p>
          <a:endParaRPr lang="en-US"/>
        </a:p>
      </dgm:t>
    </dgm:pt>
    <dgm:pt modelId="{2414EED1-55D0-494B-988D-01513BA1C997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Negocios transfronterizos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5EBEB23D-3BF5-4FE8-8E42-A0C520BE8CD1}" type="parTrans" cxnId="{2179243C-67DE-4C4A-B7B2-8FBD115C0FD9}">
      <dgm:prSet/>
      <dgm:spPr/>
      <dgm:t>
        <a:bodyPr/>
        <a:lstStyle/>
        <a:p>
          <a:endParaRPr lang="en-US"/>
        </a:p>
      </dgm:t>
    </dgm:pt>
    <dgm:pt modelId="{55B54235-66C9-424C-8BC0-8D809EAAC132}" type="sibTrans" cxnId="{2179243C-67DE-4C4A-B7B2-8FBD115C0FD9}">
      <dgm:prSet/>
      <dgm:spPr/>
      <dgm:t>
        <a:bodyPr/>
        <a:lstStyle/>
        <a:p>
          <a:endParaRPr lang="en-US"/>
        </a:p>
      </dgm:t>
    </dgm:pt>
    <dgm:pt modelId="{D38126D5-B772-4AB8-9396-4263209B6CF2}">
      <dgm:prSet phldrT="[Text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Leyes inaccesibles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55BD3132-F233-4C08-82C1-4F8C9080D731}" type="parTrans" cxnId="{BB48BCD8-392C-4103-8F55-F75864135BD2}">
      <dgm:prSet/>
      <dgm:spPr/>
      <dgm:t>
        <a:bodyPr/>
        <a:lstStyle/>
        <a:p>
          <a:endParaRPr lang="en-US"/>
        </a:p>
      </dgm:t>
    </dgm:pt>
    <dgm:pt modelId="{61E70AF3-04D9-479F-BF10-9B66369C151B}" type="sibTrans" cxnId="{BB48BCD8-392C-4103-8F55-F75864135BD2}">
      <dgm:prSet/>
      <dgm:spPr/>
      <dgm:t>
        <a:bodyPr/>
        <a:lstStyle/>
        <a:p>
          <a:endParaRPr lang="en-US"/>
        </a:p>
      </dgm:t>
    </dgm:pt>
    <dgm:pt modelId="{9958CFEF-EC2F-F34D-9B17-FFF6E29319C4}">
      <dgm:prSet phldrT="[Text]" custT="1"/>
      <dgm:spPr/>
      <dgm:t>
        <a:bodyPr/>
        <a:lstStyle/>
        <a:p>
          <a:r>
            <a:rPr lang="en-US" sz="1200" b="1" dirty="0" err="1" smtClean="0">
              <a:latin typeface="Arial" pitchFamily="34" charset="0"/>
              <a:cs typeface="Arial" pitchFamily="34" charset="0"/>
            </a:rPr>
            <a:t>Fallas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de 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implementación</a:t>
          </a:r>
          <a:endParaRPr lang="en-US" sz="1200" b="1" dirty="0">
            <a:latin typeface="Arial" pitchFamily="34" charset="0"/>
            <a:cs typeface="Arial" pitchFamily="34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D429EC91-F38C-8046-B5BF-2B4B6EB2FB8D}" type="parTrans" cxnId="{24DA10B8-D075-2C45-9A3F-836D1190F01D}">
      <dgm:prSet/>
      <dgm:spPr/>
      <dgm:t>
        <a:bodyPr/>
        <a:lstStyle/>
        <a:p>
          <a:endParaRPr lang="es-ES"/>
        </a:p>
      </dgm:t>
    </dgm:pt>
    <dgm:pt modelId="{3731FA9F-00F5-374D-8F53-5D11D9043623}" type="sibTrans" cxnId="{24DA10B8-D075-2C45-9A3F-836D1190F01D}">
      <dgm:prSet/>
      <dgm:spPr/>
      <dgm:t>
        <a:bodyPr/>
        <a:lstStyle/>
        <a:p>
          <a:endParaRPr lang="es-ES"/>
        </a:p>
      </dgm:t>
    </dgm:pt>
    <dgm:pt modelId="{BB8F3CAA-9CC7-8646-A6E6-CBEC3714ED9A}">
      <dgm:prSet phldrT="[Text]" custT="1"/>
      <dgm:spPr/>
      <dgm:t>
        <a:bodyPr/>
        <a:lstStyle/>
        <a:p>
          <a:r>
            <a:rPr lang="en-US" sz="1200" b="1" dirty="0" err="1" smtClean="0">
              <a:latin typeface="Arial" pitchFamily="34" charset="0"/>
              <a:cs typeface="Arial" pitchFamily="34" charset="0"/>
            </a:rPr>
            <a:t>Extensi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ón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de 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la “</a:t>
          </a:r>
          <a:r>
            <a:rPr lang="en-US" sz="1200" b="1" dirty="0" err="1" smtClean="0">
              <a:latin typeface="Arial" pitchFamily="34" charset="0"/>
              <a:cs typeface="Arial" pitchFamily="34" charset="0"/>
            </a:rPr>
            <a:t>letra</a:t>
          </a:r>
          <a:r>
            <a:rPr lang="en-US" sz="1200" b="1" dirty="0" smtClean="0">
              <a:latin typeface="Arial" pitchFamily="34" charset="0"/>
              <a:cs typeface="Arial" pitchFamily="34" charset="0"/>
            </a:rPr>
            <a:t> de la ley”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4B00F655-18E5-D946-A1EF-E216E00F2970}" type="parTrans" cxnId="{44E45B23-D6E2-154B-A650-2A193A1759F8}">
      <dgm:prSet/>
      <dgm:spPr/>
      <dgm:t>
        <a:bodyPr/>
        <a:lstStyle/>
        <a:p>
          <a:endParaRPr lang="es-ES"/>
        </a:p>
      </dgm:t>
    </dgm:pt>
    <dgm:pt modelId="{A6BF2E72-F2C5-5247-8B65-A4D78E7C525A}" type="sibTrans" cxnId="{44E45B23-D6E2-154B-A650-2A193A1759F8}">
      <dgm:prSet/>
      <dgm:spPr/>
      <dgm:t>
        <a:bodyPr/>
        <a:lstStyle/>
        <a:p>
          <a:endParaRPr lang="es-ES"/>
        </a:p>
      </dgm:t>
    </dgm:pt>
    <dgm:pt modelId="{DCABE19E-6A6D-9B42-BA70-541E1996FCF8}">
      <dgm:prSet phldrT="[Text]" custT="1"/>
      <dgm:spPr/>
      <dgm:t>
        <a:bodyPr/>
        <a:lstStyle/>
        <a:p>
          <a:r>
            <a:rPr lang="en-US" sz="1200" b="1" dirty="0" smtClean="0">
              <a:latin typeface="Arial" pitchFamily="34" charset="0"/>
              <a:cs typeface="Arial" pitchFamily="34" charset="0"/>
            </a:rPr>
            <a:t>Outsourcing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7" action="ppaction://hlinkpres?slideindex=19&amp;slidetitle=Presentación de PowerPoint"/>
          </dgm14:cNvPr>
        </a:ext>
      </dgm:extLst>
    </dgm:pt>
    <dgm:pt modelId="{36347CBE-B8A3-E447-8746-0057FF813D7C}" type="parTrans" cxnId="{1433275C-F872-F94F-975D-EAF13376B762}">
      <dgm:prSet/>
      <dgm:spPr/>
      <dgm:t>
        <a:bodyPr/>
        <a:lstStyle/>
        <a:p>
          <a:endParaRPr lang="es-ES"/>
        </a:p>
      </dgm:t>
    </dgm:pt>
    <dgm:pt modelId="{4EABBFE0-DDD7-DF43-B368-F8C35B446BFA}" type="sibTrans" cxnId="{1433275C-F872-F94F-975D-EAF13376B762}">
      <dgm:prSet/>
      <dgm:spPr/>
      <dgm:t>
        <a:bodyPr/>
        <a:lstStyle/>
        <a:p>
          <a:endParaRPr lang="es-ES"/>
        </a:p>
      </dgm:t>
    </dgm:pt>
    <dgm:pt modelId="{A0E99398-E355-DF44-8DB3-F468A6D73BBE}">
      <dgm:prSet custT="1"/>
      <dgm:spPr/>
      <dgm:t>
        <a:bodyPr/>
        <a:lstStyle/>
        <a:p>
          <a:r>
            <a:rPr lang="es-ES" sz="1400" dirty="0" smtClean="0">
              <a:latin typeface="Arial"/>
              <a:cs typeface="Arial"/>
            </a:rPr>
            <a:t>La Interacción de la Ley y las Finanzas</a:t>
          </a:r>
          <a:endParaRPr lang="es-ES" sz="1400" dirty="0">
            <a:latin typeface="Arial"/>
            <a:cs typeface="Arial"/>
          </a:endParaRPr>
        </a:p>
      </dgm:t>
    </dgm:pt>
    <dgm:pt modelId="{73CA2234-7629-4741-B4D4-2D96A17180D2}" type="parTrans" cxnId="{842D2AD6-996E-264C-809E-4F9E739ECE7E}">
      <dgm:prSet/>
      <dgm:spPr/>
      <dgm:t>
        <a:bodyPr/>
        <a:lstStyle/>
        <a:p>
          <a:endParaRPr lang="es-ES"/>
        </a:p>
      </dgm:t>
    </dgm:pt>
    <dgm:pt modelId="{D9E18875-839E-5F40-9ABF-979C850D8710}" type="sibTrans" cxnId="{842D2AD6-996E-264C-809E-4F9E739ECE7E}">
      <dgm:prSet/>
      <dgm:spPr/>
      <dgm:t>
        <a:bodyPr/>
        <a:lstStyle/>
        <a:p>
          <a:endParaRPr lang="es-ES"/>
        </a:p>
      </dgm:t>
    </dgm:pt>
    <dgm:pt modelId="{18F8F614-FF4B-5A43-85F6-928B9C053E2C}">
      <dgm:prSet/>
      <dgm:spPr/>
      <dgm:t>
        <a:bodyPr/>
        <a:lstStyle/>
        <a:p>
          <a:r>
            <a:rPr lang="es-ES" b="1" dirty="0" smtClean="0"/>
            <a:t>Razonamiento judicial impredecible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F7138B14-5764-9B46-9B03-5009803872C0}" type="parTrans" cxnId="{2E79293F-FCC3-B443-9145-B53116D88F56}">
      <dgm:prSet/>
      <dgm:spPr/>
      <dgm:t>
        <a:bodyPr/>
        <a:lstStyle/>
        <a:p>
          <a:endParaRPr lang="es-ES"/>
        </a:p>
      </dgm:t>
    </dgm:pt>
    <dgm:pt modelId="{EBB7CD14-21CC-AA4D-9D3F-C8D8731591B8}" type="sibTrans" cxnId="{2E79293F-FCC3-B443-9145-B53116D88F56}">
      <dgm:prSet/>
      <dgm:spPr/>
      <dgm:t>
        <a:bodyPr/>
        <a:lstStyle/>
        <a:p>
          <a:endParaRPr lang="es-ES"/>
        </a:p>
      </dgm:t>
    </dgm:pt>
    <dgm:pt modelId="{18B5CAD5-B931-794A-9247-8BE6D02B8124}">
      <dgm:prSet/>
      <dgm:spPr/>
      <dgm:t>
        <a:bodyPr/>
        <a:lstStyle/>
        <a:p>
          <a:r>
            <a:rPr lang="es-ES" b="1" dirty="0" smtClean="0"/>
            <a:t>“</a:t>
          </a:r>
          <a:r>
            <a:rPr lang="es-ES" b="1" dirty="0" err="1" smtClean="0"/>
            <a:t>Hard</a:t>
          </a:r>
          <a:r>
            <a:rPr lang="es-ES" b="1" dirty="0" smtClean="0"/>
            <a:t>” &amp; “</a:t>
          </a:r>
          <a:r>
            <a:rPr lang="es-ES" b="1" dirty="0" err="1" smtClean="0"/>
            <a:t>Soft</a:t>
          </a:r>
          <a:r>
            <a:rPr lang="es-ES" b="1" dirty="0" smtClean="0"/>
            <a:t>” </a:t>
          </a:r>
          <a:r>
            <a:rPr lang="es-ES" b="1" dirty="0" err="1" smtClean="0"/>
            <a:t>law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61C1C094-2A13-BF4E-A882-9C84A9B01F82}" type="parTrans" cxnId="{3AFC57F6-181C-6A4E-9370-8EF3FB86DF97}">
      <dgm:prSet/>
      <dgm:spPr/>
      <dgm:t>
        <a:bodyPr/>
        <a:lstStyle/>
        <a:p>
          <a:endParaRPr lang="es-ES"/>
        </a:p>
      </dgm:t>
    </dgm:pt>
    <dgm:pt modelId="{D8AC92D4-D634-C34E-B103-CA4C1BCC90EF}" type="sibTrans" cxnId="{3AFC57F6-181C-6A4E-9370-8EF3FB86DF97}">
      <dgm:prSet/>
      <dgm:spPr/>
      <dgm:t>
        <a:bodyPr/>
        <a:lstStyle/>
        <a:p>
          <a:endParaRPr lang="es-ES"/>
        </a:p>
      </dgm:t>
    </dgm:pt>
    <dgm:pt modelId="{33CB950E-62D4-BB45-B4C6-EEAE4A27ED25}">
      <dgm:prSet/>
      <dgm:spPr/>
      <dgm:t>
        <a:bodyPr/>
        <a:lstStyle/>
        <a:p>
          <a:r>
            <a:rPr lang="es-ES" b="1" dirty="0" smtClean="0"/>
            <a:t>La interacción del “</a:t>
          </a:r>
          <a:r>
            <a:rPr lang="es-ES" b="1" dirty="0" err="1" smtClean="0"/>
            <a:t>soft</a:t>
          </a:r>
          <a:r>
            <a:rPr lang="es-ES" b="1" dirty="0" smtClean="0"/>
            <a:t> </a:t>
          </a:r>
          <a:r>
            <a:rPr lang="es-ES" b="1" dirty="0" err="1" smtClean="0"/>
            <a:t>law</a:t>
          </a:r>
          <a:r>
            <a:rPr lang="es-ES" b="1" dirty="0" smtClean="0"/>
            <a:t>” y el consumismo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032167BC-F1C8-A643-BA77-27883839DF30}" type="parTrans" cxnId="{076202D2-994C-2049-8733-6C0CB21DC79A}">
      <dgm:prSet/>
      <dgm:spPr/>
      <dgm:t>
        <a:bodyPr/>
        <a:lstStyle/>
        <a:p>
          <a:endParaRPr lang="es-ES"/>
        </a:p>
      </dgm:t>
    </dgm:pt>
    <dgm:pt modelId="{703938E4-C1F4-9648-B929-8E08EA5DD2B9}" type="sibTrans" cxnId="{076202D2-994C-2049-8733-6C0CB21DC79A}">
      <dgm:prSet/>
      <dgm:spPr/>
      <dgm:t>
        <a:bodyPr/>
        <a:lstStyle/>
        <a:p>
          <a:endParaRPr lang="es-ES"/>
        </a:p>
      </dgm:t>
    </dgm:pt>
    <dgm:pt modelId="{DFC9D140-9199-584C-A602-7E7170C15194}">
      <dgm:prSet/>
      <dgm:spPr/>
      <dgm:t>
        <a:bodyPr/>
        <a:lstStyle/>
        <a:p>
          <a:r>
            <a:rPr lang="es-ES" b="1" dirty="0" smtClean="0"/>
            <a:t>Globalización</a:t>
          </a:r>
          <a:endParaRPr lang="es-ES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sldjump"/>
          </dgm14:cNvPr>
        </a:ext>
      </dgm:extLst>
    </dgm:pt>
    <dgm:pt modelId="{46C5517A-5211-8A4B-83AC-C792041BF396}" type="parTrans" cxnId="{F378D78B-8F6E-7E43-A2BC-E26D15F85C06}">
      <dgm:prSet/>
      <dgm:spPr/>
      <dgm:t>
        <a:bodyPr/>
        <a:lstStyle/>
        <a:p>
          <a:endParaRPr lang="es-ES"/>
        </a:p>
      </dgm:t>
    </dgm:pt>
    <dgm:pt modelId="{3BAC0AD6-38AB-F242-A244-119CE0922264}" type="sibTrans" cxnId="{F378D78B-8F6E-7E43-A2BC-E26D15F85C06}">
      <dgm:prSet/>
      <dgm:spPr/>
      <dgm:t>
        <a:bodyPr/>
        <a:lstStyle/>
        <a:p>
          <a:endParaRPr lang="es-ES"/>
        </a:p>
      </dgm:t>
    </dgm:pt>
    <dgm:pt modelId="{4F034D05-FB8B-4458-8650-5C8DB5066E94}" type="pres">
      <dgm:prSet presAssocID="{3382C89F-6E7F-4C50-85D6-A223A6FE934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96294-77C2-4096-8D6E-CA06DB859328}" type="pres">
      <dgm:prSet presAssocID="{9625316D-99CB-4D1C-AA2D-968CDA8D80CA}" presName="compNode" presStyleCnt="0"/>
      <dgm:spPr/>
    </dgm:pt>
    <dgm:pt modelId="{51554FA4-FD10-4E2B-8576-D5009D0C1893}" type="pres">
      <dgm:prSet presAssocID="{9625316D-99CB-4D1C-AA2D-968CDA8D80CA}" presName="aNode" presStyleLbl="bgShp" presStyleIdx="0" presStyleCnt="4"/>
      <dgm:spPr/>
      <dgm:t>
        <a:bodyPr/>
        <a:lstStyle/>
        <a:p>
          <a:endParaRPr lang="en-US"/>
        </a:p>
      </dgm:t>
    </dgm:pt>
    <dgm:pt modelId="{25DAE0B5-81DD-4A29-8C02-8C6BD2A58836}" type="pres">
      <dgm:prSet presAssocID="{9625316D-99CB-4D1C-AA2D-968CDA8D80CA}" presName="textNode" presStyleLbl="bgShp" presStyleIdx="0" presStyleCnt="4"/>
      <dgm:spPr/>
      <dgm:t>
        <a:bodyPr/>
        <a:lstStyle/>
        <a:p>
          <a:endParaRPr lang="en-US"/>
        </a:p>
      </dgm:t>
    </dgm:pt>
    <dgm:pt modelId="{77CC7049-B2AA-44A5-B723-7AB88C419B79}" type="pres">
      <dgm:prSet presAssocID="{9625316D-99CB-4D1C-AA2D-968CDA8D80CA}" presName="compChildNode" presStyleCnt="0"/>
      <dgm:spPr/>
    </dgm:pt>
    <dgm:pt modelId="{8CE56BB9-362A-43A2-9CF1-BD7F095B82F8}" type="pres">
      <dgm:prSet presAssocID="{9625316D-99CB-4D1C-AA2D-968CDA8D80CA}" presName="theInnerList" presStyleCnt="0"/>
      <dgm:spPr/>
    </dgm:pt>
    <dgm:pt modelId="{6D2A909A-1E95-400D-A377-7BCD3CAF7898}" type="pres">
      <dgm:prSet presAssocID="{85345D66-518F-4E72-8BA8-AFD4B4D0AEC9}" presName="child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B567A-E323-6A4B-9415-1DD1EF77836A}" type="pres">
      <dgm:prSet presAssocID="{85345D66-518F-4E72-8BA8-AFD4B4D0AEC9}" presName="aSpace2" presStyleCnt="0"/>
      <dgm:spPr/>
    </dgm:pt>
    <dgm:pt modelId="{C270C591-D8F8-404B-BBB5-CA9F28692965}" type="pres">
      <dgm:prSet presAssocID="{9958CFEF-EC2F-F34D-9B17-FFF6E29319C4}" presName="child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1A47568-3D02-D544-989D-161226A6EFAB}" type="pres">
      <dgm:prSet presAssocID="{9958CFEF-EC2F-F34D-9B17-FFF6E29319C4}" presName="aSpace2" presStyleCnt="0"/>
      <dgm:spPr/>
    </dgm:pt>
    <dgm:pt modelId="{B7D2DBC2-33DE-B04E-A9E4-CAA07E1FF4D1}" type="pres">
      <dgm:prSet presAssocID="{BB8F3CAA-9CC7-8646-A6E6-CBEC3714ED9A}" presName="child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0DE0B5-E556-F342-ACFD-A22281250337}" type="pres">
      <dgm:prSet presAssocID="{BB8F3CAA-9CC7-8646-A6E6-CBEC3714ED9A}" presName="aSpace2" presStyleCnt="0"/>
      <dgm:spPr/>
    </dgm:pt>
    <dgm:pt modelId="{827BA216-8C67-9D44-8DC2-EE08E3689C00}" type="pres">
      <dgm:prSet presAssocID="{DCABE19E-6A6D-9B42-BA70-541E1996FCF8}" presName="child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8263FD-7DC2-4E76-889B-B10DC540A1D6}" type="pres">
      <dgm:prSet presAssocID="{9625316D-99CB-4D1C-AA2D-968CDA8D80CA}" presName="aSpace" presStyleCnt="0"/>
      <dgm:spPr/>
    </dgm:pt>
    <dgm:pt modelId="{7F05BD66-4799-46DE-984B-B7781C25005F}" type="pres">
      <dgm:prSet presAssocID="{9768DFA7-3CF8-4B1D-A75E-D75D7D6DE4A1}" presName="compNode" presStyleCnt="0"/>
      <dgm:spPr/>
    </dgm:pt>
    <dgm:pt modelId="{99FA4171-6A89-49C2-BC47-93807BC1D0B5}" type="pres">
      <dgm:prSet presAssocID="{9768DFA7-3CF8-4B1D-A75E-D75D7D6DE4A1}" presName="aNode" presStyleLbl="bgShp" presStyleIdx="1" presStyleCnt="4"/>
      <dgm:spPr/>
      <dgm:t>
        <a:bodyPr/>
        <a:lstStyle/>
        <a:p>
          <a:endParaRPr lang="en-US"/>
        </a:p>
      </dgm:t>
    </dgm:pt>
    <dgm:pt modelId="{D2D4036E-AEF9-48AD-8A96-501074F98F6B}" type="pres">
      <dgm:prSet presAssocID="{9768DFA7-3CF8-4B1D-A75E-D75D7D6DE4A1}" presName="textNode" presStyleLbl="bgShp" presStyleIdx="1" presStyleCnt="4"/>
      <dgm:spPr/>
      <dgm:t>
        <a:bodyPr/>
        <a:lstStyle/>
        <a:p>
          <a:endParaRPr lang="en-US"/>
        </a:p>
      </dgm:t>
    </dgm:pt>
    <dgm:pt modelId="{3D61AA53-2F36-4D92-9D2B-369390AFF2DD}" type="pres">
      <dgm:prSet presAssocID="{9768DFA7-3CF8-4B1D-A75E-D75D7D6DE4A1}" presName="compChildNode" presStyleCnt="0"/>
      <dgm:spPr/>
    </dgm:pt>
    <dgm:pt modelId="{52C2D7CE-5587-4D25-AE5D-B47A1F292268}" type="pres">
      <dgm:prSet presAssocID="{9768DFA7-3CF8-4B1D-A75E-D75D7D6DE4A1}" presName="theInnerList" presStyleCnt="0"/>
      <dgm:spPr/>
    </dgm:pt>
    <dgm:pt modelId="{8140FCE2-A7FD-4E68-A602-E020F262DADC}" type="pres">
      <dgm:prSet presAssocID="{4589B363-FBD8-46C4-83EB-7455BCE1B0A5}" presName="child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C25C6-90A7-419D-A6A0-D5CA5C41916E}" type="pres">
      <dgm:prSet presAssocID="{4589B363-FBD8-46C4-83EB-7455BCE1B0A5}" presName="aSpace2" presStyleCnt="0"/>
      <dgm:spPr/>
    </dgm:pt>
    <dgm:pt modelId="{123B9D12-E6D3-452D-8387-D0A9EC6F3E9C}" type="pres">
      <dgm:prSet presAssocID="{247BD96D-B90B-43DD-AE75-CB40AE829EBD}" presName="child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22FFB4-2AD3-4A68-B978-F0F5BA693C1C}" type="pres">
      <dgm:prSet presAssocID="{247BD96D-B90B-43DD-AE75-CB40AE829EBD}" presName="aSpace2" presStyleCnt="0"/>
      <dgm:spPr/>
    </dgm:pt>
    <dgm:pt modelId="{2F52BBC2-74B6-4AF6-846E-1808CBD6BE0B}" type="pres">
      <dgm:prSet presAssocID="{2414EED1-55D0-494B-988D-01513BA1C997}" presName="child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67308-87F3-468A-A395-F1126736AF08}" type="pres">
      <dgm:prSet presAssocID="{9768DFA7-3CF8-4B1D-A75E-D75D7D6DE4A1}" presName="aSpace" presStyleCnt="0"/>
      <dgm:spPr/>
    </dgm:pt>
    <dgm:pt modelId="{2FA87478-4500-4FE6-948D-AED8E4D22E41}" type="pres">
      <dgm:prSet presAssocID="{6E5F8B70-32F7-4C8F-B4C4-6BCF36FA544E}" presName="compNode" presStyleCnt="0"/>
      <dgm:spPr/>
    </dgm:pt>
    <dgm:pt modelId="{2C8CDB2E-C629-4D6A-B76A-131C4CB47F71}" type="pres">
      <dgm:prSet presAssocID="{6E5F8B70-32F7-4C8F-B4C4-6BCF36FA544E}" presName="aNode" presStyleLbl="bgShp" presStyleIdx="2" presStyleCnt="4"/>
      <dgm:spPr/>
      <dgm:t>
        <a:bodyPr/>
        <a:lstStyle/>
        <a:p>
          <a:endParaRPr lang="en-US"/>
        </a:p>
      </dgm:t>
    </dgm:pt>
    <dgm:pt modelId="{32B11E99-9E3A-4235-B20D-0F4604B20132}" type="pres">
      <dgm:prSet presAssocID="{6E5F8B70-32F7-4C8F-B4C4-6BCF36FA544E}" presName="textNode" presStyleLbl="bgShp" presStyleIdx="2" presStyleCnt="4"/>
      <dgm:spPr/>
      <dgm:t>
        <a:bodyPr/>
        <a:lstStyle/>
        <a:p>
          <a:endParaRPr lang="en-US"/>
        </a:p>
      </dgm:t>
    </dgm:pt>
    <dgm:pt modelId="{0416F90C-EC3F-4F54-89B0-04D8FF289284}" type="pres">
      <dgm:prSet presAssocID="{6E5F8B70-32F7-4C8F-B4C4-6BCF36FA544E}" presName="compChildNode" presStyleCnt="0"/>
      <dgm:spPr/>
    </dgm:pt>
    <dgm:pt modelId="{B3ECF622-B690-4FD0-8B6A-BA97D2BF42C8}" type="pres">
      <dgm:prSet presAssocID="{6E5F8B70-32F7-4C8F-B4C4-6BCF36FA544E}" presName="theInnerList" presStyleCnt="0"/>
      <dgm:spPr/>
    </dgm:pt>
    <dgm:pt modelId="{841D1C11-F9FC-49F3-8F05-B2B1A2A8C7F8}" type="pres">
      <dgm:prSet presAssocID="{EA552A6F-30BF-4EF3-A380-C8EBC19DEA63}" presName="child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7419D-44B9-42A5-B3B8-84BC5CC04877}" type="pres">
      <dgm:prSet presAssocID="{EA552A6F-30BF-4EF3-A380-C8EBC19DEA63}" presName="aSpace2" presStyleCnt="0"/>
      <dgm:spPr/>
    </dgm:pt>
    <dgm:pt modelId="{21088EEB-A0F9-4810-BD44-D303B1E6ACC5}" type="pres">
      <dgm:prSet presAssocID="{4ADB3162-3F5F-42F7-87FA-ACB6014CC91F}" presName="child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6CB8A-0D57-4426-9482-576F102651F0}" type="pres">
      <dgm:prSet presAssocID="{4ADB3162-3F5F-42F7-87FA-ACB6014CC91F}" presName="aSpace2" presStyleCnt="0"/>
      <dgm:spPr/>
    </dgm:pt>
    <dgm:pt modelId="{6283FD58-76CB-47EF-9ECB-C561E98F3A20}" type="pres">
      <dgm:prSet presAssocID="{D38126D5-B772-4AB8-9396-4263209B6CF2}" presName="child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906B3-ED81-DB4B-89FC-18CE04AF2AB7}" type="pres">
      <dgm:prSet presAssocID="{D38126D5-B772-4AB8-9396-4263209B6CF2}" presName="aSpace2" presStyleCnt="0"/>
      <dgm:spPr/>
    </dgm:pt>
    <dgm:pt modelId="{A6552B54-B730-D242-810E-A94DFB3ADEC2}" type="pres">
      <dgm:prSet presAssocID="{18F8F614-FF4B-5A43-85F6-928B9C053E2C}" presName="child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ECF130-6E64-1444-9314-73E86D1A2CBE}" type="pres">
      <dgm:prSet presAssocID="{6E5F8B70-32F7-4C8F-B4C4-6BCF36FA544E}" presName="aSpace" presStyleCnt="0"/>
      <dgm:spPr/>
    </dgm:pt>
    <dgm:pt modelId="{1B7F3B6B-00E8-174D-8B5C-E155A7358115}" type="pres">
      <dgm:prSet presAssocID="{A0E99398-E355-DF44-8DB3-F468A6D73BBE}" presName="compNode" presStyleCnt="0"/>
      <dgm:spPr/>
    </dgm:pt>
    <dgm:pt modelId="{B7A80D34-FC2D-6449-B847-1F0A421402A2}" type="pres">
      <dgm:prSet presAssocID="{A0E99398-E355-DF44-8DB3-F468A6D73BBE}" presName="aNode" presStyleLbl="bgShp" presStyleIdx="3" presStyleCnt="4"/>
      <dgm:spPr/>
      <dgm:t>
        <a:bodyPr/>
        <a:lstStyle/>
        <a:p>
          <a:endParaRPr lang="es-ES"/>
        </a:p>
      </dgm:t>
    </dgm:pt>
    <dgm:pt modelId="{D223EE71-3BD4-8B4A-BC07-7B006D1E373D}" type="pres">
      <dgm:prSet presAssocID="{A0E99398-E355-DF44-8DB3-F468A6D73BBE}" presName="textNode" presStyleLbl="bgShp" presStyleIdx="3" presStyleCnt="4"/>
      <dgm:spPr/>
      <dgm:t>
        <a:bodyPr/>
        <a:lstStyle/>
        <a:p>
          <a:endParaRPr lang="es-ES"/>
        </a:p>
      </dgm:t>
    </dgm:pt>
    <dgm:pt modelId="{4C0B9815-9C22-754F-B5BB-9F5AA52B845A}" type="pres">
      <dgm:prSet presAssocID="{A0E99398-E355-DF44-8DB3-F468A6D73BBE}" presName="compChildNode" presStyleCnt="0"/>
      <dgm:spPr/>
    </dgm:pt>
    <dgm:pt modelId="{2F28AE7B-29F2-9546-947F-CCFF7ACE84BF}" type="pres">
      <dgm:prSet presAssocID="{A0E99398-E355-DF44-8DB3-F468A6D73BBE}" presName="theInnerList" presStyleCnt="0"/>
      <dgm:spPr/>
    </dgm:pt>
    <dgm:pt modelId="{D34C973B-25FE-7C4E-966D-48281DF8463B}" type="pres">
      <dgm:prSet presAssocID="{18B5CAD5-B931-794A-9247-8BE6D02B8124}" presName="child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338F23-6149-4740-BA87-D2721FFB9501}" type="pres">
      <dgm:prSet presAssocID="{18B5CAD5-B931-794A-9247-8BE6D02B8124}" presName="aSpace2" presStyleCnt="0"/>
      <dgm:spPr/>
    </dgm:pt>
    <dgm:pt modelId="{E10A37DF-6F09-104F-A29B-2C6188611D07}" type="pres">
      <dgm:prSet presAssocID="{33CB950E-62D4-BB45-B4C6-EEAE4A27ED25}" presName="child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7C57DA-A629-014F-9908-02D1714EE993}" type="pres">
      <dgm:prSet presAssocID="{33CB950E-62D4-BB45-B4C6-EEAE4A27ED25}" presName="aSpace2" presStyleCnt="0"/>
      <dgm:spPr/>
    </dgm:pt>
    <dgm:pt modelId="{F0C1B1AD-0E3B-9345-98CC-E7CA064613FB}" type="pres">
      <dgm:prSet presAssocID="{DFC9D140-9199-584C-A602-7E7170C15194}" presName="child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E6ECF3F-B78F-4444-9C9E-E2AC89A23156}" type="presOf" srcId="{4ADB3162-3F5F-42F7-87FA-ACB6014CC91F}" destId="{21088EEB-A0F9-4810-BD44-D303B1E6ACC5}" srcOrd="0" destOrd="0" presId="urn:microsoft.com/office/officeart/2005/8/layout/lProcess2"/>
    <dgm:cxn modelId="{82BBDFE6-4721-49D6-8E76-D1F1A9C60191}" srcId="{3382C89F-6E7F-4C50-85D6-A223A6FE9342}" destId="{9768DFA7-3CF8-4B1D-A75E-D75D7D6DE4A1}" srcOrd="1" destOrd="0" parTransId="{355E7451-2B7D-4FF3-9F8B-F37D41C93571}" sibTransId="{757D8230-72B1-4584-AB4A-8373B6B5240F}"/>
    <dgm:cxn modelId="{2179243C-67DE-4C4A-B7B2-8FBD115C0FD9}" srcId="{9768DFA7-3CF8-4B1D-A75E-D75D7D6DE4A1}" destId="{2414EED1-55D0-494B-988D-01513BA1C997}" srcOrd="2" destOrd="0" parTransId="{5EBEB23D-3BF5-4FE8-8E42-A0C520BE8CD1}" sibTransId="{55B54235-66C9-424C-8BC0-8D809EAAC132}"/>
    <dgm:cxn modelId="{7F4F8A28-EA78-A149-9CF6-A0C1EBDFD40F}" type="presOf" srcId="{A0E99398-E355-DF44-8DB3-F468A6D73BBE}" destId="{D223EE71-3BD4-8B4A-BC07-7B006D1E373D}" srcOrd="1" destOrd="0" presId="urn:microsoft.com/office/officeart/2005/8/layout/lProcess2"/>
    <dgm:cxn modelId="{1433275C-F872-F94F-975D-EAF13376B762}" srcId="{9625316D-99CB-4D1C-AA2D-968CDA8D80CA}" destId="{DCABE19E-6A6D-9B42-BA70-541E1996FCF8}" srcOrd="3" destOrd="0" parTransId="{36347CBE-B8A3-E447-8746-0057FF813D7C}" sibTransId="{4EABBFE0-DDD7-DF43-B368-F8C35B446BFA}"/>
    <dgm:cxn modelId="{293C9549-610A-411E-BFEF-EEEAB6663092}" srcId="{6E5F8B70-32F7-4C8F-B4C4-6BCF36FA544E}" destId="{4ADB3162-3F5F-42F7-87FA-ACB6014CC91F}" srcOrd="1" destOrd="0" parTransId="{2526D532-F48B-4498-943D-770A988DEF2F}" sibTransId="{6F1F22B9-1A71-46D9-B8F9-FF35C6BBAC7B}"/>
    <dgm:cxn modelId="{20B1BF06-627F-5F47-ABC7-8F587439206E}" type="presOf" srcId="{3382C89F-6E7F-4C50-85D6-A223A6FE9342}" destId="{4F034D05-FB8B-4458-8650-5C8DB5066E94}" srcOrd="0" destOrd="0" presId="urn:microsoft.com/office/officeart/2005/8/layout/lProcess2"/>
    <dgm:cxn modelId="{3CBA66E3-C230-AA45-BBF9-7A4F88044995}" type="presOf" srcId="{9625316D-99CB-4D1C-AA2D-968CDA8D80CA}" destId="{51554FA4-FD10-4E2B-8576-D5009D0C1893}" srcOrd="0" destOrd="0" presId="urn:microsoft.com/office/officeart/2005/8/layout/lProcess2"/>
    <dgm:cxn modelId="{076202D2-994C-2049-8733-6C0CB21DC79A}" srcId="{A0E99398-E355-DF44-8DB3-F468A6D73BBE}" destId="{33CB950E-62D4-BB45-B4C6-EEAE4A27ED25}" srcOrd="1" destOrd="0" parTransId="{032167BC-F1C8-A643-BA77-27883839DF30}" sibTransId="{703938E4-C1F4-9648-B929-8E08EA5DD2B9}"/>
    <dgm:cxn modelId="{51C80DB0-E8F0-43CA-B138-981FA484C551}" srcId="{6E5F8B70-32F7-4C8F-B4C4-6BCF36FA544E}" destId="{EA552A6F-30BF-4EF3-A380-C8EBC19DEA63}" srcOrd="0" destOrd="0" parTransId="{AEB0EF63-6BEA-43F9-950F-604245AA2E06}" sibTransId="{65C69AF5-FA00-43DC-8163-3536260DCFA3}"/>
    <dgm:cxn modelId="{6E729FF4-B2B1-49CA-BCA5-94AB17C7ADE3}" srcId="{9768DFA7-3CF8-4B1D-A75E-D75D7D6DE4A1}" destId="{247BD96D-B90B-43DD-AE75-CB40AE829EBD}" srcOrd="1" destOrd="0" parTransId="{B8032C47-D975-4E10-BF88-B15D5CD68A05}" sibTransId="{F99E4E52-7BED-4FF6-9D6A-345655BC0631}"/>
    <dgm:cxn modelId="{7D07C3D4-2532-CC49-A40E-7B35CDC12702}" type="presOf" srcId="{2414EED1-55D0-494B-988D-01513BA1C997}" destId="{2F52BBC2-74B6-4AF6-846E-1808CBD6BE0B}" srcOrd="0" destOrd="0" presId="urn:microsoft.com/office/officeart/2005/8/layout/lProcess2"/>
    <dgm:cxn modelId="{5079D3C7-4357-B442-8DA2-B6AEBEAC27E8}" type="presOf" srcId="{BB8F3CAA-9CC7-8646-A6E6-CBEC3714ED9A}" destId="{B7D2DBC2-33DE-B04E-A9E4-CAA07E1FF4D1}" srcOrd="0" destOrd="0" presId="urn:microsoft.com/office/officeart/2005/8/layout/lProcess2"/>
    <dgm:cxn modelId="{2E79293F-FCC3-B443-9145-B53116D88F56}" srcId="{6E5F8B70-32F7-4C8F-B4C4-6BCF36FA544E}" destId="{18F8F614-FF4B-5A43-85F6-928B9C053E2C}" srcOrd="3" destOrd="0" parTransId="{F7138B14-5764-9B46-9B03-5009803872C0}" sibTransId="{EBB7CD14-21CC-AA4D-9D3F-C8D8731591B8}"/>
    <dgm:cxn modelId="{0FE3B8B8-03B5-044B-B3BE-4CBA9F34D77F}" type="presOf" srcId="{6E5F8B70-32F7-4C8F-B4C4-6BCF36FA544E}" destId="{2C8CDB2E-C629-4D6A-B76A-131C4CB47F71}" srcOrd="0" destOrd="0" presId="urn:microsoft.com/office/officeart/2005/8/layout/lProcess2"/>
    <dgm:cxn modelId="{4151164E-D48B-8445-AB13-53CC78FA7E40}" type="presOf" srcId="{9958CFEF-EC2F-F34D-9B17-FFF6E29319C4}" destId="{C270C591-D8F8-404B-BBB5-CA9F28692965}" srcOrd="0" destOrd="0" presId="urn:microsoft.com/office/officeart/2005/8/layout/lProcess2"/>
    <dgm:cxn modelId="{BEC98E64-9EAC-774D-8C0E-9CBB95B77C88}" type="presOf" srcId="{A0E99398-E355-DF44-8DB3-F468A6D73BBE}" destId="{B7A80D34-FC2D-6449-B847-1F0A421402A2}" srcOrd="0" destOrd="0" presId="urn:microsoft.com/office/officeart/2005/8/layout/lProcess2"/>
    <dgm:cxn modelId="{C68E714B-603B-D44A-BEEC-10BBDCE1F3D0}" type="presOf" srcId="{DFC9D140-9199-584C-A602-7E7170C15194}" destId="{F0C1B1AD-0E3B-9345-98CC-E7CA064613FB}" srcOrd="0" destOrd="0" presId="urn:microsoft.com/office/officeart/2005/8/layout/lProcess2"/>
    <dgm:cxn modelId="{73636F38-C7F8-5747-9B45-AD91DDE01F0C}" type="presOf" srcId="{18B5CAD5-B931-794A-9247-8BE6D02B8124}" destId="{D34C973B-25FE-7C4E-966D-48281DF8463B}" srcOrd="0" destOrd="0" presId="urn:microsoft.com/office/officeart/2005/8/layout/lProcess2"/>
    <dgm:cxn modelId="{8DFBF090-1A04-4AAD-908E-71D8F68178A8}" srcId="{9768DFA7-3CF8-4B1D-A75E-D75D7D6DE4A1}" destId="{4589B363-FBD8-46C4-83EB-7455BCE1B0A5}" srcOrd="0" destOrd="0" parTransId="{91D9F854-4E4C-495C-9C44-DCD11D7A3993}" sibTransId="{B1369533-6C51-4D5F-AB30-E5EAAF67D4AE}"/>
    <dgm:cxn modelId="{092440F5-0BAC-4228-A9B9-1D78F4697C96}" srcId="{9625316D-99CB-4D1C-AA2D-968CDA8D80CA}" destId="{85345D66-518F-4E72-8BA8-AFD4B4D0AEC9}" srcOrd="0" destOrd="0" parTransId="{9797219B-F147-4C16-80AD-E0C4095DB4B5}" sibTransId="{57147DC7-0DC6-4817-8E45-8F59CC31B0EA}"/>
    <dgm:cxn modelId="{FF8F44A7-5CE3-6048-83A5-24BC55B793E1}" type="presOf" srcId="{D38126D5-B772-4AB8-9396-4263209B6CF2}" destId="{6283FD58-76CB-47EF-9ECB-C561E98F3A20}" srcOrd="0" destOrd="0" presId="urn:microsoft.com/office/officeart/2005/8/layout/lProcess2"/>
    <dgm:cxn modelId="{0AD33077-590E-F44D-A673-C6C2FB5C06D6}" type="presOf" srcId="{247BD96D-B90B-43DD-AE75-CB40AE829EBD}" destId="{123B9D12-E6D3-452D-8387-D0A9EC6F3E9C}" srcOrd="0" destOrd="0" presId="urn:microsoft.com/office/officeart/2005/8/layout/lProcess2"/>
    <dgm:cxn modelId="{A8503FCD-D7C4-764D-B201-BFCB4E7F7B3A}" type="presOf" srcId="{DCABE19E-6A6D-9B42-BA70-541E1996FCF8}" destId="{827BA216-8C67-9D44-8DC2-EE08E3689C00}" srcOrd="0" destOrd="0" presId="urn:microsoft.com/office/officeart/2005/8/layout/lProcess2"/>
    <dgm:cxn modelId="{842D2AD6-996E-264C-809E-4F9E739ECE7E}" srcId="{3382C89F-6E7F-4C50-85D6-A223A6FE9342}" destId="{A0E99398-E355-DF44-8DB3-F468A6D73BBE}" srcOrd="3" destOrd="0" parTransId="{73CA2234-7629-4741-B4D4-2D96A17180D2}" sibTransId="{D9E18875-839E-5F40-9ABF-979C850D8710}"/>
    <dgm:cxn modelId="{577D0B55-80E5-6C46-81BC-DD36EBF94441}" type="presOf" srcId="{6E5F8B70-32F7-4C8F-B4C4-6BCF36FA544E}" destId="{32B11E99-9E3A-4235-B20D-0F4604B20132}" srcOrd="1" destOrd="0" presId="urn:microsoft.com/office/officeart/2005/8/layout/lProcess2"/>
    <dgm:cxn modelId="{5DB20CEC-2A40-5F49-BE5B-8213A6F0D9D1}" type="presOf" srcId="{9768DFA7-3CF8-4B1D-A75E-D75D7D6DE4A1}" destId="{99FA4171-6A89-49C2-BC47-93807BC1D0B5}" srcOrd="0" destOrd="0" presId="urn:microsoft.com/office/officeart/2005/8/layout/lProcess2"/>
    <dgm:cxn modelId="{091401C9-34B5-4304-9484-9D2878E7235A}" srcId="{3382C89F-6E7F-4C50-85D6-A223A6FE9342}" destId="{6E5F8B70-32F7-4C8F-B4C4-6BCF36FA544E}" srcOrd="2" destOrd="0" parTransId="{6CC64A65-60B4-484B-B77E-C92B19678C63}" sibTransId="{C07EA934-09D0-4981-9E16-3ABC90F9E5D9}"/>
    <dgm:cxn modelId="{BB48BCD8-392C-4103-8F55-F75864135BD2}" srcId="{6E5F8B70-32F7-4C8F-B4C4-6BCF36FA544E}" destId="{D38126D5-B772-4AB8-9396-4263209B6CF2}" srcOrd="2" destOrd="0" parTransId="{55BD3132-F233-4C08-82C1-4F8C9080D731}" sibTransId="{61E70AF3-04D9-479F-BF10-9B66369C151B}"/>
    <dgm:cxn modelId="{24DA10B8-D075-2C45-9A3F-836D1190F01D}" srcId="{9625316D-99CB-4D1C-AA2D-968CDA8D80CA}" destId="{9958CFEF-EC2F-F34D-9B17-FFF6E29319C4}" srcOrd="1" destOrd="0" parTransId="{D429EC91-F38C-8046-B5BF-2B4B6EB2FB8D}" sibTransId="{3731FA9F-00F5-374D-8F53-5D11D9043623}"/>
    <dgm:cxn modelId="{3AFC57F6-181C-6A4E-9370-8EF3FB86DF97}" srcId="{A0E99398-E355-DF44-8DB3-F468A6D73BBE}" destId="{18B5CAD5-B931-794A-9247-8BE6D02B8124}" srcOrd="0" destOrd="0" parTransId="{61C1C094-2A13-BF4E-A882-9C84A9B01F82}" sibTransId="{D8AC92D4-D634-C34E-B103-CA4C1BCC90EF}"/>
    <dgm:cxn modelId="{541F10CC-DDD8-AD4D-85F5-F0606303FCB0}" type="presOf" srcId="{18F8F614-FF4B-5A43-85F6-928B9C053E2C}" destId="{A6552B54-B730-D242-810E-A94DFB3ADEC2}" srcOrd="0" destOrd="0" presId="urn:microsoft.com/office/officeart/2005/8/layout/lProcess2"/>
    <dgm:cxn modelId="{62E8DC96-73AD-442C-AF0E-7F6F81114E22}" srcId="{3382C89F-6E7F-4C50-85D6-A223A6FE9342}" destId="{9625316D-99CB-4D1C-AA2D-968CDA8D80CA}" srcOrd="0" destOrd="0" parTransId="{6DE1A23C-A49B-426D-9AC4-4F8E3279480D}" sibTransId="{B39A88D5-B117-40D2-B4C7-478AD53517EB}"/>
    <dgm:cxn modelId="{44E45B23-D6E2-154B-A650-2A193A1759F8}" srcId="{9625316D-99CB-4D1C-AA2D-968CDA8D80CA}" destId="{BB8F3CAA-9CC7-8646-A6E6-CBEC3714ED9A}" srcOrd="2" destOrd="0" parTransId="{4B00F655-18E5-D946-A1EF-E216E00F2970}" sibTransId="{A6BF2E72-F2C5-5247-8B65-A4D78E7C525A}"/>
    <dgm:cxn modelId="{10095823-AD35-C840-961A-EFD053DFF727}" type="presOf" srcId="{85345D66-518F-4E72-8BA8-AFD4B4D0AEC9}" destId="{6D2A909A-1E95-400D-A377-7BCD3CAF7898}" srcOrd="0" destOrd="0" presId="urn:microsoft.com/office/officeart/2005/8/layout/lProcess2"/>
    <dgm:cxn modelId="{88DACC5F-F533-DB46-8869-D6F0D72C0AED}" type="presOf" srcId="{EA552A6F-30BF-4EF3-A380-C8EBC19DEA63}" destId="{841D1C11-F9FC-49F3-8F05-B2B1A2A8C7F8}" srcOrd="0" destOrd="0" presId="urn:microsoft.com/office/officeart/2005/8/layout/lProcess2"/>
    <dgm:cxn modelId="{5DB4B3C8-C818-8A46-81D4-BB0A0DFAB21F}" type="presOf" srcId="{9625316D-99CB-4D1C-AA2D-968CDA8D80CA}" destId="{25DAE0B5-81DD-4A29-8C02-8C6BD2A58836}" srcOrd="1" destOrd="0" presId="urn:microsoft.com/office/officeart/2005/8/layout/lProcess2"/>
    <dgm:cxn modelId="{44F23325-84CD-5243-B652-922F6D9210FD}" type="presOf" srcId="{33CB950E-62D4-BB45-B4C6-EEAE4A27ED25}" destId="{E10A37DF-6F09-104F-A29B-2C6188611D07}" srcOrd="0" destOrd="0" presId="urn:microsoft.com/office/officeart/2005/8/layout/lProcess2"/>
    <dgm:cxn modelId="{F378D78B-8F6E-7E43-A2BC-E26D15F85C06}" srcId="{A0E99398-E355-DF44-8DB3-F468A6D73BBE}" destId="{DFC9D140-9199-584C-A602-7E7170C15194}" srcOrd="2" destOrd="0" parTransId="{46C5517A-5211-8A4B-83AC-C792041BF396}" sibTransId="{3BAC0AD6-38AB-F242-A244-119CE0922264}"/>
    <dgm:cxn modelId="{ACF6EB30-613E-BA4D-B3DD-B782CB28DDB0}" type="presOf" srcId="{9768DFA7-3CF8-4B1D-A75E-D75D7D6DE4A1}" destId="{D2D4036E-AEF9-48AD-8A96-501074F98F6B}" srcOrd="1" destOrd="0" presId="urn:microsoft.com/office/officeart/2005/8/layout/lProcess2"/>
    <dgm:cxn modelId="{4B67B218-512E-9145-9596-FB348CC69C96}" type="presOf" srcId="{4589B363-FBD8-46C4-83EB-7455BCE1B0A5}" destId="{8140FCE2-A7FD-4E68-A602-E020F262DADC}" srcOrd="0" destOrd="0" presId="urn:microsoft.com/office/officeart/2005/8/layout/lProcess2"/>
    <dgm:cxn modelId="{D405C6EC-66D0-574C-9B14-58B080D16A77}" type="presParOf" srcId="{4F034D05-FB8B-4458-8650-5C8DB5066E94}" destId="{E6E96294-77C2-4096-8D6E-CA06DB859328}" srcOrd="0" destOrd="0" presId="urn:microsoft.com/office/officeart/2005/8/layout/lProcess2"/>
    <dgm:cxn modelId="{1F697682-B397-CA4F-A113-88AB530F71DC}" type="presParOf" srcId="{E6E96294-77C2-4096-8D6E-CA06DB859328}" destId="{51554FA4-FD10-4E2B-8576-D5009D0C1893}" srcOrd="0" destOrd="0" presId="urn:microsoft.com/office/officeart/2005/8/layout/lProcess2"/>
    <dgm:cxn modelId="{D451686F-6160-694F-8CC1-1E8763520926}" type="presParOf" srcId="{E6E96294-77C2-4096-8D6E-CA06DB859328}" destId="{25DAE0B5-81DD-4A29-8C02-8C6BD2A58836}" srcOrd="1" destOrd="0" presId="urn:microsoft.com/office/officeart/2005/8/layout/lProcess2"/>
    <dgm:cxn modelId="{E7084BB1-44B9-D248-97C2-780C1F898A9C}" type="presParOf" srcId="{E6E96294-77C2-4096-8D6E-CA06DB859328}" destId="{77CC7049-B2AA-44A5-B723-7AB88C419B79}" srcOrd="2" destOrd="0" presId="urn:microsoft.com/office/officeart/2005/8/layout/lProcess2"/>
    <dgm:cxn modelId="{C59AB84D-180B-B742-BDAE-C03022B53FCF}" type="presParOf" srcId="{77CC7049-B2AA-44A5-B723-7AB88C419B79}" destId="{8CE56BB9-362A-43A2-9CF1-BD7F095B82F8}" srcOrd="0" destOrd="0" presId="urn:microsoft.com/office/officeart/2005/8/layout/lProcess2"/>
    <dgm:cxn modelId="{B8A82351-80A0-F94E-B9FC-508A015101E4}" type="presParOf" srcId="{8CE56BB9-362A-43A2-9CF1-BD7F095B82F8}" destId="{6D2A909A-1E95-400D-A377-7BCD3CAF7898}" srcOrd="0" destOrd="0" presId="urn:microsoft.com/office/officeart/2005/8/layout/lProcess2"/>
    <dgm:cxn modelId="{FC7AC1A3-70E4-4247-A774-637B0AC9C97F}" type="presParOf" srcId="{8CE56BB9-362A-43A2-9CF1-BD7F095B82F8}" destId="{5ADB567A-E323-6A4B-9415-1DD1EF77836A}" srcOrd="1" destOrd="0" presId="urn:microsoft.com/office/officeart/2005/8/layout/lProcess2"/>
    <dgm:cxn modelId="{7FBE6D3D-F4B9-8F43-8812-D8EB8EFDC364}" type="presParOf" srcId="{8CE56BB9-362A-43A2-9CF1-BD7F095B82F8}" destId="{C270C591-D8F8-404B-BBB5-CA9F28692965}" srcOrd="2" destOrd="0" presId="urn:microsoft.com/office/officeart/2005/8/layout/lProcess2"/>
    <dgm:cxn modelId="{1A2F8A46-A840-8C4E-AF77-102AE1C48873}" type="presParOf" srcId="{8CE56BB9-362A-43A2-9CF1-BD7F095B82F8}" destId="{D1A47568-3D02-D544-989D-161226A6EFAB}" srcOrd="3" destOrd="0" presId="urn:microsoft.com/office/officeart/2005/8/layout/lProcess2"/>
    <dgm:cxn modelId="{74D42BC5-7113-C841-B274-C971AB0D2BC2}" type="presParOf" srcId="{8CE56BB9-362A-43A2-9CF1-BD7F095B82F8}" destId="{B7D2DBC2-33DE-B04E-A9E4-CAA07E1FF4D1}" srcOrd="4" destOrd="0" presId="urn:microsoft.com/office/officeart/2005/8/layout/lProcess2"/>
    <dgm:cxn modelId="{5C8E9A05-B82F-464A-BDA9-77E19B2173A8}" type="presParOf" srcId="{8CE56BB9-362A-43A2-9CF1-BD7F095B82F8}" destId="{EE0DE0B5-E556-F342-ACFD-A22281250337}" srcOrd="5" destOrd="0" presId="urn:microsoft.com/office/officeart/2005/8/layout/lProcess2"/>
    <dgm:cxn modelId="{1AFEE946-8B69-EB41-8340-B405B6EAA2BE}" type="presParOf" srcId="{8CE56BB9-362A-43A2-9CF1-BD7F095B82F8}" destId="{827BA216-8C67-9D44-8DC2-EE08E3689C00}" srcOrd="6" destOrd="0" presId="urn:microsoft.com/office/officeart/2005/8/layout/lProcess2"/>
    <dgm:cxn modelId="{E6BD69E6-67EB-1E40-8602-DD6C46B06972}" type="presParOf" srcId="{4F034D05-FB8B-4458-8650-5C8DB5066E94}" destId="{4A8263FD-7DC2-4E76-889B-B10DC540A1D6}" srcOrd="1" destOrd="0" presId="urn:microsoft.com/office/officeart/2005/8/layout/lProcess2"/>
    <dgm:cxn modelId="{863EC10E-F2BC-1A49-927E-8DCFDD16983A}" type="presParOf" srcId="{4F034D05-FB8B-4458-8650-5C8DB5066E94}" destId="{7F05BD66-4799-46DE-984B-B7781C25005F}" srcOrd="2" destOrd="0" presId="urn:microsoft.com/office/officeart/2005/8/layout/lProcess2"/>
    <dgm:cxn modelId="{96579F37-84A8-ED41-AA15-BC0C45260A83}" type="presParOf" srcId="{7F05BD66-4799-46DE-984B-B7781C25005F}" destId="{99FA4171-6A89-49C2-BC47-93807BC1D0B5}" srcOrd="0" destOrd="0" presId="urn:microsoft.com/office/officeart/2005/8/layout/lProcess2"/>
    <dgm:cxn modelId="{4AA763A9-ABA2-2840-8E79-60E3A11A218E}" type="presParOf" srcId="{7F05BD66-4799-46DE-984B-B7781C25005F}" destId="{D2D4036E-AEF9-48AD-8A96-501074F98F6B}" srcOrd="1" destOrd="0" presId="urn:microsoft.com/office/officeart/2005/8/layout/lProcess2"/>
    <dgm:cxn modelId="{A8009943-1436-0949-B950-0D287296693D}" type="presParOf" srcId="{7F05BD66-4799-46DE-984B-B7781C25005F}" destId="{3D61AA53-2F36-4D92-9D2B-369390AFF2DD}" srcOrd="2" destOrd="0" presId="urn:microsoft.com/office/officeart/2005/8/layout/lProcess2"/>
    <dgm:cxn modelId="{8865B995-8F81-884F-95FE-7A1DF69D4B2F}" type="presParOf" srcId="{3D61AA53-2F36-4D92-9D2B-369390AFF2DD}" destId="{52C2D7CE-5587-4D25-AE5D-B47A1F292268}" srcOrd="0" destOrd="0" presId="urn:microsoft.com/office/officeart/2005/8/layout/lProcess2"/>
    <dgm:cxn modelId="{F1689040-1598-4B4A-8FA2-7A878DA53E9F}" type="presParOf" srcId="{52C2D7CE-5587-4D25-AE5D-B47A1F292268}" destId="{8140FCE2-A7FD-4E68-A602-E020F262DADC}" srcOrd="0" destOrd="0" presId="urn:microsoft.com/office/officeart/2005/8/layout/lProcess2"/>
    <dgm:cxn modelId="{275C01C0-6274-6846-A26C-8F61904E8641}" type="presParOf" srcId="{52C2D7CE-5587-4D25-AE5D-B47A1F292268}" destId="{EDCC25C6-90A7-419D-A6A0-D5CA5C41916E}" srcOrd="1" destOrd="0" presId="urn:microsoft.com/office/officeart/2005/8/layout/lProcess2"/>
    <dgm:cxn modelId="{764AD04F-83E6-8349-94D2-81B3C090D9BD}" type="presParOf" srcId="{52C2D7CE-5587-4D25-AE5D-B47A1F292268}" destId="{123B9D12-E6D3-452D-8387-D0A9EC6F3E9C}" srcOrd="2" destOrd="0" presId="urn:microsoft.com/office/officeart/2005/8/layout/lProcess2"/>
    <dgm:cxn modelId="{21D2A7C1-51DA-E24E-B7E6-566B27B7CC9F}" type="presParOf" srcId="{52C2D7CE-5587-4D25-AE5D-B47A1F292268}" destId="{2322FFB4-2AD3-4A68-B978-F0F5BA693C1C}" srcOrd="3" destOrd="0" presId="urn:microsoft.com/office/officeart/2005/8/layout/lProcess2"/>
    <dgm:cxn modelId="{F2169F52-D914-AC49-A033-6C99D2957089}" type="presParOf" srcId="{52C2D7CE-5587-4D25-AE5D-B47A1F292268}" destId="{2F52BBC2-74B6-4AF6-846E-1808CBD6BE0B}" srcOrd="4" destOrd="0" presId="urn:microsoft.com/office/officeart/2005/8/layout/lProcess2"/>
    <dgm:cxn modelId="{37468369-401D-614E-ADB3-24AF04A2EED4}" type="presParOf" srcId="{4F034D05-FB8B-4458-8650-5C8DB5066E94}" destId="{66167308-87F3-468A-A395-F1126736AF08}" srcOrd="3" destOrd="0" presId="urn:microsoft.com/office/officeart/2005/8/layout/lProcess2"/>
    <dgm:cxn modelId="{F3187BAF-4A20-DD48-959E-C73883C901A5}" type="presParOf" srcId="{4F034D05-FB8B-4458-8650-5C8DB5066E94}" destId="{2FA87478-4500-4FE6-948D-AED8E4D22E41}" srcOrd="4" destOrd="0" presId="urn:microsoft.com/office/officeart/2005/8/layout/lProcess2"/>
    <dgm:cxn modelId="{71C86A78-DEF7-8146-ADD3-71205F1FE229}" type="presParOf" srcId="{2FA87478-4500-4FE6-948D-AED8E4D22E41}" destId="{2C8CDB2E-C629-4D6A-B76A-131C4CB47F71}" srcOrd="0" destOrd="0" presId="urn:microsoft.com/office/officeart/2005/8/layout/lProcess2"/>
    <dgm:cxn modelId="{66BA5420-2DDC-0C42-92C2-687CC4C964D0}" type="presParOf" srcId="{2FA87478-4500-4FE6-948D-AED8E4D22E41}" destId="{32B11E99-9E3A-4235-B20D-0F4604B20132}" srcOrd="1" destOrd="0" presId="urn:microsoft.com/office/officeart/2005/8/layout/lProcess2"/>
    <dgm:cxn modelId="{DA1740C8-E863-FD41-B5F4-EA1DE2A2E835}" type="presParOf" srcId="{2FA87478-4500-4FE6-948D-AED8E4D22E41}" destId="{0416F90C-EC3F-4F54-89B0-04D8FF289284}" srcOrd="2" destOrd="0" presId="urn:microsoft.com/office/officeart/2005/8/layout/lProcess2"/>
    <dgm:cxn modelId="{0F8E3138-D1EF-674F-8F67-3BABE768A43D}" type="presParOf" srcId="{0416F90C-EC3F-4F54-89B0-04D8FF289284}" destId="{B3ECF622-B690-4FD0-8B6A-BA97D2BF42C8}" srcOrd="0" destOrd="0" presId="urn:microsoft.com/office/officeart/2005/8/layout/lProcess2"/>
    <dgm:cxn modelId="{F4362F29-CA94-9B41-8130-1F8FCAD9FDA9}" type="presParOf" srcId="{B3ECF622-B690-4FD0-8B6A-BA97D2BF42C8}" destId="{841D1C11-F9FC-49F3-8F05-B2B1A2A8C7F8}" srcOrd="0" destOrd="0" presId="urn:microsoft.com/office/officeart/2005/8/layout/lProcess2"/>
    <dgm:cxn modelId="{0A317F0E-0CE8-CF4E-A957-855372C0F64D}" type="presParOf" srcId="{B3ECF622-B690-4FD0-8B6A-BA97D2BF42C8}" destId="{8F47419D-44B9-42A5-B3B8-84BC5CC04877}" srcOrd="1" destOrd="0" presId="urn:microsoft.com/office/officeart/2005/8/layout/lProcess2"/>
    <dgm:cxn modelId="{8BB89D1A-F755-294D-8148-B87157746257}" type="presParOf" srcId="{B3ECF622-B690-4FD0-8B6A-BA97D2BF42C8}" destId="{21088EEB-A0F9-4810-BD44-D303B1E6ACC5}" srcOrd="2" destOrd="0" presId="urn:microsoft.com/office/officeart/2005/8/layout/lProcess2"/>
    <dgm:cxn modelId="{61B1E87D-E25E-4443-A693-F00811845857}" type="presParOf" srcId="{B3ECF622-B690-4FD0-8B6A-BA97D2BF42C8}" destId="{8CD6CB8A-0D57-4426-9482-576F102651F0}" srcOrd="3" destOrd="0" presId="urn:microsoft.com/office/officeart/2005/8/layout/lProcess2"/>
    <dgm:cxn modelId="{B150F273-60F9-2744-9FEB-D779E051F798}" type="presParOf" srcId="{B3ECF622-B690-4FD0-8B6A-BA97D2BF42C8}" destId="{6283FD58-76CB-47EF-9ECB-C561E98F3A20}" srcOrd="4" destOrd="0" presId="urn:microsoft.com/office/officeart/2005/8/layout/lProcess2"/>
    <dgm:cxn modelId="{E36F466B-55B6-734B-AFFD-BCFD4DEF94D9}" type="presParOf" srcId="{B3ECF622-B690-4FD0-8B6A-BA97D2BF42C8}" destId="{570906B3-ED81-DB4B-89FC-18CE04AF2AB7}" srcOrd="5" destOrd="0" presId="urn:microsoft.com/office/officeart/2005/8/layout/lProcess2"/>
    <dgm:cxn modelId="{C08668C7-A734-154C-89B0-3BD3D7BC7FF8}" type="presParOf" srcId="{B3ECF622-B690-4FD0-8B6A-BA97D2BF42C8}" destId="{A6552B54-B730-D242-810E-A94DFB3ADEC2}" srcOrd="6" destOrd="0" presId="urn:microsoft.com/office/officeart/2005/8/layout/lProcess2"/>
    <dgm:cxn modelId="{1F617541-A08A-2444-8EFC-D10E6ABBE54D}" type="presParOf" srcId="{4F034D05-FB8B-4458-8650-5C8DB5066E94}" destId="{F0ECF130-6E64-1444-9314-73E86D1A2CBE}" srcOrd="5" destOrd="0" presId="urn:microsoft.com/office/officeart/2005/8/layout/lProcess2"/>
    <dgm:cxn modelId="{32E688AE-7F76-B942-969C-60D463EED81B}" type="presParOf" srcId="{4F034D05-FB8B-4458-8650-5C8DB5066E94}" destId="{1B7F3B6B-00E8-174D-8B5C-E155A7358115}" srcOrd="6" destOrd="0" presId="urn:microsoft.com/office/officeart/2005/8/layout/lProcess2"/>
    <dgm:cxn modelId="{325EBA6C-542A-1A4D-8357-AC7EAF9BEB51}" type="presParOf" srcId="{1B7F3B6B-00E8-174D-8B5C-E155A7358115}" destId="{B7A80D34-FC2D-6449-B847-1F0A421402A2}" srcOrd="0" destOrd="0" presId="urn:microsoft.com/office/officeart/2005/8/layout/lProcess2"/>
    <dgm:cxn modelId="{FF6AC9A2-95EE-A747-97DC-EC517615D318}" type="presParOf" srcId="{1B7F3B6B-00E8-174D-8B5C-E155A7358115}" destId="{D223EE71-3BD4-8B4A-BC07-7B006D1E373D}" srcOrd="1" destOrd="0" presId="urn:microsoft.com/office/officeart/2005/8/layout/lProcess2"/>
    <dgm:cxn modelId="{40FF36E7-579D-6943-897A-A638B48BB754}" type="presParOf" srcId="{1B7F3B6B-00E8-174D-8B5C-E155A7358115}" destId="{4C0B9815-9C22-754F-B5BB-9F5AA52B845A}" srcOrd="2" destOrd="0" presId="urn:microsoft.com/office/officeart/2005/8/layout/lProcess2"/>
    <dgm:cxn modelId="{714F6122-CFE9-B547-B79F-C71BC02442CD}" type="presParOf" srcId="{4C0B9815-9C22-754F-B5BB-9F5AA52B845A}" destId="{2F28AE7B-29F2-9546-947F-CCFF7ACE84BF}" srcOrd="0" destOrd="0" presId="urn:microsoft.com/office/officeart/2005/8/layout/lProcess2"/>
    <dgm:cxn modelId="{FFD16785-82BD-AD41-8CA7-5FB843A58497}" type="presParOf" srcId="{2F28AE7B-29F2-9546-947F-CCFF7ACE84BF}" destId="{D34C973B-25FE-7C4E-966D-48281DF8463B}" srcOrd="0" destOrd="0" presId="urn:microsoft.com/office/officeart/2005/8/layout/lProcess2"/>
    <dgm:cxn modelId="{40ADDBE9-FC1E-3A40-8E30-85A4B387E893}" type="presParOf" srcId="{2F28AE7B-29F2-9546-947F-CCFF7ACE84BF}" destId="{C8338F23-6149-4740-BA87-D2721FFB9501}" srcOrd="1" destOrd="0" presId="urn:microsoft.com/office/officeart/2005/8/layout/lProcess2"/>
    <dgm:cxn modelId="{7E819A3D-47C6-FE47-96C6-3F73795E6AC9}" type="presParOf" srcId="{2F28AE7B-29F2-9546-947F-CCFF7ACE84BF}" destId="{E10A37DF-6F09-104F-A29B-2C6188611D07}" srcOrd="2" destOrd="0" presId="urn:microsoft.com/office/officeart/2005/8/layout/lProcess2"/>
    <dgm:cxn modelId="{6F8976D5-DC81-B44A-BF01-9A99A18B4590}" type="presParOf" srcId="{2F28AE7B-29F2-9546-947F-CCFF7ACE84BF}" destId="{607C57DA-A629-014F-9908-02D1714EE993}" srcOrd="3" destOrd="0" presId="urn:microsoft.com/office/officeart/2005/8/layout/lProcess2"/>
    <dgm:cxn modelId="{00D1356B-1A04-AF41-A947-2C5F0FF7A64B}" type="presParOf" srcId="{2F28AE7B-29F2-9546-947F-CCFF7ACE84BF}" destId="{F0C1B1AD-0E3B-9345-98CC-E7CA064613F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554FA4-FD10-4E2B-8576-D5009D0C1893}">
      <dsp:nvSpPr>
        <dsp:cNvPr id="0" name=""/>
        <dsp:cNvSpPr/>
      </dsp:nvSpPr>
      <dsp:spPr>
        <a:xfrm>
          <a:off x="1984" y="0"/>
          <a:ext cx="1946895" cy="418644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El propio comportamiento de las entidades financieras  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1984" y="0"/>
        <a:ext cx="1946895" cy="1255933"/>
      </dsp:txXfrm>
    </dsp:sp>
    <dsp:sp modelId="{6D2A909A-1E95-400D-A377-7BCD3CAF7898}">
      <dsp:nvSpPr>
        <dsp:cNvPr id="0" name=""/>
        <dsp:cNvSpPr/>
      </dsp:nvSpPr>
      <dsp:spPr>
        <a:xfrm>
          <a:off x="196673" y="1256035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Limitado conocimiento legal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14536" y="1273898"/>
        <a:ext cx="1521790" cy="574149"/>
      </dsp:txXfrm>
    </dsp:sp>
    <dsp:sp modelId="{C270C591-D8F8-404B-BBB5-CA9F28692965}">
      <dsp:nvSpPr>
        <dsp:cNvPr id="0" name=""/>
        <dsp:cNvSpPr/>
      </dsp:nvSpPr>
      <dsp:spPr>
        <a:xfrm>
          <a:off x="196673" y="1959738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Fallas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de 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implementación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214536" y="1977601"/>
        <a:ext cx="1521790" cy="574149"/>
      </dsp:txXfrm>
    </dsp:sp>
    <dsp:sp modelId="{B7D2DBC2-33DE-B04E-A9E4-CAA07E1FF4D1}">
      <dsp:nvSpPr>
        <dsp:cNvPr id="0" name=""/>
        <dsp:cNvSpPr/>
      </dsp:nvSpPr>
      <dsp:spPr>
        <a:xfrm>
          <a:off x="196673" y="2663441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Extensi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ón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de 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la “</a:t>
          </a:r>
          <a:r>
            <a:rPr lang="en-US" sz="1200" b="1" kern="1200" dirty="0" err="1" smtClean="0">
              <a:latin typeface="Arial" pitchFamily="34" charset="0"/>
              <a:cs typeface="Arial" pitchFamily="34" charset="0"/>
            </a:rPr>
            <a:t>letra</a:t>
          </a: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 de la ley”</a:t>
          </a:r>
        </a:p>
      </dsp:txBody>
      <dsp:txXfrm>
        <a:off x="214536" y="2681304"/>
        <a:ext cx="1521790" cy="574149"/>
      </dsp:txXfrm>
    </dsp:sp>
    <dsp:sp modelId="{827BA216-8C67-9D44-8DC2-EE08E3689C00}">
      <dsp:nvSpPr>
        <dsp:cNvPr id="0" name=""/>
        <dsp:cNvSpPr/>
      </dsp:nvSpPr>
      <dsp:spPr>
        <a:xfrm>
          <a:off x="196673" y="3367144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Arial" pitchFamily="34" charset="0"/>
              <a:cs typeface="Arial" pitchFamily="34" charset="0"/>
            </a:rPr>
            <a:t>Outsourcing</a:t>
          </a:r>
        </a:p>
      </dsp:txBody>
      <dsp:txXfrm>
        <a:off x="214536" y="3385007"/>
        <a:ext cx="1521790" cy="574149"/>
      </dsp:txXfrm>
    </dsp:sp>
    <dsp:sp modelId="{99FA4171-6A89-49C2-BC47-93807BC1D0B5}">
      <dsp:nvSpPr>
        <dsp:cNvPr id="0" name=""/>
        <dsp:cNvSpPr/>
      </dsp:nvSpPr>
      <dsp:spPr>
        <a:xfrm>
          <a:off x="2094896" y="0"/>
          <a:ext cx="1946895" cy="418644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La Naturaleza de los Mercados Financieros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2094896" y="0"/>
        <a:ext cx="1946895" cy="1255933"/>
      </dsp:txXfrm>
    </dsp:sp>
    <dsp:sp modelId="{8140FCE2-A7FD-4E68-A602-E020F262DADC}">
      <dsp:nvSpPr>
        <dsp:cNvPr id="0" name=""/>
        <dsp:cNvSpPr/>
      </dsp:nvSpPr>
      <dsp:spPr>
        <a:xfrm>
          <a:off x="2289585" y="1256291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Innovación Financiera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2313674" y="1280380"/>
        <a:ext cx="1509338" cy="774290"/>
      </dsp:txXfrm>
    </dsp:sp>
    <dsp:sp modelId="{123B9D12-E6D3-452D-8387-D0A9EC6F3E9C}">
      <dsp:nvSpPr>
        <dsp:cNvPr id="0" name=""/>
        <dsp:cNvSpPr/>
      </dsp:nvSpPr>
      <dsp:spPr>
        <a:xfrm>
          <a:off x="2289585" y="2205293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Nuevos sectores de mercado (expansión y convergencia)</a:t>
          </a:r>
          <a:endParaRPr lang="es-ES" sz="1200" kern="1200" dirty="0" smtClean="0">
            <a:latin typeface="Arial" pitchFamily="34" charset="0"/>
            <a:cs typeface="Arial" pitchFamily="34" charset="0"/>
          </a:endParaRPr>
        </a:p>
      </dsp:txBody>
      <dsp:txXfrm>
        <a:off x="2313674" y="2229382"/>
        <a:ext cx="1509338" cy="774290"/>
      </dsp:txXfrm>
    </dsp:sp>
    <dsp:sp modelId="{2F52BBC2-74B6-4AF6-846E-1808CBD6BE0B}">
      <dsp:nvSpPr>
        <dsp:cNvPr id="0" name=""/>
        <dsp:cNvSpPr/>
      </dsp:nvSpPr>
      <dsp:spPr>
        <a:xfrm>
          <a:off x="2289585" y="3154296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Negocios transfronterizos</a:t>
          </a:r>
        </a:p>
      </dsp:txBody>
      <dsp:txXfrm>
        <a:off x="2313674" y="3178385"/>
        <a:ext cx="1509338" cy="774290"/>
      </dsp:txXfrm>
    </dsp:sp>
    <dsp:sp modelId="{2C8CDB2E-C629-4D6A-B76A-131C4CB47F71}">
      <dsp:nvSpPr>
        <dsp:cNvPr id="0" name=""/>
        <dsp:cNvSpPr/>
      </dsp:nvSpPr>
      <dsp:spPr>
        <a:xfrm>
          <a:off x="4187808" y="0"/>
          <a:ext cx="1946895" cy="418644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 pitchFamily="34" charset="0"/>
              <a:cs typeface="Arial" pitchFamily="34" charset="0"/>
            </a:rPr>
            <a:t>Leyes/Regulaciones problemáticas</a:t>
          </a:r>
          <a:endParaRPr lang="en-US" sz="1400" kern="1200" dirty="0">
            <a:latin typeface="Arial" pitchFamily="34" charset="0"/>
            <a:cs typeface="Arial" pitchFamily="34" charset="0"/>
          </a:endParaRPr>
        </a:p>
      </dsp:txBody>
      <dsp:txXfrm>
        <a:off x="4187808" y="0"/>
        <a:ext cx="1946895" cy="1255933"/>
      </dsp:txXfrm>
    </dsp:sp>
    <dsp:sp modelId="{841D1C11-F9FC-49F3-8F05-B2B1A2A8C7F8}">
      <dsp:nvSpPr>
        <dsp:cNvPr id="0" name=""/>
        <dsp:cNvSpPr/>
      </dsp:nvSpPr>
      <dsp:spPr>
        <a:xfrm>
          <a:off x="4382498" y="1256035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Leyes malas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4400361" y="1273898"/>
        <a:ext cx="1521790" cy="574149"/>
      </dsp:txXfrm>
    </dsp:sp>
    <dsp:sp modelId="{21088EEB-A0F9-4810-BD44-D303B1E6ACC5}">
      <dsp:nvSpPr>
        <dsp:cNvPr id="0" name=""/>
        <dsp:cNvSpPr/>
      </dsp:nvSpPr>
      <dsp:spPr>
        <a:xfrm>
          <a:off x="4382498" y="1959738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Consideraciones de política legislativa/regulatoria</a:t>
          </a:r>
          <a:endParaRPr lang="en-US" sz="1200" kern="1200" dirty="0">
            <a:latin typeface="Arial" pitchFamily="34" charset="0"/>
            <a:cs typeface="Arial" pitchFamily="34" charset="0"/>
          </a:endParaRPr>
        </a:p>
      </dsp:txBody>
      <dsp:txXfrm>
        <a:off x="4400361" y="1977601"/>
        <a:ext cx="1521790" cy="574149"/>
      </dsp:txXfrm>
    </dsp:sp>
    <dsp:sp modelId="{6283FD58-76CB-47EF-9ECB-C561E98F3A20}">
      <dsp:nvSpPr>
        <dsp:cNvPr id="0" name=""/>
        <dsp:cNvSpPr/>
      </dsp:nvSpPr>
      <dsp:spPr>
        <a:xfrm>
          <a:off x="4382498" y="2663441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Leyes inaccesibles</a:t>
          </a:r>
          <a:endParaRPr lang="en-US" sz="1200" b="1" kern="1200" dirty="0">
            <a:latin typeface="Arial" pitchFamily="34" charset="0"/>
            <a:cs typeface="Arial" pitchFamily="34" charset="0"/>
          </a:endParaRPr>
        </a:p>
      </dsp:txBody>
      <dsp:txXfrm>
        <a:off x="4400361" y="2681304"/>
        <a:ext cx="1521790" cy="574149"/>
      </dsp:txXfrm>
    </dsp:sp>
    <dsp:sp modelId="{A6552B54-B730-D242-810E-A94DFB3ADEC2}">
      <dsp:nvSpPr>
        <dsp:cNvPr id="0" name=""/>
        <dsp:cNvSpPr/>
      </dsp:nvSpPr>
      <dsp:spPr>
        <a:xfrm>
          <a:off x="4382498" y="3367144"/>
          <a:ext cx="1557516" cy="609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Razonamiento judicial impredecible</a:t>
          </a:r>
          <a:endParaRPr lang="es-ES" sz="1300" b="1" kern="1200" dirty="0"/>
        </a:p>
      </dsp:txBody>
      <dsp:txXfrm>
        <a:off x="4400361" y="3385007"/>
        <a:ext cx="1521790" cy="574149"/>
      </dsp:txXfrm>
    </dsp:sp>
    <dsp:sp modelId="{B7A80D34-FC2D-6449-B847-1F0A421402A2}">
      <dsp:nvSpPr>
        <dsp:cNvPr id="0" name=""/>
        <dsp:cNvSpPr/>
      </dsp:nvSpPr>
      <dsp:spPr>
        <a:xfrm>
          <a:off x="6280720" y="0"/>
          <a:ext cx="1946895" cy="418644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>
              <a:latin typeface="Arial"/>
              <a:cs typeface="Arial"/>
            </a:rPr>
            <a:t>La Interacción de la Ley y las Finanzas</a:t>
          </a:r>
          <a:endParaRPr lang="es-ES" sz="1400" kern="1200" dirty="0">
            <a:latin typeface="Arial"/>
            <a:cs typeface="Arial"/>
          </a:endParaRPr>
        </a:p>
      </dsp:txBody>
      <dsp:txXfrm>
        <a:off x="6280720" y="0"/>
        <a:ext cx="1946895" cy="1255933"/>
      </dsp:txXfrm>
    </dsp:sp>
    <dsp:sp modelId="{D34C973B-25FE-7C4E-966D-48281DF8463B}">
      <dsp:nvSpPr>
        <dsp:cNvPr id="0" name=""/>
        <dsp:cNvSpPr/>
      </dsp:nvSpPr>
      <dsp:spPr>
        <a:xfrm>
          <a:off x="6475410" y="1256291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“</a:t>
          </a:r>
          <a:r>
            <a:rPr lang="es-ES" sz="1300" b="1" kern="1200" dirty="0" err="1" smtClean="0"/>
            <a:t>Hard</a:t>
          </a:r>
          <a:r>
            <a:rPr lang="es-ES" sz="1300" b="1" kern="1200" dirty="0" smtClean="0"/>
            <a:t>” &amp; “</a:t>
          </a:r>
          <a:r>
            <a:rPr lang="es-ES" sz="1300" b="1" kern="1200" dirty="0" err="1" smtClean="0"/>
            <a:t>Soft</a:t>
          </a:r>
          <a:r>
            <a:rPr lang="es-ES" sz="1300" b="1" kern="1200" dirty="0" smtClean="0"/>
            <a:t>” </a:t>
          </a:r>
          <a:r>
            <a:rPr lang="es-ES" sz="1300" b="1" kern="1200" dirty="0" err="1" smtClean="0"/>
            <a:t>law</a:t>
          </a:r>
          <a:endParaRPr lang="es-ES" sz="1300" b="1" kern="1200" dirty="0"/>
        </a:p>
      </dsp:txBody>
      <dsp:txXfrm>
        <a:off x="6499499" y="1280380"/>
        <a:ext cx="1509338" cy="774290"/>
      </dsp:txXfrm>
    </dsp:sp>
    <dsp:sp modelId="{E10A37DF-6F09-104F-A29B-2C6188611D07}">
      <dsp:nvSpPr>
        <dsp:cNvPr id="0" name=""/>
        <dsp:cNvSpPr/>
      </dsp:nvSpPr>
      <dsp:spPr>
        <a:xfrm>
          <a:off x="6475410" y="2205293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La interacción del “</a:t>
          </a:r>
          <a:r>
            <a:rPr lang="es-ES" sz="1300" b="1" kern="1200" dirty="0" err="1" smtClean="0"/>
            <a:t>soft</a:t>
          </a:r>
          <a:r>
            <a:rPr lang="es-ES" sz="1300" b="1" kern="1200" dirty="0" smtClean="0"/>
            <a:t> </a:t>
          </a:r>
          <a:r>
            <a:rPr lang="es-ES" sz="1300" b="1" kern="1200" dirty="0" err="1" smtClean="0"/>
            <a:t>law</a:t>
          </a:r>
          <a:r>
            <a:rPr lang="es-ES" sz="1300" b="1" kern="1200" dirty="0" smtClean="0"/>
            <a:t>” y el consumismo</a:t>
          </a:r>
          <a:endParaRPr lang="es-ES" sz="1300" b="1" kern="1200" dirty="0"/>
        </a:p>
      </dsp:txBody>
      <dsp:txXfrm>
        <a:off x="6499499" y="2229382"/>
        <a:ext cx="1509338" cy="774290"/>
      </dsp:txXfrm>
    </dsp:sp>
    <dsp:sp modelId="{F0C1B1AD-0E3B-9345-98CC-E7CA064613FB}">
      <dsp:nvSpPr>
        <dsp:cNvPr id="0" name=""/>
        <dsp:cNvSpPr/>
      </dsp:nvSpPr>
      <dsp:spPr>
        <a:xfrm>
          <a:off x="6475410" y="3154296"/>
          <a:ext cx="1557516" cy="8224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 smtClean="0"/>
            <a:t>Globalización</a:t>
          </a:r>
          <a:endParaRPr lang="es-ES" sz="1300" b="1" kern="1200" dirty="0"/>
        </a:p>
      </dsp:txBody>
      <dsp:txXfrm>
        <a:off x="6499499" y="3178385"/>
        <a:ext cx="1509338" cy="7742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30AB6-17A9-7D40-819B-ECF09FADE42F}" type="datetimeFigureOut">
              <a:rPr lang="es-ES" smtClean="0"/>
              <a:t>18/09/13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7B514-13EE-7D4E-B7AD-2D36F4889FA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4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3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4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</a:t>
            </a:r>
            <a:r>
              <a:rPr lang="es-ES" baseline="0" dirty="0" smtClean="0"/>
              <a:t> relación con el punto (ii) es posible distinguir entre reclamos relacionados con un riesgo que ha sido anticipado (pero tomado de forma deliberada) y reclamos que son una verdadera “sorpresa”.  La perspectiva predominante (según las mejores prácticas) es que los riesgos que se derivan de comportamientos dolosos o gravemente irresponsables (incluyendo fraudes, etc.), a pesar de constituir riesgos operativos, no constituyen “riesgos legales”.</a:t>
            </a:r>
          </a:p>
          <a:p>
            <a:endParaRPr lang="es-ES" baseline="0" dirty="0" smtClean="0"/>
          </a:p>
          <a:p>
            <a:r>
              <a:rPr lang="es-ES" baseline="0" dirty="0" smtClean="0"/>
              <a:t>Similarmente, las pérdidas derivadas de incumplimientos contractuales (atrasos/falta de pago, etc.) normalmente no se consideran “riesgos legales”; sin embargo, en el caso de contratos más complejos puede hablarse de riesgo legal en la medida en que los requerimientos/obligaciones contractuales no hayan sido debidamente apreciados o comprendidos.</a:t>
            </a:r>
          </a:p>
          <a:p>
            <a:endParaRPr lang="es-E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5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6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En</a:t>
            </a:r>
            <a:r>
              <a:rPr lang="es-ES" baseline="0" dirty="0" smtClean="0"/>
              <a:t> relación con el punto (ii) es posible distinguir entre reclamos relacionados con un riesgo que ha sido anticipado (pero tomado de forma deliberada) y reclamos que son una verdadera “sorpresa”.  La perspectiva predominante (según las mejores prácticas) es que los riesgos que se derivan de comportamientos dolosos o gravemente irresponsables (incluyendo fraudes, etc.), a pesar de constituir riesgos operativos, no constituyen “riesgos legales”.</a:t>
            </a:r>
          </a:p>
          <a:p>
            <a:endParaRPr lang="es-ES" baseline="0" dirty="0" smtClean="0"/>
          </a:p>
          <a:p>
            <a:r>
              <a:rPr lang="es-ES" baseline="0" dirty="0" smtClean="0"/>
              <a:t>Similarmente, las pérdidas derivadas de incumplimientos contractuales (atrasos/falta de pago, etc.) normalmente no se consideran “riesgos legales”; sin embargo, en el caso de contratos más complejos puede hablarse de riesgo legal en la medida en que los requerimientos/obligaciones contractuales no hayan sido debidamente apreciados o comprendidos.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Johanna Benjamin “Sources of Legal Risk for Financial Institutions” (Appendix</a:t>
            </a:r>
            <a:r>
              <a:rPr lang="en-US" baseline="0" dirty="0" smtClean="0"/>
              <a:t> 1 to the Report of the IBA Symposium on Legal Risk (Oct 2003)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346D-3B86-446F-8BC4-39E4FCB6C948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Cuando</a:t>
            </a:r>
            <a:r>
              <a:rPr lang="en-US" dirty="0" smtClean="0"/>
              <a:t> hay </a:t>
            </a:r>
            <a:r>
              <a:rPr lang="en-US" dirty="0" err="1" smtClean="0"/>
              <a:t>urgencia</a:t>
            </a:r>
            <a:r>
              <a:rPr lang="en-US" dirty="0" smtClean="0"/>
              <a:t>,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presión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obtener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asesoría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rápida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dificutlar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i</a:t>
            </a:r>
            <a:r>
              <a:rPr lang="en-US" baseline="0" dirty="0" smtClean="0"/>
              <a:t>) un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explicación</a:t>
            </a:r>
            <a:r>
              <a:rPr lang="en-US" baseline="0" dirty="0" smtClean="0"/>
              <a:t>/</a:t>
            </a:r>
            <a:r>
              <a:rPr lang="en-US" baseline="0" dirty="0" err="1" smtClean="0"/>
              <a:t>análisis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hechos</a:t>
            </a:r>
            <a:r>
              <a:rPr lang="en-US" baseline="0" dirty="0" smtClean="0"/>
              <a:t> y de los </a:t>
            </a:r>
            <a:r>
              <a:rPr lang="en-US" baseline="0" dirty="0" err="1" smtClean="0"/>
              <a:t>posibles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efectos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determinada</a:t>
            </a:r>
            <a:r>
              <a:rPr lang="en-US" baseline="0" dirty="0" smtClean="0"/>
              <a:t> forma de </a:t>
            </a:r>
            <a:r>
              <a:rPr lang="en-US" baseline="0" dirty="0" err="1" smtClean="0"/>
              <a:t>acción</a:t>
            </a:r>
            <a:r>
              <a:rPr lang="en-US" baseline="0" dirty="0" smtClean="0"/>
              <a:t>; (ii)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asimilación</a:t>
            </a:r>
            <a:r>
              <a:rPr lang="en-US" baseline="0" dirty="0" smtClean="0"/>
              <a:t> de la </a:t>
            </a:r>
            <a:r>
              <a:rPr lang="en-US" baseline="0" dirty="0" err="1" smtClean="0"/>
              <a:t>asesoría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Las </a:t>
            </a:r>
            <a:r>
              <a:rPr lang="en-US" baseline="0" dirty="0" err="1" smtClean="0"/>
              <a:t>dificultades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grandes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instituciones</a:t>
            </a:r>
            <a:r>
              <a:rPr lang="en-US" baseline="0" dirty="0" smtClean="0"/>
              <a:t> no se </a:t>
            </a:r>
            <a:r>
              <a:rPr lang="en-US" baseline="0" dirty="0" err="1" smtClean="0"/>
              <a:t>suelen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falta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conocimiento</a:t>
            </a:r>
            <a:r>
              <a:rPr lang="en-US" baseline="0" dirty="0" smtClean="0"/>
              <a:t> de la ley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parte de los </a:t>
            </a:r>
            <a:r>
              <a:rPr lang="en-US" baseline="0" dirty="0" err="1" smtClean="0"/>
              <a:t>abogados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aunque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veces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ayuda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falta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tiempo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efectuar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investigación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sino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porque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	(a) el </a:t>
            </a:r>
            <a:r>
              <a:rPr lang="en-US" baseline="0" dirty="0" err="1" smtClean="0"/>
              <a:t>abogado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comprendió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adecuadamente</a:t>
            </a:r>
            <a:r>
              <a:rPr lang="en-US" baseline="0" dirty="0" smtClean="0"/>
              <a:t> lo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era </a:t>
            </a:r>
            <a:r>
              <a:rPr lang="en-US" baseline="0" dirty="0" err="1" smtClean="0"/>
              <a:t>requerido</a:t>
            </a:r>
            <a:r>
              <a:rPr lang="en-US" baseline="0" dirty="0" smtClean="0"/>
              <a:t> o la </a:t>
            </a:r>
            <a:r>
              <a:rPr lang="en-US" baseline="0" dirty="0" err="1" smtClean="0"/>
              <a:t>gravedad</a:t>
            </a:r>
            <a:r>
              <a:rPr lang="en-US" baseline="0" dirty="0" smtClean="0"/>
              <a:t> del </a:t>
            </a:r>
            <a:r>
              <a:rPr lang="en-US" baseline="0" dirty="0" err="1" smtClean="0"/>
              <a:t>problema</a:t>
            </a:r>
            <a:r>
              <a:rPr lang="en-US" baseline="0" dirty="0" smtClean="0"/>
              <a:t> (sea de </a:t>
            </a:r>
            <a:r>
              <a:rPr lang="en-US" baseline="0" dirty="0" err="1" smtClean="0"/>
              <a:t>quien</a:t>
            </a:r>
            <a:r>
              <a:rPr lang="en-US" baseline="0" dirty="0" smtClean="0"/>
              <a:t> sea la culpa)</a:t>
            </a:r>
          </a:p>
          <a:p>
            <a:r>
              <a:rPr lang="en-US" baseline="0" dirty="0" smtClean="0"/>
              <a:t>	(b) el </a:t>
            </a:r>
            <a:r>
              <a:rPr lang="en-US" baseline="0" dirty="0" err="1" smtClean="0"/>
              <a:t>cliente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comprendió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asimilito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completamente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asesoría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brindada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ej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adevertencias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supuestos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bajo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cuales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dio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asesoría</a:t>
            </a:r>
            <a:r>
              <a:rPr lang="en-US" baseline="0" dirty="0" smtClean="0"/>
              <a:t>) o </a:t>
            </a:r>
            <a:r>
              <a:rPr lang="en-US" baseline="0" dirty="0" err="1" smtClean="0"/>
              <a:t>decidió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darle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importancia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debida</a:t>
            </a:r>
            <a:r>
              <a:rPr lang="en-US" baseline="0" dirty="0" smtClean="0"/>
              <a:t> en vista de un alto </a:t>
            </a:r>
            <a:r>
              <a:rPr lang="en-US" baseline="0" dirty="0" err="1" smtClean="0"/>
              <a:t>nivel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confianza</a:t>
            </a:r>
            <a:r>
              <a:rPr lang="en-US" baseline="0" dirty="0" smtClean="0"/>
              <a:t> en la </a:t>
            </a:r>
            <a:r>
              <a:rPr lang="en-US" baseline="0" dirty="0" err="1" smtClean="0"/>
              <a:t>contraparte</a:t>
            </a:r>
            <a:endParaRPr lang="en-US" baseline="0" dirty="0" smtClean="0"/>
          </a:p>
          <a:p>
            <a:r>
              <a:rPr lang="en-US" baseline="0" dirty="0" smtClean="0"/>
              <a:t>	(c) se </a:t>
            </a:r>
            <a:r>
              <a:rPr lang="en-US" baseline="0" dirty="0" err="1" smtClean="0"/>
              <a:t>presiona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excesivamente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abogado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determinada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respuesta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2E7222-BF37-4C6B-AADB-0FED3F43BB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D8AE-5CB0-4E43-8CC2-3DF4D200B5AF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sz="1600">
              <a:solidFill>
                <a:prstClr val="black"/>
              </a:solidFill>
              <a:latin typeface="GE Inspi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70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A611-4A5A-45E7-8B78-16A1DB8EF6B5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7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D7C6-7701-4650-8962-47C3AA68BC25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4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B7EF-22E2-48FC-BA67-02AD1789011F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2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C1F5-BFCE-4E5C-895A-7F4D7EEF52C0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0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28B8-5B7E-424B-9059-AB5DBD838409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8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D959-E116-4653-9EFD-5CCFA7F04B75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8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C66E-E615-4737-9324-308574FA207B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R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F14BA-38EF-4641-9D74-24ACD7DC61E0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21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0406-9327-4282-BAE6-8B1F32C1C4D6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4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E0A-917D-47AC-B9DB-C5F1B258EBB0}" type="datetime1">
              <a:rPr lang="es-CR" smtClean="0">
                <a:solidFill>
                  <a:srgbClr val="1F497D"/>
                </a:solidFill>
              </a:rPr>
              <a:pPr/>
              <a:t>18/09/13</a:t>
            </a:fld>
            <a:endParaRPr lang="es-CR">
              <a:solidFill>
                <a:srgbClr val="1F497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BE241-EC59-4DB9-8A10-9B53AA120AD7}" type="slidenum">
              <a:rPr lang="es-CR" smtClean="0">
                <a:solidFill>
                  <a:srgbClr val="1F497D"/>
                </a:solidFill>
              </a:rPr>
              <a:pPr/>
              <a:t>‹Nr.›</a:t>
            </a:fld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47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fld id="{87CDB8A8-5589-4FCC-919A-D6CD2082429E}" type="datetime1">
              <a:rPr lang="es-CR" smtClean="0">
                <a:solidFill>
                  <a:srgbClr val="1F497D"/>
                </a:solidFill>
                <a:latin typeface="GE Inspira" pitchFamily="34" charset="0"/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18/09/13</a:t>
            </a:fld>
            <a:endParaRPr lang="es-CR">
              <a:solidFill>
                <a:srgbClr val="1F497D"/>
              </a:solidFill>
              <a:latin typeface="GE Inspira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CR">
              <a:solidFill>
                <a:srgbClr val="1F497D"/>
              </a:solidFill>
              <a:latin typeface="GE Inspira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fld id="{6BEBE241-EC59-4DB9-8A10-9B53AA120AD7}" type="slidenum">
              <a:rPr lang="es-CR" smtClean="0">
                <a:solidFill>
                  <a:srgbClr val="1F497D"/>
                </a:solidFill>
                <a:latin typeface="GE Inspira" pitchFamily="34" charset="0"/>
              </a:rPr>
              <a:pPr defTabSz="91440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‹Nr.›</a:t>
            </a:fld>
            <a:endParaRPr lang="es-CR">
              <a:solidFill>
                <a:srgbClr val="1F497D"/>
              </a:solidFill>
              <a:latin typeface="GE Inspi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67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/\\localhost\Users\dperez\Desktop\BAC%20I%20CREDOMATIC\01%20Departamento%20Legal\Riesgo%20Legal\Propuesta%20(v3.1).pptx%232.%20Gesti%25C3%25B3n%20del%20Riesgo%20Legal" TargetMode="External"/><Relationship Id="rId3" Type="http://schemas.openxmlformats.org/officeDocument/2006/relationships/hyperlink" Target="Hoja%20trabajo%20NPB4-48.x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4" Type="http://schemas.openxmlformats.org/officeDocument/2006/relationships/slide" Target="slide9.xml"/><Relationship Id="rId5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4" Type="http://schemas.openxmlformats.org/officeDocument/2006/relationships/slide" Target="slide2.xml"/><Relationship Id="rId5" Type="http://schemas.openxmlformats.org/officeDocument/2006/relationships/slide" Target="slide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9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9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9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9.xml"/><Relationship Id="rId5" Type="http://schemas.openxmlformats.org/officeDocument/2006/relationships/slide" Target="slide19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hyperlink" Target="file:///\\localhost\Users\dperez\Desktop\BAC%20I%20CREDOMATIC\01%20Departamento%20Legal\Riesgo%20Legal\Propuesta%20(v3.1).pptx%232.%20Gesti%25C3%25B3n%20del%20Riesgo%20Lega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4.xml"/><Relationship Id="rId5" Type="http://schemas.openxmlformats.org/officeDocument/2006/relationships/slide" Target="slide6.xml"/><Relationship Id="rId6" Type="http://schemas.openxmlformats.org/officeDocument/2006/relationships/slide" Target="slide7.xml"/><Relationship Id="rId7" Type="http://schemas.openxmlformats.org/officeDocument/2006/relationships/image" Target="../media/image1.jpeg"/><Relationship Id="rId8" Type="http://schemas.openxmlformats.org/officeDocument/2006/relationships/slide" Target="slide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u="sng" dirty="0" smtClean="0"/>
              <a:t>Gestión del Riesgo Legal</a:t>
            </a:r>
            <a:endParaRPr lang="es-ES" b="1" u="sng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Daniel </a:t>
            </a:r>
            <a:r>
              <a:rPr lang="es-ES" smtClean="0"/>
              <a:t>P</a:t>
            </a:r>
            <a:r>
              <a:rPr lang="es-ES" smtClean="0"/>
              <a:t>érez Umaña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88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273" y="333520"/>
            <a:ext cx="8664351" cy="63962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es-ES" sz="4200" b="1" u="sng" dirty="0" smtClean="0"/>
          </a:p>
          <a:p>
            <a:pPr algn="just">
              <a:spcBef>
                <a:spcPts val="624"/>
              </a:spcBef>
              <a:spcAft>
                <a:spcPts val="1800"/>
              </a:spcAft>
            </a:pPr>
            <a:r>
              <a:rPr lang="es-ES" sz="4200" dirty="0" smtClean="0"/>
              <a:t>Crear una </a:t>
            </a:r>
            <a:r>
              <a:rPr lang="es-ES" sz="4200" b="1" u="sng" dirty="0" smtClean="0"/>
              <a:t>cultura</a:t>
            </a:r>
            <a:r>
              <a:rPr lang="es-ES" sz="4200" dirty="0" smtClean="0"/>
              <a:t> de gestión de riesgo legal</a:t>
            </a:r>
            <a:r>
              <a:rPr lang="es-ES" sz="4200" dirty="0"/>
              <a:t> </a:t>
            </a:r>
            <a:r>
              <a:rPr lang="es-ES" sz="4200" dirty="0" smtClean="0"/>
              <a:t>a lo largo de la organización. </a:t>
            </a:r>
          </a:p>
          <a:p>
            <a:pPr algn="just"/>
            <a:r>
              <a:rPr lang="es-ES" sz="4200" dirty="0" smtClean="0"/>
              <a:t>Facilitar </a:t>
            </a:r>
            <a:r>
              <a:rPr lang="es-ES" sz="4200" b="1" u="sng" dirty="0" smtClean="0"/>
              <a:t>accesibilidad </a:t>
            </a:r>
          </a:p>
          <a:p>
            <a:pPr lvl="1" algn="just"/>
            <a:r>
              <a:rPr lang="es-ES" sz="3800" dirty="0"/>
              <a:t>Políticas, procedimientos e insumos prácticos, accesibles y fácilmente aplicables por las áreas operativas </a:t>
            </a:r>
            <a:r>
              <a:rPr lang="es-ES" sz="3800" dirty="0" smtClean="0"/>
              <a:t>(una </a:t>
            </a:r>
            <a:r>
              <a:rPr lang="es-ES" sz="3800" dirty="0"/>
              <a:t>parte más de calidad y R.O.</a:t>
            </a:r>
            <a:r>
              <a:rPr lang="es-ES" sz="3800" dirty="0" smtClean="0"/>
              <a:t>)</a:t>
            </a:r>
          </a:p>
          <a:p>
            <a:pPr lvl="1" algn="just"/>
            <a:r>
              <a:rPr lang="es-ES" sz="3800" dirty="0"/>
              <a:t>Centralización, digitalización y estandarización de información sobre: (i) Litigios  (ii) Asuntos Corporativos (iii) Cumplimiento de normativa relevante y obligaciones de </a:t>
            </a:r>
            <a:r>
              <a:rPr lang="es-ES" sz="3800" dirty="0" err="1"/>
              <a:t>reportería</a:t>
            </a:r>
            <a:r>
              <a:rPr lang="es-ES" sz="3800" dirty="0"/>
              <a:t>. (iv) Contratación (v) Manejo de </a:t>
            </a:r>
            <a:r>
              <a:rPr lang="es-ES" sz="3800" dirty="0" smtClean="0"/>
              <a:t>documentos.</a:t>
            </a:r>
          </a:p>
          <a:p>
            <a:pPr lvl="1" algn="just"/>
            <a:r>
              <a:rPr lang="es-ES" sz="3800" dirty="0" smtClean="0"/>
              <a:t>Herramientas para compartir el conocimiento y las experiencias (+ y -).</a:t>
            </a:r>
            <a:endParaRPr lang="es-ES" sz="3800" dirty="0"/>
          </a:p>
          <a:p>
            <a:pPr algn="just">
              <a:spcBef>
                <a:spcPts val="1080"/>
              </a:spcBef>
              <a:spcAft>
                <a:spcPts val="1200"/>
              </a:spcAft>
            </a:pPr>
            <a:r>
              <a:rPr lang="es-ES" sz="4200" dirty="0"/>
              <a:t>Enfoque </a:t>
            </a:r>
            <a:r>
              <a:rPr lang="es-ES" sz="4200" b="1" u="sng" dirty="0"/>
              <a:t>preventivo</a:t>
            </a:r>
            <a:r>
              <a:rPr lang="es-ES" sz="4200" dirty="0"/>
              <a:t>.  </a:t>
            </a:r>
            <a:r>
              <a:rPr lang="es-ES" sz="4200" dirty="0" smtClean="0"/>
              <a:t>Información legal adecuada y </a:t>
            </a:r>
            <a:r>
              <a:rPr lang="es-ES" sz="4200" b="1" u="sng" dirty="0" smtClean="0"/>
              <a:t>oportuna</a:t>
            </a:r>
            <a:r>
              <a:rPr lang="es-ES" sz="4200" dirty="0" smtClean="0"/>
              <a:t>. Facilitar </a:t>
            </a:r>
            <a:r>
              <a:rPr lang="es-ES" sz="4200" dirty="0"/>
              <a:t>depuración  y mejoramiento continuo de herramientas operativas para gestión de riesgo legal </a:t>
            </a:r>
            <a:r>
              <a:rPr lang="es-ES" sz="4200" dirty="0" smtClean="0"/>
              <a:t>(“</a:t>
            </a:r>
            <a:r>
              <a:rPr lang="es-ES" sz="4200" dirty="0" err="1" smtClean="0"/>
              <a:t>feedback</a:t>
            </a:r>
            <a:r>
              <a:rPr lang="es-ES" sz="4200" dirty="0" smtClean="0"/>
              <a:t>”)</a:t>
            </a:r>
            <a:r>
              <a:rPr lang="es-ES" sz="4200" dirty="0"/>
              <a:t>.</a:t>
            </a:r>
          </a:p>
          <a:p>
            <a:pPr algn="just"/>
            <a:r>
              <a:rPr lang="es-ES" sz="4200" dirty="0"/>
              <a:t>Crear la </a:t>
            </a:r>
            <a:r>
              <a:rPr lang="es-ES" sz="4200" b="1" u="sng" dirty="0"/>
              <a:t>estructura</a:t>
            </a:r>
            <a:r>
              <a:rPr lang="es-ES" sz="4200" dirty="0"/>
              <a:t> necesaria para que, a lo largo de la organización, los riesgos legales sean identificados, comprendidos, priorizados, mitigados y gestionados de forma adecuada, consistente y al menor costo posible. </a:t>
            </a:r>
          </a:p>
          <a:p>
            <a:pPr lvl="1" algn="just"/>
            <a:r>
              <a:rPr lang="es-ES" sz="4200" dirty="0"/>
              <a:t>Valorar “estandarización” de manejo de temas legales. </a:t>
            </a:r>
          </a:p>
          <a:p>
            <a:pPr lvl="1" algn="just"/>
            <a:r>
              <a:rPr lang="es-ES" sz="4200" dirty="0"/>
              <a:t>Responsables claros</a:t>
            </a:r>
          </a:p>
          <a:p>
            <a:pPr lvl="1" algn="just"/>
            <a:r>
              <a:rPr lang="es-ES" sz="4200" dirty="0"/>
              <a:t>Establecimiento de controles sobre la gestión legal (interna y externa)</a:t>
            </a:r>
          </a:p>
          <a:p>
            <a:pPr algn="just">
              <a:spcBef>
                <a:spcPts val="1680"/>
              </a:spcBef>
              <a:spcAft>
                <a:spcPts val="1200"/>
              </a:spcAft>
            </a:pPr>
            <a:r>
              <a:rPr lang="es-ES" sz="4200" dirty="0"/>
              <a:t>Fac</a:t>
            </a:r>
            <a:r>
              <a:rPr lang="es-ES" sz="4200" dirty="0" smtClean="0"/>
              <a:t>ilitar </a:t>
            </a:r>
            <a:r>
              <a:rPr lang="es-ES" sz="4200" b="1" u="sng" dirty="0" smtClean="0"/>
              <a:t>negocios</a:t>
            </a:r>
            <a:r>
              <a:rPr lang="es-ES" sz="4200" b="1" dirty="0" smtClean="0"/>
              <a:t>. </a:t>
            </a:r>
            <a:r>
              <a:rPr lang="es-ES" sz="4200" dirty="0" smtClean="0"/>
              <a:t>Innovación, rapidez, simplificación, estandarización, </a:t>
            </a:r>
            <a:endParaRPr lang="es-ES" sz="4200" b="1" u="sng" dirty="0"/>
          </a:p>
        </p:txBody>
      </p:sp>
      <p:sp>
        <p:nvSpPr>
          <p:cNvPr id="5" name="Flecha curvada hacia la izquierda 4">
            <a:hlinkClick r:id="rId2" action="ppaction://hlinkpres?slideindex=2&amp;slidetitle=Gestión del Riesgo Legal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6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/>
            <a:fld id="{7959AC08-FF97-4EBE-96FE-C5E0FE7B79DA}" type="slidenum">
              <a:rPr lang="es-CR" smtClean="0">
                <a:solidFill>
                  <a:srgbClr val="1F497D"/>
                </a:solidFill>
              </a:rPr>
              <a:pPr algn="ctr"/>
              <a:t>10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9" name="8 Rectángulo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0"/>
            <a:ext cx="9139238" cy="504825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</a:rPr>
              <a:t>METAS Y OBJETIVOS ESPECÍFICOS</a:t>
            </a:r>
            <a:endParaRPr lang="es-SV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000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Gracias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5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56270"/>
            <a:ext cx="8395648" cy="830833"/>
          </a:xfrm>
        </p:spPr>
        <p:txBody>
          <a:bodyPr>
            <a:noAutofit/>
          </a:bodyPr>
          <a:lstStyle/>
          <a:p>
            <a:pPr algn="l"/>
            <a:r>
              <a:rPr lang="es-ES" sz="2400" b="1" dirty="0" smtClean="0">
                <a:effectLst/>
                <a:latin typeface="Arial" pitchFamily="34" charset="0"/>
                <a:cs typeface="Arial" pitchFamily="34" charset="0"/>
              </a:rPr>
              <a:t>El Propio Comportamiento de las Entidades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F</a:t>
            </a:r>
            <a:r>
              <a:rPr lang="es-ES" sz="2400" b="1" dirty="0" smtClean="0">
                <a:effectLst/>
                <a:latin typeface="Arial" pitchFamily="34" charset="0"/>
                <a:cs typeface="Arial" pitchFamily="34" charset="0"/>
              </a:rPr>
              <a:t>inancieras</a:t>
            </a:r>
            <a:r>
              <a:rPr lang="es-E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59306" y="511782"/>
            <a:ext cx="7779894" cy="3247419"/>
            <a:chOff x="1280519" y="3461708"/>
            <a:chExt cx="6861619" cy="2654301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88276"/>
              <a:ext cx="6861619" cy="2627733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s-ES" b="1" dirty="0"/>
                <a:t>L</a:t>
              </a:r>
              <a:r>
                <a:rPr lang="es-ES" b="1" dirty="0" smtClean="0"/>
                <a:t>os errores pueden ocurrir por:</a:t>
              </a:r>
            </a:p>
            <a:p>
              <a:pPr marL="285750" indent="-285750">
                <a:buFontTx/>
                <a:buChar char="-"/>
              </a:pPr>
              <a:r>
                <a:rPr lang="es-ES" sz="1600" dirty="0" smtClean="0"/>
                <a:t>Nuevos productos (incertidumbre regulatoria)</a:t>
              </a:r>
            </a:p>
            <a:p>
              <a:pPr marL="285750" indent="-285750">
                <a:buFontTx/>
                <a:buChar char="-"/>
              </a:pPr>
              <a:r>
                <a:rPr lang="es-ES" sz="1600" dirty="0" smtClean="0"/>
                <a:t>Gran cantidad </a:t>
              </a:r>
              <a:r>
                <a:rPr lang="es-ES" sz="1600" dirty="0" smtClean="0"/>
                <a:t>de legislación altamente compleja e </a:t>
              </a:r>
              <a:r>
                <a:rPr lang="es-ES" sz="1600" dirty="0" smtClean="0"/>
                <a:t>interrelacionada (≠s reguladores)</a:t>
              </a:r>
              <a:endParaRPr lang="es-ES" sz="1600" dirty="0" smtClean="0"/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r>
                <a:rPr lang="es-ES" sz="1600" dirty="0"/>
                <a:t>L</a:t>
              </a:r>
              <a:r>
                <a:rPr lang="es-ES" sz="1600" dirty="0" smtClean="0"/>
                <a:t>egislación ambigua/insuficiente; no siempre es posible predecir decisiones judiciales</a:t>
              </a:r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r>
                <a:rPr lang="es-ES" sz="1600" dirty="0" smtClean="0"/>
                <a:t>Difícil predicción/comprensión de los efectos legales y los riesgos</a:t>
              </a:r>
            </a:p>
            <a:p>
              <a:pPr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b="1" dirty="0" smtClean="0"/>
                <a:t>Aunque abogado conozca y comprenda la ley, pueden haber problemas si:</a:t>
              </a:r>
            </a:p>
            <a:p>
              <a:pPr marL="342900" indent="-342900">
                <a:lnSpc>
                  <a:spcPct val="50000"/>
                </a:lnSpc>
                <a:spcBef>
                  <a:spcPts val="1200"/>
                </a:spcBef>
                <a:buAutoNum type="alphaLcParenBoth"/>
                <a:tabLst>
                  <a:tab pos="355600" algn="l"/>
                </a:tabLst>
              </a:pPr>
              <a:r>
                <a:rPr lang="es-ES" sz="1600" dirty="0" smtClean="0"/>
                <a:t>No se busca asesoría oportunamente</a:t>
              </a:r>
            </a:p>
            <a:p>
              <a:pPr marL="342900" indent="-342900">
                <a:lnSpc>
                  <a:spcPct val="50000"/>
                </a:lnSpc>
                <a:spcBef>
                  <a:spcPts val="1200"/>
                </a:spcBef>
                <a:buAutoNum type="alphaLcParenBoth"/>
                <a:tabLst>
                  <a:tab pos="355600" algn="l"/>
                </a:tabLst>
              </a:pPr>
              <a:r>
                <a:rPr lang="es-ES" sz="1600" dirty="0" smtClean="0"/>
                <a:t>No se informa al abogado correctamente acerca de los hechos</a:t>
              </a:r>
            </a:p>
            <a:p>
              <a:pPr marL="342900" indent="-342900">
                <a:lnSpc>
                  <a:spcPct val="50000"/>
                </a:lnSpc>
                <a:spcBef>
                  <a:spcPts val="1200"/>
                </a:spcBef>
                <a:buAutoNum type="alphaLcParenBoth"/>
                <a:tabLst>
                  <a:tab pos="355600" algn="l"/>
                </a:tabLst>
              </a:pPr>
              <a:r>
                <a:rPr lang="es-ES" sz="1600" dirty="0" smtClean="0"/>
                <a:t>La asesoría no es adecuadamente comprendida o asimilada</a:t>
              </a:r>
              <a:endParaRPr lang="es-ES" sz="1600" dirty="0"/>
            </a:p>
            <a:p>
              <a:pPr>
                <a:lnSpc>
                  <a:spcPct val="50000"/>
                </a:lnSpc>
                <a:spcBef>
                  <a:spcPts val="1800"/>
                </a:spcBef>
                <a:tabLst>
                  <a:tab pos="355600" algn="l"/>
                </a:tabLst>
              </a:pPr>
              <a:r>
                <a:rPr lang="es-ES" sz="1600" dirty="0" smtClean="0"/>
                <a:t>*</a:t>
              </a:r>
              <a:r>
                <a:rPr lang="es-ES" sz="1600" i="1" dirty="0" smtClean="0"/>
                <a:t>La urgencia y los excesivos niveles de confianza en la contraparte facilitan problemas</a:t>
              </a:r>
              <a:endParaRPr lang="es-ES" sz="1600" dirty="0" smtClean="0"/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endParaRPr lang="es-ES" dirty="0" smtClean="0"/>
            </a:p>
            <a:p>
              <a:pPr>
                <a:tabLst>
                  <a:tab pos="355600" algn="l"/>
                </a:tabLst>
              </a:pPr>
              <a:endParaRPr lang="es-ES" dirty="0" smtClean="0"/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endParaRPr lang="es-ES" dirty="0" smtClean="0"/>
            </a:p>
            <a:p>
              <a:pPr marL="285750" indent="-285750">
                <a:buFontTx/>
                <a:buChar char="-"/>
              </a:pP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817174" y="1852782"/>
            <a:ext cx="3162904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Limitado conocimiento legal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07070" y="3858382"/>
            <a:ext cx="7732129" cy="2364618"/>
            <a:chOff x="1280519" y="2541688"/>
            <a:chExt cx="6861619" cy="2532563"/>
          </a:xfrm>
        </p:grpSpPr>
        <p:sp>
          <p:nvSpPr>
            <p:cNvPr id="14" name="Rounded Rectangle 13"/>
            <p:cNvSpPr/>
            <p:nvPr/>
          </p:nvSpPr>
          <p:spPr>
            <a:xfrm>
              <a:off x="1280519" y="2541689"/>
              <a:ext cx="6861619" cy="253256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s-ES" dirty="0" smtClean="0"/>
                <a:t>Asesoría puede ser total o parcialmente ignorada (como decisión de negocios):</a:t>
              </a:r>
            </a:p>
            <a:p>
              <a:pPr marL="285750" indent="-285750">
                <a:buFontTx/>
                <a:buChar char="-"/>
              </a:pPr>
              <a:r>
                <a:rPr lang="es-ES" sz="1600" dirty="0"/>
                <a:t>P</a:t>
              </a:r>
              <a:r>
                <a:rPr lang="es-ES" sz="1600" dirty="0" smtClean="0"/>
                <a:t>uede ser percibida como excesivamente prudente/cautelosa</a:t>
              </a:r>
            </a:p>
            <a:p>
              <a:pPr marL="285750" indent="-285750">
                <a:buFontTx/>
                <a:buChar char="-"/>
              </a:pPr>
              <a:r>
                <a:rPr lang="es-ES" sz="1600" dirty="0" smtClean="0"/>
                <a:t>Pueden haber presiones comerciales por conducta de los competidores</a:t>
              </a:r>
            </a:p>
            <a:p>
              <a:r>
                <a:rPr lang="es-ES" sz="1600" dirty="0" smtClean="0"/>
                <a:t>*</a:t>
              </a:r>
              <a:r>
                <a:rPr lang="es-ES" sz="1600" i="1" dirty="0" smtClean="0"/>
                <a:t>Estos riesgos calculados deberían estar considerados en el precio</a:t>
              </a:r>
              <a:endParaRPr lang="es-ES" i="1" dirty="0"/>
            </a:p>
            <a:p>
              <a:pPr>
                <a:spcBef>
                  <a:spcPts val="1200"/>
                </a:spcBef>
                <a:spcAft>
                  <a:spcPts val="1200"/>
                </a:spcAft>
              </a:pPr>
              <a:r>
                <a:rPr lang="es-ES" dirty="0" smtClean="0"/>
                <a:t>Asesoría puede no gustar al tomador de la decisión o ser considerada “inconveniente”. </a:t>
              </a:r>
            </a:p>
            <a:p>
              <a:r>
                <a:rPr lang="es-ES" dirty="0" smtClean="0"/>
                <a:t>Abogado puede ser “presionado” para dar una determinada respuesta.</a:t>
              </a:r>
            </a:p>
            <a:p>
              <a:endParaRPr lang="es-ES" dirty="0" smtClean="0"/>
            </a:p>
            <a:p>
              <a:endParaRPr lang="es-ES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1323432" y="2541688"/>
              <a:ext cx="6799835" cy="253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endParaRPr lang="en-US" sz="12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 rot="16200000">
            <a:off x="-437620" y="4787323"/>
            <a:ext cx="2449285" cy="5914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Fallas de Implementación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12</a:t>
            </a:fld>
            <a:endParaRPr lang="es-CR" dirty="0"/>
          </a:p>
        </p:txBody>
      </p:sp>
      <p:sp>
        <p:nvSpPr>
          <p:cNvPr id="17" name="Flecha curvada hacia la izquierda 16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0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9306" y="459278"/>
            <a:ext cx="7779894" cy="3299922"/>
            <a:chOff x="1280519" y="3418794"/>
            <a:chExt cx="6861619" cy="2697215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18794"/>
              <a:ext cx="6861619" cy="2697215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tabLst>
                  <a:tab pos="355600" algn="l"/>
                </a:tabLst>
              </a:pPr>
              <a:r>
                <a:rPr lang="es-ES" dirty="0" smtClean="0"/>
                <a:t>Para obtener ciertas ventajas (</a:t>
              </a:r>
              <a:r>
                <a:rPr lang="es-ES" i="1" dirty="0" smtClean="0"/>
                <a:t>ej. </a:t>
              </a:r>
              <a:r>
                <a:rPr lang="es-ES" i="1" dirty="0"/>
                <a:t>c</a:t>
              </a:r>
              <a:r>
                <a:rPr lang="es-ES" i="1" dirty="0" smtClean="0"/>
                <a:t>ostos menores, menores formalidades, más rapidez, sacar de balances, etc.</a:t>
              </a:r>
              <a:r>
                <a:rPr lang="es-ES" dirty="0" smtClean="0"/>
                <a:t>) o permitir innovaci</a:t>
              </a:r>
              <a:r>
                <a:rPr lang="es-ES" dirty="0" smtClean="0"/>
                <a:t>ón,</a:t>
              </a:r>
              <a:r>
                <a:rPr lang="es-ES" dirty="0" smtClean="0"/>
                <a:t> </a:t>
              </a:r>
              <a:r>
                <a:rPr lang="es-ES" dirty="0" smtClean="0"/>
                <a:t>algunas transacciones pueden ser estructuradas de un modo que permita enmarcarlas formalmente bajo una determinada categoría de transacción a pesar de que, sustancialmente,  produzcan los mismos efectos que otro tipo de transacción.</a:t>
              </a:r>
            </a:p>
            <a:p>
              <a:pPr lvl="1" algn="just"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b="1" i="1" u="sng" dirty="0" smtClean="0"/>
                <a:t>EJEMPLOS</a:t>
              </a:r>
              <a:r>
                <a:rPr lang="es-ES" i="1" dirty="0" smtClean="0"/>
                <a:t>: </a:t>
              </a:r>
              <a:r>
                <a:rPr lang="es-ES" i="1" dirty="0" smtClean="0"/>
                <a:t>Ventas </a:t>
              </a:r>
              <a:r>
                <a:rPr lang="es-ES" i="1" dirty="0" smtClean="0"/>
                <a:t>con </a:t>
              </a:r>
              <a:r>
                <a:rPr lang="es-ES" i="1" dirty="0" smtClean="0"/>
                <a:t>reserva </a:t>
              </a:r>
              <a:r>
                <a:rPr lang="es-ES" i="1" dirty="0" smtClean="0"/>
                <a:t>de dominio vs. </a:t>
              </a:r>
              <a:r>
                <a:rPr lang="es-ES" i="1" dirty="0"/>
                <a:t>Garantía hipotecaria, Leasing financiero vs. Prenda / Fideicomisos de Garantía vs. Hipoteca / </a:t>
              </a:r>
              <a:endParaRPr lang="es-ES" i="1" dirty="0" smtClean="0"/>
            </a:p>
            <a:p>
              <a:pPr algn="just">
                <a:tabLst>
                  <a:tab pos="355600" algn="l"/>
                </a:tabLst>
              </a:pPr>
              <a:r>
                <a:rPr lang="es-ES" dirty="0"/>
                <a:t>	</a:t>
              </a:r>
              <a:r>
                <a:rPr lang="es-ES" dirty="0" smtClean="0"/>
                <a:t>		</a:t>
              </a:r>
            </a:p>
            <a:p>
              <a:pPr>
                <a:tabLst>
                  <a:tab pos="355600" algn="l"/>
                </a:tabLst>
              </a:pPr>
              <a:r>
                <a:rPr lang="es-ES" dirty="0" smtClean="0"/>
                <a:t>Se </a:t>
              </a:r>
              <a:r>
                <a:rPr lang="es-ES" dirty="0" smtClean="0"/>
                <a:t>presume que la ley respeta esa elección de las partes.</a:t>
              </a:r>
            </a:p>
            <a:p>
              <a:pPr>
                <a:tabLst>
                  <a:tab pos="355600" algn="l"/>
                </a:tabLst>
              </a:pPr>
              <a:endParaRPr lang="es-ES" dirty="0"/>
            </a:p>
            <a:p>
              <a:pPr>
                <a:tabLst>
                  <a:tab pos="355600" algn="l"/>
                </a:tabLst>
              </a:pPr>
              <a:r>
                <a:rPr lang="es-ES" b="1" dirty="0" smtClean="0"/>
                <a:t>RIESGO</a:t>
              </a:r>
              <a:r>
                <a:rPr lang="es-ES" dirty="0" smtClean="0"/>
                <a:t>:  “</a:t>
              </a:r>
              <a:r>
                <a:rPr lang="es-ES" dirty="0" err="1" smtClean="0"/>
                <a:t>Recaracterización</a:t>
              </a:r>
              <a:r>
                <a:rPr lang="es-ES" dirty="0" smtClean="0"/>
                <a:t>” si se cree que hay abuso (</a:t>
              </a:r>
              <a:r>
                <a:rPr lang="es-ES" i="1" dirty="0" smtClean="0"/>
                <a:t>sustancia sobre forma</a:t>
              </a:r>
              <a:r>
                <a:rPr lang="es-ES" dirty="0" smtClean="0"/>
                <a:t>)</a:t>
              </a:r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endParaRPr lang="es-ES" dirty="0" smtClean="0"/>
            </a:p>
            <a:p>
              <a:pPr marL="285750" indent="-285750">
                <a:buFontTx/>
                <a:buChar char="-"/>
              </a:pP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817174" y="1852782"/>
            <a:ext cx="3162904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Extensi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ón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de la letra de la ley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07070" y="3858382"/>
            <a:ext cx="7732129" cy="2364618"/>
            <a:chOff x="1280519" y="2541688"/>
            <a:chExt cx="6861619" cy="2532563"/>
          </a:xfrm>
        </p:grpSpPr>
        <p:sp>
          <p:nvSpPr>
            <p:cNvPr id="14" name="Rounded Rectangle 13"/>
            <p:cNvSpPr/>
            <p:nvPr/>
          </p:nvSpPr>
          <p:spPr>
            <a:xfrm>
              <a:off x="1280519" y="2541689"/>
              <a:ext cx="6861619" cy="253256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ES" dirty="0" smtClean="0"/>
            </a:p>
            <a:p>
              <a:pPr algn="just"/>
              <a:r>
                <a:rPr lang="es-ES" dirty="0" smtClean="0"/>
                <a:t>La subcontratación de determinados servicios de “back office” puede incrementar importantemente los niveles de riesgo legal.</a:t>
              </a:r>
            </a:p>
            <a:p>
              <a:pPr algn="just"/>
              <a:r>
                <a:rPr lang="es-ES" dirty="0"/>
                <a:t>	</a:t>
              </a:r>
              <a:r>
                <a:rPr lang="es-ES" dirty="0" smtClean="0"/>
                <a:t>- Fuga de información</a:t>
              </a:r>
            </a:p>
            <a:p>
              <a:pPr algn="just"/>
              <a:r>
                <a:rPr lang="es-ES" dirty="0"/>
                <a:t>	</a:t>
              </a:r>
              <a:r>
                <a:rPr lang="es-ES" dirty="0" smtClean="0"/>
                <a:t>- Falta de control sobre formalización</a:t>
              </a:r>
            </a:p>
            <a:p>
              <a:pPr algn="just"/>
              <a:r>
                <a:rPr lang="es-ES" dirty="0"/>
                <a:t>	</a:t>
              </a:r>
              <a:r>
                <a:rPr lang="es-ES" dirty="0" smtClean="0"/>
                <a:t>- Responsabilidad civil indirecta (por mala elección y/o vigilancia)</a:t>
              </a:r>
            </a:p>
            <a:p>
              <a:pPr algn="just"/>
              <a:r>
                <a:rPr lang="es-ES" dirty="0"/>
                <a:t>	</a:t>
              </a:r>
              <a:r>
                <a:rPr lang="es-ES" dirty="0" smtClean="0"/>
                <a:t>- </a:t>
              </a:r>
              <a:r>
                <a:rPr lang="es-ES" dirty="0" smtClean="0"/>
                <a:t>No hay igual alineamiento de intereses (ej. Riesgo de imagen)</a:t>
              </a:r>
              <a:endParaRPr lang="es-ES" dirty="0"/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1323432" y="2541688"/>
              <a:ext cx="6799835" cy="253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endParaRPr lang="en-US" sz="12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 rot="16200000">
            <a:off x="-352954" y="4787324"/>
            <a:ext cx="2279953" cy="5914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sz="1600" b="1" dirty="0" err="1" smtClean="0">
                <a:latin typeface="Arial" pitchFamily="34" charset="0"/>
                <a:cs typeface="Arial" pitchFamily="34" charset="0"/>
              </a:rPr>
              <a:t>Outsourcing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es-ES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13</a:t>
            </a:fld>
            <a:endParaRPr lang="es-CR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43552" y="56270"/>
            <a:ext cx="8395648" cy="8308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400" b="1" smtClean="0">
                <a:latin typeface="Arial" pitchFamily="34" charset="0"/>
                <a:cs typeface="Arial" pitchFamily="34" charset="0"/>
              </a:rPr>
              <a:t>El Propio Comportamiento de las Entidades Financieras</a:t>
            </a:r>
            <a:r>
              <a:rPr lang="es-E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echa curvada hacia la izquierda 19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20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9306" y="651691"/>
            <a:ext cx="7779894" cy="3399106"/>
            <a:chOff x="1280519" y="3418794"/>
            <a:chExt cx="6861619" cy="2778284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18794"/>
              <a:ext cx="6861619" cy="2778284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66700" indent="-266700" algn="just"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Para innovar hay que tomar riesgos y los MF crecen gracias a la innovación.</a:t>
              </a:r>
            </a:p>
            <a:p>
              <a:pPr marL="266700" indent="-266700" algn="just"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Muchas veces las prácticas de mercado van más adelante que las Leyes</a:t>
              </a:r>
            </a:p>
            <a:p>
              <a:pPr marL="723900" lvl="1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sz="1600" i="1" dirty="0"/>
                <a:t>Cierto grado de riesgo legal es inevitable hasta tanto las leyes o los tribunales no ratifiquen y aclaren los Derechos y Obligaciones de las partes </a:t>
              </a:r>
              <a:endParaRPr lang="es-ES" sz="1600" i="1" dirty="0" smtClean="0"/>
            </a:p>
            <a:p>
              <a:pPr lvl="1" algn="just">
                <a:tabLst>
                  <a:tab pos="355600" algn="l"/>
                </a:tabLst>
              </a:pPr>
              <a:r>
                <a:rPr lang="es-ES" sz="1600" i="1" dirty="0" smtClean="0"/>
                <a:t>     EJ:  </a:t>
              </a:r>
              <a:r>
                <a:rPr lang="es-ES" sz="1600" i="1" dirty="0" smtClean="0"/>
                <a:t>Sistemas de banca m</a:t>
              </a:r>
              <a:r>
                <a:rPr lang="es-ES" sz="1600" i="1" dirty="0" smtClean="0"/>
                <a:t>óvil o electrónica</a:t>
              </a:r>
              <a:endParaRPr lang="es-ES" sz="1600" i="1" dirty="0" smtClean="0"/>
            </a:p>
            <a:p>
              <a:pPr marL="285750" lvl="1" indent="-285750" algn="just">
                <a:spcBef>
                  <a:spcPts val="1200"/>
                </a:spcBef>
                <a:buFontTx/>
                <a:buChar char="-"/>
              </a:pPr>
              <a:r>
                <a:rPr lang="es-ES" dirty="0" smtClean="0"/>
                <a:t>Presión para brindar soluciones, desarrollar oportunidades y/o mantenerse adelante (</a:t>
              </a:r>
              <a:r>
                <a:rPr lang="es-ES" i="1" dirty="0" err="1" smtClean="0"/>
                <a:t>cutting</a:t>
              </a:r>
              <a:r>
                <a:rPr lang="es-ES" i="1" dirty="0" smtClean="0"/>
                <a:t> </a:t>
              </a:r>
              <a:r>
                <a:rPr lang="es-ES" i="1" dirty="0" err="1" smtClean="0"/>
                <a:t>edge</a:t>
              </a:r>
              <a:r>
                <a:rPr lang="es-ES" dirty="0" smtClean="0"/>
                <a:t>) es muy fuerte en el mercado financiero.</a:t>
              </a:r>
            </a:p>
            <a:p>
              <a:pPr marL="285750" lvl="1" indent="-285750" algn="just">
                <a:spcBef>
                  <a:spcPts val="1200"/>
                </a:spcBef>
                <a:buFontTx/>
                <a:buChar char="-"/>
              </a:pPr>
              <a:r>
                <a:rPr lang="es-ES" b="1" u="sng" dirty="0" smtClean="0"/>
                <a:t>RETO</a:t>
              </a:r>
              <a:r>
                <a:rPr lang="es-ES" dirty="0" smtClean="0"/>
                <a:t>:  Riesgos legales de un nuevo desarrollo (y su mercadeo) se deben identificar rápidamente. Innovación (</a:t>
              </a:r>
              <a:r>
                <a:rPr lang="es-ES" dirty="0"/>
                <a:t>y</a:t>
              </a:r>
              <a:r>
                <a:rPr lang="es-ES" dirty="0" smtClean="0"/>
                <a:t> su mercadeo) deben adaptarse para mantener riesgos en nivel razonable o hacer lobby legislativo</a:t>
              </a: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892770" y="2068154"/>
            <a:ext cx="3314096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Constante Innovación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107070" y="3858382"/>
            <a:ext cx="7732129" cy="2449285"/>
            <a:chOff x="1280519" y="2541688"/>
            <a:chExt cx="6861619" cy="2623243"/>
          </a:xfrm>
        </p:grpSpPr>
        <p:sp>
          <p:nvSpPr>
            <p:cNvPr id="14" name="Rounded Rectangle 13"/>
            <p:cNvSpPr/>
            <p:nvPr/>
          </p:nvSpPr>
          <p:spPr>
            <a:xfrm>
              <a:off x="1280519" y="2841396"/>
              <a:ext cx="6861619" cy="2323535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85750" indent="-285750">
                <a:buFontTx/>
                <a:buChar char="-"/>
              </a:pPr>
              <a:r>
                <a:rPr lang="es-ES" b="1" dirty="0" smtClean="0"/>
                <a:t>BANCA UNIVERSAL</a:t>
              </a:r>
              <a:r>
                <a:rPr lang="es-ES" dirty="0" smtClean="0"/>
                <a:t>.  Ya bancos no son solo bancos.</a:t>
              </a:r>
            </a:p>
            <a:p>
              <a:pPr marL="742950" lvl="1" indent="-285750">
                <a:buFontTx/>
                <a:buChar char="-"/>
              </a:pPr>
              <a:r>
                <a:rPr lang="es-ES" dirty="0" smtClean="0"/>
                <a:t>Múltiples productos (seguros, bolsa, fondos, asesoría, agencia de viajes, tarjetas de crédito, derivados, etc.)</a:t>
              </a:r>
            </a:p>
            <a:p>
              <a:pPr marL="285750" indent="-285750">
                <a:buFontTx/>
                <a:buChar char="-"/>
              </a:pPr>
              <a:r>
                <a:rPr lang="es-ES" dirty="0" smtClean="0"/>
                <a:t>“Convergencia”:  alianzas con otras empresas para brindar o mercadear productos y servicios financieros (ej. tiendas, compañías telefónicas, etc.).</a:t>
              </a:r>
            </a:p>
            <a:p>
              <a:pPr marL="285750" indent="-285750">
                <a:buFontTx/>
                <a:buChar char="-"/>
              </a:pPr>
              <a:r>
                <a:rPr lang="es-ES" dirty="0" smtClean="0"/>
                <a:t>Estas expansiones conllevan riesgos (incluyendo legales)</a:t>
              </a:r>
            </a:p>
            <a:p>
              <a:pPr marL="285750" indent="-285750">
                <a:buFontTx/>
                <a:buChar char="-"/>
              </a:pPr>
              <a:r>
                <a:rPr lang="es-ES" dirty="0"/>
                <a:t>A</a:t>
              </a:r>
              <a:r>
                <a:rPr lang="es-ES" dirty="0" smtClean="0"/>
                <a:t>umenta riesgo de reclamos por Conflictos de Interés (ej. títulos valores)</a:t>
              </a:r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1323432" y="2541688"/>
              <a:ext cx="6799835" cy="253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endParaRPr lang="en-US" sz="12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 rot="16200000">
            <a:off x="-340036" y="4956495"/>
            <a:ext cx="2254119" cy="5914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Nuevos Sectores / Convergencia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14</a:t>
            </a:fld>
            <a:endParaRPr lang="es-CR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43552" y="56270"/>
            <a:ext cx="8229600" cy="830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700" b="1" smtClean="0">
                <a:latin typeface="Arial" pitchFamily="34" charset="0"/>
                <a:cs typeface="Arial" pitchFamily="34" charset="0"/>
              </a:rPr>
              <a:t>La Naturaleza Propia de los Mercados Financieros</a:t>
            </a:r>
            <a:r>
              <a:rPr lang="es-E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echa curvada hacia la izquierda 19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27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52" y="56270"/>
            <a:ext cx="8229600" cy="830833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b="1" dirty="0" smtClean="0">
                <a:latin typeface="Arial" pitchFamily="34" charset="0"/>
                <a:cs typeface="Arial" pitchFamily="34" charset="0"/>
              </a:rPr>
              <a:t>La Naturaleza Propia de los Mercados Financieros</a:t>
            </a:r>
            <a:r>
              <a:rPr lang="es-E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effectLst/>
                <a:latin typeface="Arial" pitchFamily="34" charset="0"/>
                <a:cs typeface="Arial" pitchFamily="34" charset="0"/>
              </a:rPr>
            </a:br>
            <a:endParaRPr lang="en-US" sz="2800" dirty="0"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59306" y="543920"/>
            <a:ext cx="7779894" cy="5530304"/>
            <a:chOff x="1280519" y="3461708"/>
            <a:chExt cx="6861619" cy="2803818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87242"/>
              <a:ext cx="6861619" cy="2778284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marL="266700" indent="-266700" algn="just"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La realización de negocios transfronterizos (fuera de la jurisdicción “local”) es una de las principales  fuentes de riesgo legal en el sector financiero.</a:t>
              </a:r>
            </a:p>
            <a:p>
              <a:pPr marL="266700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Hay “mercados globales” pero no legislación/regulación global uniforme</a:t>
              </a:r>
            </a:p>
            <a:p>
              <a:pPr marL="266700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Leyes pueden variar importantemente de un país a otro </a:t>
              </a:r>
              <a:endParaRPr lang="es-ES" dirty="0" smtClean="0"/>
            </a:p>
            <a:p>
              <a:pPr marL="266700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Algunos </a:t>
              </a:r>
              <a:r>
                <a:rPr lang="es-ES" dirty="0" smtClean="0"/>
                <a:t>mercados atractivos no tienen una infraestructura legal debidamente desarrollada. Por ejemplo:</a:t>
              </a:r>
            </a:p>
            <a:p>
              <a:pPr marL="742950" lvl="1" indent="-285750" algn="just">
                <a:spcBef>
                  <a:spcPts val="20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lang="es-ES" sz="1600" dirty="0" smtClean="0"/>
                <a:t>Falta de mecanismos para recibir flujos futuros (o ciertos bienes muebles) en garantía.</a:t>
              </a:r>
            </a:p>
            <a:p>
              <a:pPr marL="742950" lvl="1" indent="-285750" algn="just">
                <a:spcBef>
                  <a:spcPts val="20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lang="es-ES" sz="1600" dirty="0" smtClean="0"/>
                <a:t>Alto costo para perfeccionar garantías sobre bienes muebles/inmuebles.  Inexistencia de registros públicos.</a:t>
              </a:r>
            </a:p>
            <a:p>
              <a:pPr marL="742950" lvl="1" indent="-285750" algn="just">
                <a:spcBef>
                  <a:spcPts val="200"/>
                </a:spcBef>
                <a:buFont typeface="Arial"/>
                <a:buChar char="•"/>
                <a:tabLst>
                  <a:tab pos="355600" algn="l"/>
                </a:tabLst>
              </a:pPr>
              <a:r>
                <a:rPr lang="es-ES" sz="1600" dirty="0" smtClean="0"/>
                <a:t>Inseguridad jurídica (arbitrariedad de permisos / corrupción / discriminación / leyes locales irrenunciables)</a:t>
              </a:r>
            </a:p>
            <a:p>
              <a:pPr marL="266700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 smtClean="0"/>
                <a:t>Regulaciones pueden dificultar o impedir exportación exitosa de productos, servicios o modelos de negocios. </a:t>
              </a:r>
            </a:p>
            <a:p>
              <a:pPr marL="266700" indent="-266700" algn="just">
                <a:spcBef>
                  <a:spcPts val="600"/>
                </a:spcBef>
                <a:spcAft>
                  <a:spcPts val="600"/>
                </a:spcAft>
                <a:buFontTx/>
                <a:buChar char="-"/>
                <a:tabLst>
                  <a:tab pos="355600" algn="l"/>
                </a:tabLst>
              </a:pPr>
              <a:r>
                <a:rPr lang="es-ES" dirty="0"/>
                <a:t>P</a:t>
              </a:r>
              <a:r>
                <a:rPr lang="es-ES" dirty="0" smtClean="0"/>
                <a:t>roblema es más serio cuando el volumen/monto/tipo de negocio impide invertir suficiente tiempo y dinero  en asesoría especializada</a:t>
              </a: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1737231" y="2991658"/>
            <a:ext cx="4907479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Negocios Transfronterizos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1155427" y="3858382"/>
            <a:ext cx="7662507" cy="236461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342900" lvl="0" indent="-34290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endParaRPr lang="en-US" sz="1200" b="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15</a:t>
            </a:fld>
            <a:endParaRPr lang="es-CR" dirty="0"/>
          </a:p>
        </p:txBody>
      </p:sp>
      <p:sp>
        <p:nvSpPr>
          <p:cNvPr id="13" name="Flecha curvada hacia la izquierda 12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62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9306" y="511783"/>
            <a:ext cx="7779894" cy="2028098"/>
            <a:chOff x="1280519" y="3461708"/>
            <a:chExt cx="6861619" cy="4459497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88277"/>
              <a:ext cx="6861619" cy="4432928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tabLst>
                  <a:tab pos="355600" algn="l"/>
                </a:tabLst>
              </a:pPr>
              <a:r>
                <a:rPr lang="es-ES" dirty="0" smtClean="0"/>
                <a:t>Ocasionalmente hay normas que sencillamente no funcionan adecuadamente e impactan adversamente los mercados financieros</a:t>
              </a:r>
            </a:p>
            <a:p>
              <a:pPr>
                <a:tabLst>
                  <a:tab pos="355600" algn="l"/>
                </a:tabLst>
              </a:pPr>
              <a:endParaRPr lang="es-ES" dirty="0"/>
            </a:p>
            <a:p>
              <a:pPr>
                <a:tabLst>
                  <a:tab pos="355600" algn="l"/>
                </a:tabLst>
              </a:pPr>
              <a:r>
                <a:rPr lang="es-ES" dirty="0" smtClean="0"/>
                <a:t>También hay normas que existen pero no se aplican</a:t>
              </a:r>
            </a:p>
            <a:p>
              <a:pPr>
                <a:tabLst>
                  <a:tab pos="355600" algn="l"/>
                </a:tabLst>
              </a:pPr>
              <a:endParaRPr lang="es-ES" dirty="0"/>
            </a:p>
            <a:p>
              <a:pPr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b="1" dirty="0" smtClean="0"/>
                <a:t>RETO</a:t>
              </a:r>
              <a:r>
                <a:rPr lang="es-ES" dirty="0" smtClean="0"/>
                <a:t>: Mitigar impacto / Presionar para corregirlas.</a:t>
              </a:r>
            </a:p>
            <a:p>
              <a:pPr>
                <a:tabLst>
                  <a:tab pos="355600" algn="l"/>
                </a:tabLst>
              </a:pPr>
              <a:endParaRPr lang="es-ES" dirty="0" smtClean="0"/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endParaRPr lang="es-ES" dirty="0" smtClean="0"/>
            </a:p>
            <a:p>
              <a:pPr marL="285750" indent="-285750">
                <a:buFontTx/>
                <a:buChar char="-"/>
              </a:pP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249771" y="1252877"/>
            <a:ext cx="2028099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Leyes malas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16</a:t>
            </a:fld>
            <a:endParaRPr lang="es-CR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3552" y="56270"/>
            <a:ext cx="8229600" cy="830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700" b="1" smtClean="0">
                <a:latin typeface="Arial" pitchFamily="34" charset="0"/>
                <a:cs typeface="Arial" pitchFamily="34" charset="0"/>
              </a:rPr>
              <a:t>Leyes/Regulaciones Problemáticas</a:t>
            </a:r>
            <a:r>
              <a:rPr lang="es-ES" sz="280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8"/>
          <p:cNvGrpSpPr/>
          <p:nvPr/>
        </p:nvGrpSpPr>
        <p:grpSpPr>
          <a:xfrm>
            <a:off x="1107962" y="2757951"/>
            <a:ext cx="7779894" cy="3104299"/>
            <a:chOff x="1280519" y="2687714"/>
            <a:chExt cx="6861619" cy="4688332"/>
          </a:xfrm>
        </p:grpSpPr>
        <p:sp>
          <p:nvSpPr>
            <p:cNvPr id="21" name="Rounded Rectangle 9"/>
            <p:cNvSpPr/>
            <p:nvPr/>
          </p:nvSpPr>
          <p:spPr>
            <a:xfrm>
              <a:off x="1280519" y="2687714"/>
              <a:ext cx="6861619" cy="468833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dirty="0" smtClean="0"/>
                <a:t>La regulación del sector financiero responde a decisiones de política </a:t>
              </a:r>
              <a:r>
                <a:rPr lang="es-ES" dirty="0" smtClean="0"/>
                <a:t>legislativa basadas en intereses diversos (a veces contradictorios).</a:t>
              </a:r>
              <a:endParaRPr lang="es-ES" dirty="0" smtClean="0"/>
            </a:p>
            <a:p>
              <a:pPr lvl="1"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dirty="0" smtClean="0"/>
                <a:t>Ej. Proteger consumidores / reducir riesgo sistémico / </a:t>
              </a:r>
              <a:r>
                <a:rPr lang="es-ES" dirty="0" smtClean="0"/>
                <a:t>proteger </a:t>
              </a:r>
              <a:r>
                <a:rPr lang="es-ES" dirty="0" smtClean="0"/>
                <a:t>el ahorro público / combatir el terrorismo y el lavado</a:t>
              </a:r>
            </a:p>
            <a:p>
              <a:pPr>
                <a:spcBef>
                  <a:spcPts val="1800"/>
                </a:spcBef>
                <a:tabLst>
                  <a:tab pos="355600" algn="l"/>
                </a:tabLst>
              </a:pPr>
              <a:r>
                <a:rPr lang="es-ES" dirty="0" smtClean="0"/>
                <a:t>Algunas iniciativas normativas con fines altruistas pueden </a:t>
              </a:r>
              <a:r>
                <a:rPr lang="es-ES" dirty="0" smtClean="0"/>
                <a:t>resultar en: riesgo de multas / mayor </a:t>
              </a:r>
              <a:r>
                <a:rPr lang="es-ES" dirty="0" err="1" smtClean="0"/>
                <a:t>litigiosidad</a:t>
              </a:r>
              <a:r>
                <a:rPr lang="es-ES" dirty="0" smtClean="0"/>
                <a:t> / mayores costos</a:t>
              </a:r>
              <a:endParaRPr lang="es-ES" dirty="0"/>
            </a:p>
            <a:p>
              <a:pPr>
                <a:spcBef>
                  <a:spcPts val="1200"/>
                </a:spcBef>
                <a:tabLst>
                  <a:tab pos="987425" algn="l"/>
                </a:tabLst>
              </a:pPr>
              <a:r>
                <a:rPr lang="es-ES" b="1" dirty="0" smtClean="0"/>
                <a:t>RIESGOS</a:t>
              </a:r>
              <a:r>
                <a:rPr lang="es-ES" dirty="0" smtClean="0"/>
                <a:t>:  </a:t>
              </a:r>
              <a:r>
                <a:rPr lang="es-ES" dirty="0"/>
                <a:t>I</a:t>
              </a:r>
              <a:r>
                <a:rPr lang="es-ES" dirty="0" smtClean="0"/>
                <a:t>nconsistencias normativas (ej. Privacidad vs </a:t>
              </a:r>
              <a:r>
                <a:rPr lang="es-ES" dirty="0" err="1" smtClean="0"/>
                <a:t>Reportería</a:t>
              </a:r>
              <a:r>
                <a:rPr lang="es-ES" dirty="0" smtClean="0"/>
                <a:t> </a:t>
              </a:r>
              <a:r>
                <a:rPr lang="es-ES" dirty="0" smtClean="0"/>
                <a:t>AML/ FATCA) </a:t>
              </a:r>
              <a:endParaRPr lang="es-ES" dirty="0" smtClean="0"/>
            </a:p>
            <a:p>
              <a:pPr>
                <a:tabLst>
                  <a:tab pos="987425" algn="l"/>
                </a:tabLst>
              </a:pPr>
              <a:r>
                <a:rPr lang="es-ES" dirty="0"/>
                <a:t>	</a:t>
              </a:r>
              <a:r>
                <a:rPr lang="es-ES" dirty="0" smtClean="0"/>
                <a:t>Miop</a:t>
              </a:r>
              <a:r>
                <a:rPr lang="es-ES" dirty="0" smtClean="0"/>
                <a:t>ía legislativa</a:t>
              </a:r>
              <a:endParaRPr lang="es-ES" dirty="0" smtClean="0"/>
            </a:p>
            <a:p>
              <a:pPr>
                <a:tabLst>
                  <a:tab pos="987425" algn="l"/>
                </a:tabLst>
              </a:pPr>
              <a:r>
                <a:rPr lang="es-ES" dirty="0"/>
                <a:t>	</a:t>
              </a:r>
              <a:r>
                <a:rPr lang="es-ES" dirty="0" smtClean="0"/>
                <a:t>Regulación </a:t>
              </a:r>
              <a:r>
                <a:rPr lang="es-ES" dirty="0" smtClean="0"/>
                <a:t>excesiva</a:t>
              </a:r>
              <a:r>
                <a:rPr lang="es-ES" dirty="0"/>
                <a:t> </a:t>
              </a:r>
              <a:r>
                <a:rPr lang="es-ES" dirty="0" smtClean="0"/>
                <a:t>o insensible al cambio</a:t>
              </a:r>
              <a:r>
                <a:rPr lang="es-ES" dirty="0" smtClean="0"/>
                <a:t> </a:t>
              </a:r>
              <a:endParaRPr lang="es-ES" dirty="0" smtClean="0"/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ounded Rectangle 11"/>
          <p:cNvSpPr/>
          <p:nvPr/>
        </p:nvSpPr>
        <p:spPr>
          <a:xfrm rot="16200000">
            <a:off x="-787873" y="4037145"/>
            <a:ext cx="3104299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Política 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legilsativa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lecha curvada hacia la izquierda 12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23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4"/>
          <p:cNvSpPr/>
          <p:nvPr/>
        </p:nvSpPr>
        <p:spPr>
          <a:xfrm>
            <a:off x="1107962" y="511783"/>
            <a:ext cx="7709842" cy="6273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4"/>
          <p:cNvSpPr/>
          <p:nvPr/>
        </p:nvSpPr>
        <p:spPr>
          <a:xfrm>
            <a:off x="1155427" y="4376865"/>
            <a:ext cx="7662507" cy="187948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342900" lvl="0" indent="-34290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endParaRPr lang="en-US" sz="1200" b="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17</a:t>
            </a:fld>
            <a:endParaRPr lang="es-CR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3552" y="56270"/>
            <a:ext cx="8229600" cy="830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700" b="1" dirty="0" smtClean="0">
                <a:latin typeface="Arial" pitchFamily="34" charset="0"/>
                <a:cs typeface="Arial" pitchFamily="34" charset="0"/>
              </a:rPr>
              <a:t>Leyes/Regulaciones Problemáticas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8"/>
          <p:cNvGrpSpPr/>
          <p:nvPr/>
        </p:nvGrpSpPr>
        <p:grpSpPr>
          <a:xfrm>
            <a:off x="1037236" y="3412167"/>
            <a:ext cx="7779894" cy="2167879"/>
            <a:chOff x="1280519" y="2101933"/>
            <a:chExt cx="6861619" cy="5502012"/>
          </a:xfrm>
        </p:grpSpPr>
        <p:sp>
          <p:nvSpPr>
            <p:cNvPr id="21" name="Rounded Rectangle 9"/>
            <p:cNvSpPr/>
            <p:nvPr/>
          </p:nvSpPr>
          <p:spPr>
            <a:xfrm>
              <a:off x="1280519" y="2101933"/>
              <a:ext cx="6861619" cy="550201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Bef>
                  <a:spcPts val="600"/>
                </a:spcBef>
                <a:spcAft>
                  <a:spcPts val="1200"/>
                </a:spcAft>
                <a:tabLst>
                  <a:tab pos="355600" algn="l"/>
                </a:tabLst>
              </a:pPr>
              <a:r>
                <a:rPr lang="es-ES" dirty="0" smtClean="0"/>
                <a:t>La flexibilidad que la legislación requiere para poder ajustarse a la realidad ocasionalmente conlleva incertidumbre sobre interpretación judicial</a:t>
              </a:r>
            </a:p>
            <a:p>
              <a:pPr>
                <a:spcBef>
                  <a:spcPts val="600"/>
                </a:spcBef>
                <a:spcAft>
                  <a:spcPts val="1200"/>
                </a:spcAft>
                <a:tabLst>
                  <a:tab pos="355600" algn="l"/>
                </a:tabLst>
              </a:pPr>
              <a:r>
                <a:rPr lang="es-ES" dirty="0" smtClean="0"/>
                <a:t>La jurisprudencia puede cambiar</a:t>
              </a:r>
            </a:p>
            <a:p>
              <a:pPr>
                <a:spcBef>
                  <a:spcPts val="600"/>
                </a:spcBef>
                <a:spcAft>
                  <a:spcPts val="1200"/>
                </a:spcAft>
                <a:tabLst>
                  <a:tab pos="355600" algn="l"/>
                </a:tabLst>
              </a:pPr>
              <a:r>
                <a:rPr lang="es-ES" dirty="0" smtClean="0"/>
                <a:t>Es difícil predecir aplicabilidad de sentencias anteriores a nuevas situaciones</a:t>
              </a:r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ounded Rectangle 11"/>
          <p:cNvSpPr/>
          <p:nvPr/>
        </p:nvSpPr>
        <p:spPr>
          <a:xfrm rot="16200000">
            <a:off x="-334924" y="4159011"/>
            <a:ext cx="2167879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Razonamiento judicial impredecible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2"/>
          <p:cNvGrpSpPr/>
          <p:nvPr/>
        </p:nvGrpSpPr>
        <p:grpSpPr>
          <a:xfrm>
            <a:off x="1063605" y="876900"/>
            <a:ext cx="7732129" cy="2278709"/>
            <a:chOff x="1280519" y="2541688"/>
            <a:chExt cx="6861619" cy="2532564"/>
          </a:xfrm>
        </p:grpSpPr>
        <p:sp>
          <p:nvSpPr>
            <p:cNvPr id="24" name="Rounded Rectangle 13"/>
            <p:cNvSpPr/>
            <p:nvPr/>
          </p:nvSpPr>
          <p:spPr>
            <a:xfrm>
              <a:off x="1280519" y="2541689"/>
              <a:ext cx="6861619" cy="2532563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s-ES" dirty="0" smtClean="0"/>
                <a:t>Difícil predecir como determinada regla aplica a situaciones específicas</a:t>
              </a:r>
            </a:p>
            <a:p>
              <a:pPr marL="358775" lvl="1" indent="-179388">
                <a:spcBef>
                  <a:spcPts val="1200"/>
                </a:spcBef>
                <a:buFontTx/>
                <a:buChar char="-"/>
              </a:pPr>
              <a:r>
                <a:rPr lang="es-ES" dirty="0" smtClean="0"/>
                <a:t>Leyes no pueden estipular reglas para todas las situaciones posibles. Reglas fijas en ocasiones pueden resultar inflexibles, imprácticas o injustas.</a:t>
              </a:r>
            </a:p>
            <a:p>
              <a:pPr marL="358775" lvl="1" indent="-179388">
                <a:buFontTx/>
                <a:buChar char="-"/>
              </a:pPr>
              <a:r>
                <a:rPr lang="es-ES" dirty="0" smtClean="0"/>
                <a:t>A veces se </a:t>
              </a:r>
              <a:r>
                <a:rPr lang="es-ES" dirty="0" smtClean="0"/>
                <a:t>hacen “</a:t>
              </a:r>
              <a:r>
                <a:rPr lang="es-ES" dirty="0" smtClean="0"/>
                <a:t>reglas</a:t>
              </a:r>
              <a:r>
                <a:rPr lang="es-ES" dirty="0" smtClean="0"/>
                <a:t>” cuando deber</a:t>
              </a:r>
              <a:r>
                <a:rPr lang="es-ES" dirty="0" smtClean="0"/>
                <a:t>ían establecerse “principios”</a:t>
              </a:r>
              <a:endParaRPr lang="es-ES" dirty="0" smtClean="0"/>
            </a:p>
            <a:p>
              <a:pPr marL="358775" lvl="1" indent="-179388">
                <a:buFontTx/>
                <a:buChar char="-"/>
              </a:pPr>
              <a:r>
                <a:rPr lang="es-ES" dirty="0" smtClean="0"/>
                <a:t>Siempre va a haber cierto nivel de incertidumbre</a:t>
              </a:r>
            </a:p>
            <a:p>
              <a:pPr>
                <a:spcBef>
                  <a:spcPts val="1200"/>
                </a:spcBef>
              </a:pPr>
              <a:r>
                <a:rPr lang="es-ES" dirty="0" smtClean="0"/>
                <a:t>Incertidumbre se da especialmente cuando no ha habido sentencias anteriores</a:t>
              </a:r>
            </a:p>
            <a:p>
              <a:pPr lvl="1"/>
              <a:endParaRPr lang="es-ES" dirty="0"/>
            </a:p>
          </p:txBody>
        </p:sp>
        <p:sp>
          <p:nvSpPr>
            <p:cNvPr id="25" name="Rounded Rectangle 4"/>
            <p:cNvSpPr/>
            <p:nvPr/>
          </p:nvSpPr>
          <p:spPr>
            <a:xfrm>
              <a:off x="1323432" y="2541688"/>
              <a:ext cx="6799835" cy="2532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342900" lvl="0" indent="-3429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eriod"/>
              </a:pPr>
              <a:endParaRPr lang="en-US" sz="1200" b="0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Rounded Rectangle 15"/>
          <p:cNvSpPr/>
          <p:nvPr/>
        </p:nvSpPr>
        <p:spPr>
          <a:xfrm rot="16200000">
            <a:off x="-281661" y="1706413"/>
            <a:ext cx="2050437" cy="59140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Leyes poco claras</a:t>
            </a:r>
          </a:p>
        </p:txBody>
      </p:sp>
      <p:sp>
        <p:nvSpPr>
          <p:cNvPr id="16" name="Flecha curvada hacia la izquierda 15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2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9306" y="511783"/>
            <a:ext cx="7779894" cy="1874166"/>
            <a:chOff x="1280519" y="3461708"/>
            <a:chExt cx="6861619" cy="4121022"/>
          </a:xfrm>
        </p:grpSpPr>
        <p:sp>
          <p:nvSpPr>
            <p:cNvPr id="10" name="Rounded Rectangle 9"/>
            <p:cNvSpPr/>
            <p:nvPr/>
          </p:nvSpPr>
          <p:spPr>
            <a:xfrm>
              <a:off x="1280519" y="3488277"/>
              <a:ext cx="6861619" cy="4094453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b="1" dirty="0" smtClean="0"/>
                <a:t>“</a:t>
              </a:r>
              <a:r>
                <a:rPr lang="es-ES" b="1" dirty="0" err="1" smtClean="0"/>
                <a:t>Soft</a:t>
              </a:r>
              <a:r>
                <a:rPr lang="es-ES" b="1" dirty="0" smtClean="0"/>
                <a:t> </a:t>
              </a:r>
              <a:r>
                <a:rPr lang="es-ES" b="1" dirty="0" err="1" smtClean="0"/>
                <a:t>law</a:t>
              </a:r>
              <a:r>
                <a:rPr lang="es-ES" b="1" dirty="0" smtClean="0"/>
                <a:t>”</a:t>
              </a:r>
              <a:r>
                <a:rPr lang="es-ES" dirty="0" smtClean="0"/>
                <a:t>:  BASILEA, mejores prácticas, costumbres, códigos de conducta, etc.</a:t>
              </a:r>
              <a:endParaRPr lang="es-ES" dirty="0"/>
            </a:p>
            <a:p>
              <a:pPr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dirty="0" smtClean="0"/>
                <a:t>En ocasiones estas normas “suaves” no coinciden con leyes/regulaciones vigentes</a:t>
              </a:r>
            </a:p>
            <a:p>
              <a:pPr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dirty="0" smtClean="0"/>
                <a:t>Riesgo de “comportamiento de manada”</a:t>
              </a:r>
            </a:p>
            <a:p>
              <a:pPr>
                <a:tabLst>
                  <a:tab pos="355600" algn="l"/>
                </a:tabLst>
              </a:pPr>
              <a:endParaRPr lang="es-ES" dirty="0" smtClean="0"/>
            </a:p>
            <a:p>
              <a:pPr marL="266700" indent="-266700">
                <a:buFontTx/>
                <a:buChar char="-"/>
                <a:tabLst>
                  <a:tab pos="355600" algn="l"/>
                </a:tabLst>
              </a:pPr>
              <a:endParaRPr lang="es-ES" dirty="0" smtClean="0"/>
            </a:p>
            <a:p>
              <a:pPr marL="285750" indent="-285750">
                <a:buFontTx/>
                <a:buChar char="-"/>
              </a:pPr>
              <a:endParaRPr lang="es-ES" dirty="0"/>
            </a:p>
          </p:txBody>
        </p:sp>
        <p:sp>
          <p:nvSpPr>
            <p:cNvPr id="11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Rounded Rectangle 11"/>
          <p:cNvSpPr/>
          <p:nvPr/>
        </p:nvSpPr>
        <p:spPr>
          <a:xfrm rot="16200000">
            <a:off x="-172805" y="1175911"/>
            <a:ext cx="1874167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Hard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” vs. “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Soft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FA98204-A726-4343-9DD1-2D3C746E64B1}" type="slidenum">
              <a:rPr lang="es-CR" smtClean="0"/>
              <a:t>18</a:t>
            </a:fld>
            <a:endParaRPr lang="es-CR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43552" y="56270"/>
            <a:ext cx="8229600" cy="830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700" b="1" dirty="0" smtClean="0">
                <a:latin typeface="Arial" pitchFamily="34" charset="0"/>
                <a:cs typeface="Arial" pitchFamily="34" charset="0"/>
              </a:rPr>
              <a:t>Interacción de Leyes y Finanzas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 smtClean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8"/>
          <p:cNvGrpSpPr/>
          <p:nvPr/>
        </p:nvGrpSpPr>
        <p:grpSpPr>
          <a:xfrm>
            <a:off x="1063568" y="2552715"/>
            <a:ext cx="7779894" cy="1577803"/>
            <a:chOff x="1280519" y="2687714"/>
            <a:chExt cx="6861619" cy="4688332"/>
          </a:xfrm>
        </p:grpSpPr>
        <p:sp>
          <p:nvSpPr>
            <p:cNvPr id="21" name="Rounded Rectangle 9"/>
            <p:cNvSpPr/>
            <p:nvPr/>
          </p:nvSpPr>
          <p:spPr>
            <a:xfrm>
              <a:off x="1280519" y="2687714"/>
              <a:ext cx="6861619" cy="468833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dirty="0" smtClean="0"/>
                <a:t>Tendencia clara a enfocarse en la protección del consumidor incluso en el contexto de la autorregulación, mercadeo, etc.</a:t>
              </a:r>
            </a:p>
            <a:p>
              <a:pPr>
                <a:spcBef>
                  <a:spcPts val="600"/>
                </a:spcBef>
                <a:tabLst>
                  <a:tab pos="355600" algn="l"/>
                </a:tabLst>
              </a:pPr>
              <a:endParaRPr lang="es-ES" dirty="0" smtClean="0"/>
            </a:p>
            <a:p>
              <a:pPr>
                <a:spcBef>
                  <a:spcPts val="600"/>
                </a:spcBef>
                <a:tabLst>
                  <a:tab pos="355600" algn="l"/>
                </a:tabLst>
              </a:pPr>
              <a:r>
                <a:rPr lang="es-ES" dirty="0" smtClean="0"/>
                <a:t>Ha habido un incremento en la </a:t>
              </a:r>
              <a:r>
                <a:rPr lang="es-ES" dirty="0" err="1" smtClean="0"/>
                <a:t>litigiosidad</a:t>
              </a:r>
              <a:r>
                <a:rPr lang="es-ES" dirty="0" smtClean="0"/>
                <a:t> contra las instituciones financieras</a:t>
              </a:r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Rounded Rectangle 11"/>
          <p:cNvSpPr/>
          <p:nvPr/>
        </p:nvSpPr>
        <p:spPr>
          <a:xfrm rot="16200000">
            <a:off x="1033" y="3068660"/>
            <a:ext cx="1577803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Soft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400" b="1" dirty="0" err="1" smtClean="0">
                <a:latin typeface="Arial" pitchFamily="34" charset="0"/>
                <a:cs typeface="Arial" pitchFamily="34" charset="0"/>
              </a:rPr>
              <a:t>law</a:t>
            </a:r>
            <a:r>
              <a:rPr lang="es-ES" sz="1400" b="1" dirty="0" smtClean="0">
                <a:latin typeface="Arial" pitchFamily="34" charset="0"/>
                <a:cs typeface="Arial" pitchFamily="34" charset="0"/>
              </a:rPr>
              <a:t>” y consumidores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8"/>
          <p:cNvGrpSpPr/>
          <p:nvPr/>
        </p:nvGrpSpPr>
        <p:grpSpPr>
          <a:xfrm>
            <a:off x="1037235" y="4233135"/>
            <a:ext cx="7779894" cy="2026774"/>
            <a:chOff x="1280519" y="2044274"/>
            <a:chExt cx="6861619" cy="5331772"/>
          </a:xfrm>
        </p:grpSpPr>
        <p:sp>
          <p:nvSpPr>
            <p:cNvPr id="14" name="Rounded Rectangle 9"/>
            <p:cNvSpPr/>
            <p:nvPr/>
          </p:nvSpPr>
          <p:spPr>
            <a:xfrm>
              <a:off x="1280519" y="2044274"/>
              <a:ext cx="6861619" cy="5331772"/>
            </a:xfrm>
            <a:prstGeom prst="roundRect">
              <a:avLst>
                <a:gd name="adj" fmla="val 10000"/>
              </a:avLst>
            </a:prstGeom>
            <a:solidFill>
              <a:srgbClr val="002060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dirty="0" smtClean="0"/>
                <a:t>Hay una importación y exportación de conceptos legales y estructuras transaccionales.</a:t>
              </a:r>
            </a:p>
            <a:p>
              <a:pPr algn="just"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dirty="0" smtClean="0"/>
                <a:t>Muchas de ellas han sido desarrolladas en jurisdicciones del “</a:t>
              </a:r>
              <a:r>
                <a:rPr lang="es-ES" dirty="0" err="1" smtClean="0"/>
                <a:t>common</a:t>
              </a:r>
              <a:r>
                <a:rPr lang="es-ES" dirty="0" smtClean="0"/>
                <a:t> </a:t>
              </a:r>
              <a:r>
                <a:rPr lang="es-ES" dirty="0" err="1" smtClean="0"/>
                <a:t>law</a:t>
              </a:r>
              <a:r>
                <a:rPr lang="es-ES" dirty="0" smtClean="0"/>
                <a:t>”</a:t>
              </a:r>
            </a:p>
            <a:p>
              <a:pPr algn="just">
                <a:spcBef>
                  <a:spcPts val="1200"/>
                </a:spcBef>
                <a:tabLst>
                  <a:tab pos="355600" algn="l"/>
                </a:tabLst>
              </a:pPr>
              <a:r>
                <a:rPr lang="es-ES" dirty="0" smtClean="0"/>
                <a:t>A pesar de redacción contractual similar, la validez y eficacia, puede variar importantemente de país a país (ej. en casos de insolvencia).</a:t>
              </a:r>
            </a:p>
          </p:txBody>
        </p:sp>
        <p:sp>
          <p:nvSpPr>
            <p:cNvPr id="15" name="Rounded Rectangle 4"/>
            <p:cNvSpPr/>
            <p:nvPr/>
          </p:nvSpPr>
          <p:spPr>
            <a:xfrm>
              <a:off x="1323432" y="3461708"/>
              <a:ext cx="6799835" cy="1379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ounded Rectangle 11"/>
          <p:cNvSpPr/>
          <p:nvPr/>
        </p:nvSpPr>
        <p:spPr>
          <a:xfrm rot="16200000">
            <a:off x="-192062" y="5005638"/>
            <a:ext cx="1911328" cy="54591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latin typeface="Arial" pitchFamily="34" charset="0"/>
                <a:cs typeface="Arial" pitchFamily="34" charset="0"/>
              </a:rPr>
              <a:t>Globalización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echa curvada hacia la izquierda 23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93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dirty="0" smtClean="0"/>
              <a:t>¿Qué se entiende por riesgo legal?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244" y="1067100"/>
            <a:ext cx="8229600" cy="51576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i="1" dirty="0" smtClean="0"/>
              <a:t>“Legal </a:t>
            </a:r>
            <a:r>
              <a:rPr lang="es-ES" i="1" dirty="0" err="1"/>
              <a:t>risk</a:t>
            </a:r>
            <a:r>
              <a:rPr lang="es-ES" i="1" dirty="0"/>
              <a:t> </a:t>
            </a:r>
            <a:r>
              <a:rPr lang="es-ES" i="1" dirty="0" err="1"/>
              <a:t>is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possibility</a:t>
            </a:r>
            <a:r>
              <a:rPr lang="es-ES" i="1" dirty="0"/>
              <a:t> </a:t>
            </a:r>
            <a:r>
              <a:rPr lang="es-ES" i="1" dirty="0" err="1"/>
              <a:t>that</a:t>
            </a:r>
            <a:r>
              <a:rPr lang="es-ES" i="1" dirty="0"/>
              <a:t> </a:t>
            </a:r>
            <a:r>
              <a:rPr lang="es-ES" i="1" dirty="0" err="1"/>
              <a:t>lawsuits</a:t>
            </a:r>
            <a:r>
              <a:rPr lang="es-ES" i="1" dirty="0"/>
              <a:t>, adverse </a:t>
            </a:r>
            <a:r>
              <a:rPr lang="es-ES" i="1" dirty="0" err="1"/>
              <a:t>judgements</a:t>
            </a:r>
            <a:r>
              <a:rPr lang="es-ES" i="1" dirty="0"/>
              <a:t> </a:t>
            </a:r>
            <a:r>
              <a:rPr lang="es-ES" i="1" dirty="0" err="1"/>
              <a:t>or</a:t>
            </a:r>
            <a:r>
              <a:rPr lang="es-ES" i="1" dirty="0"/>
              <a:t> </a:t>
            </a:r>
            <a:r>
              <a:rPr lang="es-ES" i="1" dirty="0" err="1"/>
              <a:t>contracts</a:t>
            </a:r>
            <a:r>
              <a:rPr lang="es-ES" i="1" dirty="0"/>
              <a:t> </a:t>
            </a:r>
            <a:r>
              <a:rPr lang="es-ES" i="1" dirty="0" err="1"/>
              <a:t>that</a:t>
            </a:r>
            <a:r>
              <a:rPr lang="es-ES" i="1" dirty="0"/>
              <a:t> </a:t>
            </a:r>
            <a:r>
              <a:rPr lang="es-ES" i="1" dirty="0" err="1" smtClean="0"/>
              <a:t>turnout</a:t>
            </a:r>
            <a:r>
              <a:rPr lang="es-ES" i="1" dirty="0" smtClean="0"/>
              <a:t> </a:t>
            </a:r>
            <a:r>
              <a:rPr lang="es-ES" i="1" dirty="0" err="1"/>
              <a:t>to</a:t>
            </a:r>
            <a:r>
              <a:rPr lang="es-ES" i="1" dirty="0"/>
              <a:t> be </a:t>
            </a:r>
            <a:r>
              <a:rPr lang="es-ES" i="1" dirty="0" err="1"/>
              <a:t>unenforceable</a:t>
            </a:r>
            <a:r>
              <a:rPr lang="es-ES" i="1" dirty="0"/>
              <a:t> can </a:t>
            </a:r>
            <a:r>
              <a:rPr lang="es-ES" i="1" dirty="0" err="1"/>
              <a:t>disrupt</a:t>
            </a:r>
            <a:r>
              <a:rPr lang="es-ES" i="1" dirty="0"/>
              <a:t> </a:t>
            </a:r>
            <a:r>
              <a:rPr lang="es-ES" i="1" dirty="0" err="1"/>
              <a:t>or</a:t>
            </a:r>
            <a:r>
              <a:rPr lang="es-ES" i="1" dirty="0"/>
              <a:t> </a:t>
            </a:r>
            <a:r>
              <a:rPr lang="es-ES" i="1" dirty="0" err="1"/>
              <a:t>adversely</a:t>
            </a:r>
            <a:r>
              <a:rPr lang="es-ES" i="1" dirty="0"/>
              <a:t> </a:t>
            </a:r>
            <a:r>
              <a:rPr lang="es-ES" i="1" dirty="0" err="1"/>
              <a:t>affect</a:t>
            </a:r>
            <a:r>
              <a:rPr lang="es-ES" i="1" dirty="0"/>
              <a:t> </a:t>
            </a:r>
            <a:r>
              <a:rPr lang="es-ES" i="1" dirty="0" err="1"/>
              <a:t>the</a:t>
            </a:r>
            <a:r>
              <a:rPr lang="es-ES" i="1" dirty="0"/>
              <a:t> </a:t>
            </a:r>
            <a:r>
              <a:rPr lang="es-ES" i="1" dirty="0" err="1"/>
              <a:t>operations</a:t>
            </a:r>
            <a:r>
              <a:rPr lang="es-ES" i="1" dirty="0"/>
              <a:t> </a:t>
            </a:r>
            <a:r>
              <a:rPr lang="es-ES" i="1" dirty="0" err="1"/>
              <a:t>or</a:t>
            </a:r>
            <a:r>
              <a:rPr lang="es-ES" i="1" dirty="0"/>
              <a:t> </a:t>
            </a:r>
            <a:r>
              <a:rPr lang="es-ES" i="1" dirty="0" err="1"/>
              <a:t>condition</a:t>
            </a:r>
            <a:r>
              <a:rPr lang="es-ES" i="1" dirty="0"/>
              <a:t> of a </a:t>
            </a:r>
            <a:r>
              <a:rPr lang="es-ES" i="1" dirty="0" err="1" smtClean="0"/>
              <a:t>bank</a:t>
            </a:r>
            <a:r>
              <a:rPr lang="es-ES" i="1" dirty="0" smtClean="0"/>
              <a:t>.”  </a:t>
            </a:r>
            <a:r>
              <a:rPr lang="es-ES" dirty="0" smtClean="0"/>
              <a:t>(</a:t>
            </a:r>
            <a:r>
              <a:rPr lang="es-ES" b="1" dirty="0" smtClean="0"/>
              <a:t>B.I.S.    2001</a:t>
            </a:r>
            <a:r>
              <a:rPr lang="es-ES" dirty="0" smtClean="0"/>
              <a:t>)</a:t>
            </a:r>
          </a:p>
          <a:p>
            <a:pPr marL="0" indent="0" algn="just">
              <a:buNone/>
            </a:pPr>
            <a:endParaRPr lang="es-ES" i="1" dirty="0"/>
          </a:p>
          <a:p>
            <a:pPr marL="0" indent="0" algn="just">
              <a:buNone/>
            </a:pPr>
            <a:r>
              <a:rPr lang="es-ES" i="1" dirty="0" smtClean="0"/>
              <a:t>“</a:t>
            </a:r>
            <a:r>
              <a:rPr lang="es-ES" i="1" dirty="0"/>
              <a:t>El riesgo operacional incluye el Riesgo de Tecnologías de Información y el Riesgo </a:t>
            </a:r>
            <a:r>
              <a:rPr lang="es-ES" i="1" dirty="0" smtClean="0"/>
              <a:t>Legal. El Riesgo Legal </a:t>
            </a:r>
            <a:r>
              <a:rPr lang="es-ES" i="1" dirty="0"/>
              <a:t>e</a:t>
            </a:r>
            <a:r>
              <a:rPr lang="es-ES" i="1" dirty="0" smtClean="0"/>
              <a:t>s </a:t>
            </a:r>
            <a:r>
              <a:rPr lang="es-ES" i="1" dirty="0"/>
              <a:t>la posibilidad de pérdidas económicas debido a la inobservancia o aplicación incorrecta o inoportuna de disposiciones legales o normativas, instrucciones emanadas de los organismos de control o sentencias o resoluciones jurisdiccionales o administrativas adversas y a la falta de claridad o redacción deficiente en los textos contractuales que pueden afectar la formalización o ejecución de actos, contratos o transacciones</a:t>
            </a:r>
            <a:r>
              <a:rPr lang="es-ES" i="1" dirty="0" smtClean="0"/>
              <a:t>.” </a:t>
            </a:r>
            <a:r>
              <a:rPr lang="es-ES" dirty="0" smtClean="0"/>
              <a:t>(</a:t>
            </a:r>
            <a:r>
              <a:rPr lang="es-ES" b="1" dirty="0" smtClean="0"/>
              <a:t>CR. Art. 3 SUGEF 2-10</a:t>
            </a:r>
            <a:r>
              <a:rPr lang="es-ES" dirty="0" smtClean="0"/>
              <a:t>)</a:t>
            </a:r>
            <a:endParaRPr lang="es-ES" dirty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/>
          </a:p>
        </p:txBody>
      </p:sp>
      <p:sp>
        <p:nvSpPr>
          <p:cNvPr id="5" name="Flecha curvada hacia la izquierda 4">
            <a:hlinkClick r:id="rId2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5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2017"/>
            <a:ext cx="8229600" cy="828543"/>
          </a:xfrm>
        </p:spPr>
        <p:txBody>
          <a:bodyPr>
            <a:normAutofit/>
          </a:bodyPr>
          <a:lstStyle/>
          <a:p>
            <a:r>
              <a:rPr lang="es-ES" sz="4000" b="1" dirty="0" smtClean="0"/>
              <a:t>Gestión del Riesgo Legal</a:t>
            </a:r>
            <a:endParaRPr lang="es-ES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67320"/>
            <a:ext cx="8229600" cy="4958844"/>
          </a:xfrm>
        </p:spPr>
        <p:txBody>
          <a:bodyPr/>
          <a:lstStyle/>
          <a:p>
            <a:endParaRPr lang="es-ES" dirty="0" smtClean="0">
              <a:hlinkClick r:id="rId2" action="ppaction://hlinksldjump"/>
            </a:endParaRPr>
          </a:p>
          <a:p>
            <a:endParaRPr lang="es-ES" dirty="0">
              <a:hlinkClick r:id="rId2" action="ppaction://hlinksldjump"/>
            </a:endParaRPr>
          </a:p>
          <a:p>
            <a:r>
              <a:rPr lang="es-ES" dirty="0" smtClean="0">
                <a:hlinkClick r:id="rId2" action="ppaction://hlinksldjump"/>
              </a:rPr>
              <a:t>Conceptualización</a:t>
            </a:r>
            <a:endParaRPr lang="es-ES" dirty="0" smtClean="0"/>
          </a:p>
          <a:p>
            <a:r>
              <a:rPr lang="es-ES" dirty="0" smtClean="0">
                <a:hlinkClick r:id="rId3" action="ppaction://hlinksldjump"/>
              </a:rPr>
              <a:t>Fuentes del riesgo legal en el sector financiero</a:t>
            </a:r>
            <a:endParaRPr lang="es-ES" dirty="0" smtClean="0"/>
          </a:p>
          <a:p>
            <a:r>
              <a:rPr lang="es-ES" dirty="0">
                <a:hlinkClick r:id="rId4" action="ppaction://hlinksldjump"/>
              </a:rPr>
              <a:t>G</a:t>
            </a:r>
            <a:r>
              <a:rPr lang="es-ES" dirty="0" smtClean="0">
                <a:hlinkClick r:id="rId4" action="ppaction://hlinksldjump"/>
              </a:rPr>
              <a:t>estión </a:t>
            </a:r>
            <a:r>
              <a:rPr lang="es-ES" dirty="0" smtClean="0">
                <a:hlinkClick r:id="rId4" action="ppaction://hlinksldjump"/>
              </a:rPr>
              <a:t>del riesgo legal (“4 pilares")</a:t>
            </a:r>
            <a:endParaRPr lang="es-ES" dirty="0" smtClean="0"/>
          </a:p>
          <a:p>
            <a:r>
              <a:rPr lang="es-ES" dirty="0" smtClean="0">
                <a:hlinkClick r:id="rId5" action="ppaction://hlinksldjump"/>
              </a:rPr>
              <a:t>Metas y objetivos específicos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07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dirty="0" smtClean="0"/>
              <a:t>¿Qué se entiende por riesgo legal?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3244" y="1067100"/>
            <a:ext cx="8229600" cy="515761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i="1" dirty="0" smtClean="0"/>
              <a:t>“Es la posibilidad de incurrir en p</a:t>
            </a:r>
            <a:r>
              <a:rPr lang="es-ES" i="1" dirty="0" smtClean="0"/>
              <a:t>érdidas derivadas del incumplimiento de normas legales, errores u omisiones en la contratación, de la inobservancia de disposiciones reglamentarias, de códigos de conducta o normas éticas. Así mismo, el riesgo legal puede derivarse de situaciones de orden jurídico que afecten la titularidad o disponibilidad de los activos, en detrimento de su valor. Esto incluye las normas para la prevención y detección del uso indebido  de los servicios y productos financieros en el lavado de activos.” (CIRCULAR CNBS 104-2011)</a:t>
            </a:r>
            <a:endParaRPr lang="es-ES" dirty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 smtClean="0"/>
          </a:p>
          <a:p>
            <a:pPr marL="0" indent="0" algn="just">
              <a:buNone/>
            </a:pPr>
            <a:endParaRPr lang="es-ES" i="1" dirty="0"/>
          </a:p>
        </p:txBody>
      </p:sp>
      <p:sp>
        <p:nvSpPr>
          <p:cNvPr id="5" name="Flecha curvada hacia la izquierda 4">
            <a:hlinkClick r:id="rId2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82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s-ES" b="1" dirty="0" smtClean="0"/>
              <a:t>¿Qué se entiende por riesgo legal?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76476"/>
            <a:ext cx="8229600" cy="5049688"/>
          </a:xfrm>
        </p:spPr>
        <p:txBody>
          <a:bodyPr>
            <a:normAutofit fontScale="92500" lnSpcReduction="20000"/>
          </a:bodyPr>
          <a:lstStyle/>
          <a:p>
            <a:r>
              <a:rPr lang="es-ES" sz="2900" i="1" dirty="0" smtClean="0"/>
              <a:t>“</a:t>
            </a:r>
            <a:r>
              <a:rPr lang="es-ES" sz="2900" i="1" dirty="0"/>
              <a:t>Legal </a:t>
            </a:r>
            <a:r>
              <a:rPr lang="es-ES" sz="2900" i="1" dirty="0" err="1"/>
              <a:t>risk</a:t>
            </a:r>
            <a:r>
              <a:rPr lang="es-ES" sz="2900" i="1" dirty="0"/>
              <a:t> </a:t>
            </a:r>
            <a:r>
              <a:rPr lang="es-ES" sz="2900" i="1" dirty="0" err="1"/>
              <a:t>is</a:t>
            </a:r>
            <a:r>
              <a:rPr lang="es-ES" sz="2900" i="1" dirty="0"/>
              <a:t> </a:t>
            </a:r>
            <a:r>
              <a:rPr lang="es-ES" sz="2900" i="1" dirty="0" err="1"/>
              <a:t>the</a:t>
            </a:r>
            <a:r>
              <a:rPr lang="es-ES" sz="2900" i="1" dirty="0"/>
              <a:t> </a:t>
            </a:r>
            <a:r>
              <a:rPr lang="es-ES" sz="2900" i="1" dirty="0" err="1"/>
              <a:t>risk</a:t>
            </a:r>
            <a:r>
              <a:rPr lang="es-ES" sz="2900" i="1" dirty="0"/>
              <a:t> of </a:t>
            </a:r>
            <a:r>
              <a:rPr lang="es-ES" sz="2900" i="1" dirty="0" err="1"/>
              <a:t>loss</a:t>
            </a:r>
            <a:r>
              <a:rPr lang="es-ES" sz="2900" i="1" dirty="0"/>
              <a:t> </a:t>
            </a:r>
            <a:r>
              <a:rPr lang="es-ES" sz="2900" i="1" dirty="0" err="1"/>
              <a:t>to</a:t>
            </a:r>
            <a:r>
              <a:rPr lang="es-ES" sz="2900" i="1" dirty="0"/>
              <a:t> </a:t>
            </a:r>
            <a:r>
              <a:rPr lang="es-ES" sz="2900" i="1" dirty="0" err="1"/>
              <a:t>an</a:t>
            </a:r>
            <a:r>
              <a:rPr lang="es-ES" sz="2900" i="1" dirty="0"/>
              <a:t> </a:t>
            </a:r>
            <a:r>
              <a:rPr lang="es-ES" sz="2900" i="1" dirty="0" err="1"/>
              <a:t>institution</a:t>
            </a:r>
            <a:r>
              <a:rPr lang="es-ES" sz="2900" i="1" dirty="0"/>
              <a:t> </a:t>
            </a:r>
            <a:r>
              <a:rPr lang="es-ES" sz="2900" i="1" dirty="0" err="1"/>
              <a:t>which</a:t>
            </a:r>
            <a:r>
              <a:rPr lang="es-ES" sz="2900" i="1" dirty="0"/>
              <a:t> </a:t>
            </a:r>
            <a:r>
              <a:rPr lang="es-ES" sz="2900" i="1" dirty="0" err="1"/>
              <a:t>is</a:t>
            </a:r>
            <a:r>
              <a:rPr lang="es-ES" sz="2900" i="1" dirty="0"/>
              <a:t> </a:t>
            </a:r>
            <a:r>
              <a:rPr lang="es-ES" sz="2900" i="1" dirty="0" err="1"/>
              <a:t>primarily</a:t>
            </a:r>
            <a:r>
              <a:rPr lang="es-ES" sz="2900" i="1" dirty="0"/>
              <a:t> </a:t>
            </a:r>
            <a:r>
              <a:rPr lang="es-ES" sz="2900" i="1" dirty="0" err="1"/>
              <a:t>caused</a:t>
            </a:r>
            <a:r>
              <a:rPr lang="es-ES" sz="2900" i="1" dirty="0"/>
              <a:t> </a:t>
            </a:r>
            <a:r>
              <a:rPr lang="es-ES" sz="2900" i="1" dirty="0" err="1"/>
              <a:t>by</a:t>
            </a:r>
            <a:r>
              <a:rPr lang="es-ES" sz="2900" i="1" dirty="0"/>
              <a:t>:</a:t>
            </a:r>
          </a:p>
          <a:p>
            <a:pPr lvl="1"/>
            <a:r>
              <a:rPr lang="es-ES" sz="2900" i="1" dirty="0" smtClean="0"/>
              <a:t>A </a:t>
            </a:r>
            <a:r>
              <a:rPr lang="es-ES" sz="2900" i="1" dirty="0" err="1"/>
              <a:t>defective</a:t>
            </a:r>
            <a:r>
              <a:rPr lang="es-ES" sz="2900" i="1" dirty="0"/>
              <a:t> </a:t>
            </a:r>
            <a:r>
              <a:rPr lang="es-ES" sz="2900" i="1" dirty="0" err="1"/>
              <a:t>transaction</a:t>
            </a:r>
            <a:r>
              <a:rPr lang="es-ES" sz="2900" i="1" dirty="0"/>
              <a:t>.</a:t>
            </a:r>
          </a:p>
          <a:p>
            <a:pPr lvl="1" algn="just"/>
            <a:r>
              <a:rPr lang="es-ES" sz="2900" i="1" dirty="0" smtClean="0"/>
              <a:t>A </a:t>
            </a:r>
            <a:r>
              <a:rPr lang="es-ES" sz="2900" i="1" dirty="0" err="1"/>
              <a:t>claim</a:t>
            </a:r>
            <a:r>
              <a:rPr lang="es-ES" sz="2900" i="1" dirty="0"/>
              <a:t> (</a:t>
            </a:r>
            <a:r>
              <a:rPr lang="es-ES" sz="2900" i="1" dirty="0" err="1"/>
              <a:t>including</a:t>
            </a:r>
            <a:r>
              <a:rPr lang="es-ES" sz="2900" i="1" dirty="0"/>
              <a:t> a </a:t>
            </a:r>
            <a:r>
              <a:rPr lang="es-ES" sz="2900" i="1" dirty="0" err="1"/>
              <a:t>defence</a:t>
            </a:r>
            <a:r>
              <a:rPr lang="es-ES" sz="2900" i="1" dirty="0"/>
              <a:t> </a:t>
            </a:r>
            <a:r>
              <a:rPr lang="es-ES" sz="2900" i="1" dirty="0" err="1"/>
              <a:t>to</a:t>
            </a:r>
            <a:r>
              <a:rPr lang="es-ES" sz="2900" i="1" dirty="0"/>
              <a:t> a </a:t>
            </a:r>
            <a:r>
              <a:rPr lang="es-ES" sz="2900" i="1" dirty="0" err="1"/>
              <a:t>claim</a:t>
            </a:r>
            <a:r>
              <a:rPr lang="es-ES" sz="2900" i="1" dirty="0"/>
              <a:t> </a:t>
            </a:r>
            <a:r>
              <a:rPr lang="es-ES" sz="2900" i="1" dirty="0" err="1"/>
              <a:t>or</a:t>
            </a:r>
            <a:r>
              <a:rPr lang="es-ES" sz="2900" i="1" dirty="0"/>
              <a:t> </a:t>
            </a:r>
            <a:r>
              <a:rPr lang="es-ES" sz="2900" i="1" dirty="0" err="1"/>
              <a:t>counterclaim</a:t>
            </a:r>
            <a:r>
              <a:rPr lang="es-ES" sz="2900" i="1" dirty="0"/>
              <a:t>) </a:t>
            </a:r>
            <a:r>
              <a:rPr lang="es-ES" sz="2900" i="1" dirty="0" err="1"/>
              <a:t>being</a:t>
            </a:r>
            <a:r>
              <a:rPr lang="es-ES" sz="2900" i="1" dirty="0"/>
              <a:t> </a:t>
            </a:r>
            <a:r>
              <a:rPr lang="es-ES" sz="2900" i="1" dirty="0" err="1"/>
              <a:t>made</a:t>
            </a:r>
            <a:r>
              <a:rPr lang="es-ES" sz="2900" i="1" dirty="0"/>
              <a:t> </a:t>
            </a:r>
            <a:r>
              <a:rPr lang="es-ES" sz="2900" i="1" dirty="0" err="1"/>
              <a:t>or</a:t>
            </a:r>
            <a:r>
              <a:rPr lang="es-ES" sz="2900" i="1" dirty="0"/>
              <a:t> </a:t>
            </a:r>
            <a:r>
              <a:rPr lang="es-ES" sz="2900" i="1" dirty="0" err="1"/>
              <a:t>some</a:t>
            </a:r>
            <a:r>
              <a:rPr lang="es-ES" sz="2900" i="1" dirty="0"/>
              <a:t> </a:t>
            </a:r>
            <a:r>
              <a:rPr lang="es-ES" sz="2900" i="1" dirty="0" err="1"/>
              <a:t>other</a:t>
            </a:r>
            <a:r>
              <a:rPr lang="es-ES" sz="2900" i="1" dirty="0"/>
              <a:t> </a:t>
            </a:r>
            <a:r>
              <a:rPr lang="es-ES" sz="2900" i="1" dirty="0" err="1"/>
              <a:t>event</a:t>
            </a:r>
            <a:r>
              <a:rPr lang="es-ES" sz="2900" i="1" dirty="0"/>
              <a:t> </a:t>
            </a:r>
            <a:r>
              <a:rPr lang="es-ES" sz="2900" i="1" dirty="0" err="1"/>
              <a:t>occurring</a:t>
            </a:r>
            <a:r>
              <a:rPr lang="es-ES" sz="2900" i="1" dirty="0"/>
              <a:t> </a:t>
            </a:r>
            <a:r>
              <a:rPr lang="es-ES" sz="2900" i="1" dirty="0" err="1"/>
              <a:t>which</a:t>
            </a:r>
            <a:r>
              <a:rPr lang="es-ES" sz="2900" i="1" dirty="0"/>
              <a:t> </a:t>
            </a:r>
            <a:r>
              <a:rPr lang="es-ES" sz="2900" i="1" dirty="0" err="1"/>
              <a:t>results</a:t>
            </a:r>
            <a:r>
              <a:rPr lang="es-ES" sz="2900" i="1" dirty="0"/>
              <a:t> in a </a:t>
            </a:r>
            <a:r>
              <a:rPr lang="es-ES" sz="2900" i="1" dirty="0" err="1"/>
              <a:t>liability</a:t>
            </a:r>
            <a:r>
              <a:rPr lang="es-ES" sz="2900" i="1" dirty="0"/>
              <a:t> </a:t>
            </a:r>
            <a:r>
              <a:rPr lang="es-ES" sz="2900" i="1" dirty="0" err="1"/>
              <a:t>for</a:t>
            </a:r>
            <a:r>
              <a:rPr lang="es-ES" sz="2900" i="1" dirty="0"/>
              <a:t> </a:t>
            </a:r>
            <a:r>
              <a:rPr lang="es-ES" sz="2900" i="1" dirty="0" err="1"/>
              <a:t>the</a:t>
            </a:r>
            <a:r>
              <a:rPr lang="es-ES" sz="2900" i="1" dirty="0"/>
              <a:t> </a:t>
            </a:r>
            <a:r>
              <a:rPr lang="es-ES" sz="2900" i="1" dirty="0" err="1"/>
              <a:t>institution</a:t>
            </a:r>
            <a:r>
              <a:rPr lang="es-ES" sz="2900" i="1" dirty="0"/>
              <a:t> </a:t>
            </a:r>
            <a:r>
              <a:rPr lang="es-ES" sz="2900" i="1" dirty="0" err="1"/>
              <a:t>or</a:t>
            </a:r>
            <a:r>
              <a:rPr lang="es-ES" sz="2900" i="1" dirty="0"/>
              <a:t> </a:t>
            </a:r>
            <a:r>
              <a:rPr lang="es-ES" sz="2900" i="1" dirty="0" err="1"/>
              <a:t>other</a:t>
            </a:r>
            <a:r>
              <a:rPr lang="es-ES" sz="2900" i="1" dirty="0"/>
              <a:t> </a:t>
            </a:r>
            <a:r>
              <a:rPr lang="es-ES" sz="2900" i="1" dirty="0" err="1"/>
              <a:t>loss</a:t>
            </a:r>
            <a:r>
              <a:rPr lang="es-ES" sz="2900" i="1" dirty="0"/>
              <a:t> (</a:t>
            </a:r>
            <a:r>
              <a:rPr lang="es-ES" sz="2900" i="1" dirty="0" err="1"/>
              <a:t>for</a:t>
            </a:r>
            <a:r>
              <a:rPr lang="es-ES" sz="2900" i="1" dirty="0"/>
              <a:t> </a:t>
            </a:r>
            <a:r>
              <a:rPr lang="es-ES" sz="2900" i="1" dirty="0" err="1"/>
              <a:t>example</a:t>
            </a:r>
            <a:r>
              <a:rPr lang="es-ES" sz="2900" i="1" dirty="0"/>
              <a:t> as a </a:t>
            </a:r>
            <a:r>
              <a:rPr lang="es-ES" sz="2900" i="1" dirty="0" err="1"/>
              <a:t>result</a:t>
            </a:r>
            <a:r>
              <a:rPr lang="es-ES" sz="2900" i="1" dirty="0"/>
              <a:t> of </a:t>
            </a:r>
            <a:r>
              <a:rPr lang="es-ES" sz="2900" i="1" dirty="0" err="1"/>
              <a:t>the</a:t>
            </a:r>
            <a:r>
              <a:rPr lang="es-ES" sz="2900" i="1" dirty="0"/>
              <a:t> </a:t>
            </a:r>
            <a:r>
              <a:rPr lang="es-ES" sz="2900" i="1" dirty="0" err="1"/>
              <a:t>termination</a:t>
            </a:r>
            <a:r>
              <a:rPr lang="es-ES" sz="2900" i="1" dirty="0"/>
              <a:t> of </a:t>
            </a:r>
            <a:r>
              <a:rPr lang="es-ES" sz="2900" i="1" dirty="0" err="1"/>
              <a:t>the</a:t>
            </a:r>
            <a:r>
              <a:rPr lang="es-ES" sz="2900" i="1" dirty="0"/>
              <a:t> </a:t>
            </a:r>
            <a:r>
              <a:rPr lang="es-ES" sz="2900" i="1" dirty="0" err="1"/>
              <a:t>contract</a:t>
            </a:r>
            <a:r>
              <a:rPr lang="es-ES" sz="2900" i="1" dirty="0"/>
              <a:t>)</a:t>
            </a:r>
            <a:r>
              <a:rPr lang="es-ES" sz="2900" i="1" dirty="0" smtClean="0"/>
              <a:t>.</a:t>
            </a:r>
          </a:p>
          <a:p>
            <a:pPr lvl="1"/>
            <a:r>
              <a:rPr lang="es-ES" sz="2900" i="1" dirty="0" err="1" smtClean="0"/>
              <a:t>Failing</a:t>
            </a:r>
            <a:r>
              <a:rPr lang="es-ES" sz="2900" i="1" dirty="0" smtClean="0"/>
              <a:t> </a:t>
            </a:r>
            <a:r>
              <a:rPr lang="es-ES" sz="2900" i="1" dirty="0" err="1"/>
              <a:t>to</a:t>
            </a:r>
            <a:r>
              <a:rPr lang="es-ES" sz="2900" i="1" dirty="0"/>
              <a:t> </a:t>
            </a:r>
            <a:r>
              <a:rPr lang="es-ES" sz="2900" i="1" dirty="0" err="1"/>
              <a:t>take</a:t>
            </a:r>
            <a:r>
              <a:rPr lang="es-ES" sz="2900" i="1" dirty="0"/>
              <a:t> </a:t>
            </a:r>
            <a:r>
              <a:rPr lang="es-ES" sz="2900" i="1" dirty="0" err="1"/>
              <a:t>appropriate</a:t>
            </a:r>
            <a:r>
              <a:rPr lang="es-ES" sz="2900" i="1" dirty="0"/>
              <a:t> </a:t>
            </a:r>
            <a:r>
              <a:rPr lang="es-ES" sz="2900" i="1" dirty="0" err="1"/>
              <a:t>measures</a:t>
            </a:r>
            <a:r>
              <a:rPr lang="es-ES" sz="2900" i="1" dirty="0"/>
              <a:t> </a:t>
            </a:r>
            <a:r>
              <a:rPr lang="es-ES" sz="2900" i="1" dirty="0" err="1"/>
              <a:t>to</a:t>
            </a:r>
            <a:r>
              <a:rPr lang="es-ES" sz="2900" i="1" dirty="0"/>
              <a:t> </a:t>
            </a:r>
            <a:r>
              <a:rPr lang="es-ES" sz="2900" i="1" dirty="0" err="1"/>
              <a:t>protect</a:t>
            </a:r>
            <a:r>
              <a:rPr lang="es-ES" sz="2900" i="1" dirty="0"/>
              <a:t> </a:t>
            </a:r>
            <a:r>
              <a:rPr lang="es-ES" sz="2900" i="1" dirty="0" err="1"/>
              <a:t>assets</a:t>
            </a:r>
            <a:r>
              <a:rPr lang="es-ES" sz="2900" i="1" dirty="0"/>
              <a:t> (</a:t>
            </a:r>
            <a:r>
              <a:rPr lang="es-ES" sz="2900" i="1" dirty="0" err="1"/>
              <a:t>for</a:t>
            </a:r>
            <a:r>
              <a:rPr lang="es-ES" sz="2900" i="1" dirty="0"/>
              <a:t> </a:t>
            </a:r>
            <a:r>
              <a:rPr lang="es-ES" sz="2900" i="1" dirty="0" err="1"/>
              <a:t>example</a:t>
            </a:r>
            <a:r>
              <a:rPr lang="es-ES" sz="2900" i="1" dirty="0"/>
              <a:t> </a:t>
            </a:r>
            <a:r>
              <a:rPr lang="es-ES" sz="2900" i="1" dirty="0" err="1"/>
              <a:t>intellectual</a:t>
            </a:r>
            <a:r>
              <a:rPr lang="es-ES" sz="2900" i="1" dirty="0"/>
              <a:t> </a:t>
            </a:r>
            <a:r>
              <a:rPr lang="es-ES" sz="2900" i="1" dirty="0" err="1"/>
              <a:t>property</a:t>
            </a:r>
            <a:r>
              <a:rPr lang="es-ES" sz="2900" i="1" dirty="0"/>
              <a:t>) </a:t>
            </a:r>
            <a:r>
              <a:rPr lang="es-ES" sz="2900" i="1" dirty="0" err="1"/>
              <a:t>owned</a:t>
            </a:r>
            <a:r>
              <a:rPr lang="es-ES" sz="2900" i="1" dirty="0"/>
              <a:t> </a:t>
            </a:r>
            <a:r>
              <a:rPr lang="es-ES" sz="2900" i="1" dirty="0" err="1"/>
              <a:t>by</a:t>
            </a:r>
            <a:r>
              <a:rPr lang="es-ES" sz="2900" i="1" dirty="0"/>
              <a:t> </a:t>
            </a:r>
            <a:r>
              <a:rPr lang="es-ES" sz="2900" i="1" dirty="0" err="1"/>
              <a:t>the</a:t>
            </a:r>
            <a:r>
              <a:rPr lang="es-ES" sz="2900" i="1" dirty="0"/>
              <a:t> </a:t>
            </a:r>
            <a:r>
              <a:rPr lang="es-ES" sz="2900" i="1" dirty="0" err="1"/>
              <a:t>institution</a:t>
            </a:r>
            <a:r>
              <a:rPr lang="es-ES" sz="2900" i="1" dirty="0"/>
              <a:t>.</a:t>
            </a:r>
          </a:p>
          <a:p>
            <a:pPr lvl="1"/>
            <a:r>
              <a:rPr lang="es-ES" sz="2900" i="1" dirty="0" smtClean="0"/>
              <a:t>A </a:t>
            </a:r>
            <a:r>
              <a:rPr lang="es-ES" sz="2900" i="1" dirty="0" err="1"/>
              <a:t>change</a:t>
            </a:r>
            <a:r>
              <a:rPr lang="es-ES" sz="2900" i="1" dirty="0"/>
              <a:t> in </a:t>
            </a:r>
            <a:r>
              <a:rPr lang="es-ES" sz="2900" i="1" dirty="0" err="1"/>
              <a:t>law</a:t>
            </a:r>
            <a:r>
              <a:rPr lang="es-ES" sz="2900" i="1" dirty="0"/>
              <a:t>.</a:t>
            </a:r>
            <a:r>
              <a:rPr lang="es-ES" sz="2900" i="1" dirty="0" smtClean="0"/>
              <a:t>”  </a:t>
            </a:r>
          </a:p>
          <a:p>
            <a:pPr marL="457200" lvl="1" indent="0">
              <a:buNone/>
            </a:pPr>
            <a:r>
              <a:rPr lang="es-ES" sz="2900" b="1" dirty="0" smtClean="0"/>
              <a:t>(</a:t>
            </a:r>
            <a:r>
              <a:rPr lang="es-ES" sz="3200" b="1" dirty="0"/>
              <a:t>International Bar </a:t>
            </a:r>
            <a:r>
              <a:rPr lang="es-ES" sz="3200" b="1" dirty="0" err="1" smtClean="0"/>
              <a:t>Association</a:t>
            </a:r>
            <a:r>
              <a:rPr lang="es-ES" sz="3200" b="1" dirty="0" smtClean="0"/>
              <a:t>)</a:t>
            </a:r>
            <a:endParaRPr lang="es-ES" sz="3200" b="1" dirty="0"/>
          </a:p>
          <a:p>
            <a:pPr lvl="1"/>
            <a:endParaRPr lang="es-ES" sz="2900" i="1" dirty="0" smtClean="0"/>
          </a:p>
          <a:p>
            <a:pPr marL="0" indent="0" algn="just">
              <a:buNone/>
            </a:pPr>
            <a:endParaRPr lang="es-ES" i="1" dirty="0"/>
          </a:p>
        </p:txBody>
      </p:sp>
      <p:sp>
        <p:nvSpPr>
          <p:cNvPr id="5" name="Flecha curvada hacia la izquierda 4">
            <a:hlinkClick r:id="rId2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86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65" y="118277"/>
            <a:ext cx="8229600" cy="6591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Concepto de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3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244565" y="1063195"/>
            <a:ext cx="8248007" cy="928694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Concepto compuesto por múltiples facetas y usado comúnmente con connotaciones diversas. 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Tratado por Basilea II como una sub-especie del riesgo operativo. Incluido en normas de R. Integral</a:t>
            </a:r>
            <a:endParaRPr lang="es-ES_tradnl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 han intentado diversas</a:t>
            </a: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400" b="1" u="sng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definiciones</a:t>
            </a:r>
            <a:r>
              <a:rPr lang="es-ES_tradnl" sz="1400" u="sng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73916"/>
              </p:ext>
            </p:extLst>
          </p:nvPr>
        </p:nvGraphicFramePr>
        <p:xfrm>
          <a:off x="428507" y="2708757"/>
          <a:ext cx="7837996" cy="346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84"/>
                <a:gridCol w="3772412"/>
              </a:tblGrid>
              <a:tr h="51550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50" b="1" u="none" dirty="0" smtClean="0"/>
                        <a:t>La</a:t>
                      </a:r>
                      <a:r>
                        <a:rPr lang="es-ES" sz="1650" b="1" u="none" baseline="0" dirty="0" smtClean="0"/>
                        <a:t> probabilidad </a:t>
                      </a:r>
                      <a:r>
                        <a:rPr lang="es-ES" sz="1650" b="1" u="sng" dirty="0" smtClean="0"/>
                        <a:t>de pérdidas o interferencias</a:t>
                      </a:r>
                      <a:r>
                        <a:rPr lang="es-ES" sz="1650" b="1" u="none" dirty="0" smtClean="0"/>
                        <a:t> a un negocio derivadas</a:t>
                      </a:r>
                      <a:r>
                        <a:rPr lang="es-ES" sz="1650" dirty="0" smtClean="0"/>
                        <a:t> principalmente de:</a:t>
                      </a:r>
                      <a:endParaRPr lang="es-ES" sz="165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400050" indent="-400050" algn="just">
                        <a:buFont typeface="Arial" pitchFamily="34" charset="0"/>
                        <a:buAutoNum type="romanLcParenBoth"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Transacciones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Defectuosamente Documentadas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endParaRPr lang="es-ES" sz="14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Reclamos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Acciones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508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Protección legal defectuosa de los derechos/activos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la empresa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(iv)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Desconocimiento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Normativo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y/o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 la ley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interpretación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777443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¿Definición?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0610" y="2082330"/>
            <a:ext cx="1958843" cy="537382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Calibri"/>
              </a:rPr>
              <a:t>¿Qué es?</a:t>
            </a:r>
            <a:endParaRPr lang="es-ES" sz="2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Flecha curvada hacia la izquierda 9">
            <a:hlinkClick r:id="rId4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4" name="Flecha curvada hacia abajo 3">
            <a:hlinkClick r:id="rId5" action="ppaction://hlinksldjump"/>
          </p:cNvPr>
          <p:cNvSpPr/>
          <p:nvPr/>
        </p:nvSpPr>
        <p:spPr>
          <a:xfrm>
            <a:off x="8492573" y="5521370"/>
            <a:ext cx="527176" cy="46901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73891"/>
              </p:ext>
            </p:extLst>
          </p:nvPr>
        </p:nvGraphicFramePr>
        <p:xfrm>
          <a:off x="428507" y="2708757"/>
          <a:ext cx="7837996" cy="352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84"/>
                <a:gridCol w="3772412"/>
              </a:tblGrid>
              <a:tr h="51550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50" b="1" u="none" dirty="0" smtClean="0"/>
                        <a:t>La</a:t>
                      </a:r>
                      <a:r>
                        <a:rPr lang="es-ES" sz="1650" b="1" u="none" baseline="0" dirty="0" smtClean="0"/>
                        <a:t> probabilidad </a:t>
                      </a:r>
                      <a:r>
                        <a:rPr lang="es-ES" sz="1650" b="1" u="sng" dirty="0" smtClean="0"/>
                        <a:t>de pérdidas o interferencias</a:t>
                      </a:r>
                      <a:r>
                        <a:rPr lang="es-ES" sz="1650" b="1" u="none" dirty="0" smtClean="0"/>
                        <a:t> a un negocio derivadas</a:t>
                      </a:r>
                      <a:r>
                        <a:rPr lang="es-ES" sz="1650" dirty="0" smtClean="0"/>
                        <a:t> principalmente de:</a:t>
                      </a:r>
                      <a:endParaRPr lang="es-ES" sz="165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400050" indent="-400050" algn="just">
                        <a:buFont typeface="Arial" pitchFamily="34" charset="0"/>
                        <a:buAutoNum type="romanLcParenBoth"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Transacciones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Defectuosamente 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Documentadas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s-ES" sz="1100" b="1" i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(Con Clientes, Proveedores, Socios Comerciales, etc.)</a:t>
                      </a:r>
                      <a:endParaRPr lang="es-ES" sz="14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Reclamos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Acciones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indent="0" algn="just">
                        <a:buFont typeface="Arial" pitchFamily="34" charset="0"/>
                        <a:buNone/>
                      </a:pPr>
                      <a:r>
                        <a:rPr lang="es-ES" sz="1200" b="0" i="1" u="none" dirty="0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(demandas, reclamos, investigaciones, </a:t>
                      </a:r>
                      <a:r>
                        <a:rPr lang="es-ES" sz="1200" b="0" i="1" u="none" dirty="0" err="1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proced</a:t>
                      </a:r>
                      <a:r>
                        <a:rPr lang="es-ES" sz="1200" b="0" i="1" u="none" dirty="0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. administrativos,  medidas cautelares etc.) </a:t>
                      </a:r>
                      <a:endParaRPr lang="en-US" sz="1200" b="0" i="1" u="non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508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Protección legal defectuosa de los derechos/activos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la empresa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(iv)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Desconocimiento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Normativo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y/o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 la ley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interpretación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777443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¿Definición?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0610" y="2082330"/>
            <a:ext cx="1958843" cy="537382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Calibri"/>
              </a:rPr>
              <a:t>¿Qué es?</a:t>
            </a:r>
            <a:endParaRPr lang="es-ES" sz="2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4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555012" y="3369541"/>
            <a:ext cx="149959" cy="2516611"/>
          </a:xfrm>
          <a:prstGeom prst="leftBrace">
            <a:avLst>
              <a:gd name="adj1" fmla="val 8333"/>
              <a:gd name="adj2" fmla="val 9847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67483" y="3397660"/>
            <a:ext cx="3622452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No distribuyen derechos, obligaciones</a:t>
            </a:r>
            <a:r>
              <a:rPr lang="es-ES" sz="1100" b="1" dirty="0">
                <a:solidFill>
                  <a:prstClr val="white"/>
                </a:solidFill>
                <a:latin typeface="GE Inspira" pitchFamily="34" charset="0"/>
              </a:rPr>
              <a:t> </a:t>
            </a: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y riesgos de la forma prevista o intencionada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Son total o parcialmente nulas o ineficaces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Basadas en datos o representaciones falsas, engañosas o incompletas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Con efectos imprevistos, ambiguos o malentendidos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Sin mecanismos adecuados para resolver controversias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Contratadas o formalizadas desprevenidamente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Con garantías que sean o puedan ser </a:t>
            </a: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defectuosas (ej</a:t>
            </a:r>
            <a:r>
              <a:rPr lang="es-ES" sz="1100" b="1" dirty="0" smtClean="0">
                <a:solidFill>
                  <a:prstClr val="white"/>
                </a:solidFill>
                <a:latin typeface="GE Inspira" pitchFamily="34" charset="0"/>
              </a:rPr>
              <a:t>. sin formalidades requeridas)</a:t>
            </a:r>
            <a:endParaRPr lang="es-ES" sz="1100" b="1" dirty="0" smtClean="0">
              <a:solidFill>
                <a:prstClr val="white"/>
              </a:solidFill>
              <a:latin typeface="GE Inspira" pitchFamily="34" charset="0"/>
            </a:endParaRP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endParaRPr lang="es-ES" sz="1100" b="1" dirty="0">
              <a:solidFill>
                <a:prstClr val="white"/>
              </a:solidFill>
              <a:latin typeface="GE Inspir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4565" y="118277"/>
            <a:ext cx="8229600" cy="659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smtClean="0">
                <a:latin typeface="Arial" pitchFamily="34" charset="0"/>
                <a:cs typeface="Arial" pitchFamily="34" charset="0"/>
              </a:rPr>
              <a:t>Concepto de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echa curvada hacia la izquierda 15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5" name="Flecha curvada hacia abajo 14">
            <a:hlinkClick r:id="rId4" action="ppaction://hlinksldjump"/>
          </p:cNvPr>
          <p:cNvSpPr/>
          <p:nvPr/>
        </p:nvSpPr>
        <p:spPr>
          <a:xfrm>
            <a:off x="8492573" y="5521370"/>
            <a:ext cx="527176" cy="46901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Rounded Rectangle 2">
            <a:hlinkClick r:id="rId5" action="ppaction://hlinksldjump"/>
          </p:cNvPr>
          <p:cNvSpPr/>
          <p:nvPr/>
        </p:nvSpPr>
        <p:spPr>
          <a:xfrm>
            <a:off x="244565" y="1063195"/>
            <a:ext cx="8248007" cy="928694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Concepto compuesto por múltiples facetas y usado comúnmente con connotaciones diversas. 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Tratado por Basilea II como una sub-especie del riesgo operativo. Incluido en normas de R. Integral</a:t>
            </a:r>
            <a:endParaRPr lang="es-ES_tradnl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 han intentado diversas </a:t>
            </a:r>
            <a:r>
              <a:rPr lang="es-ES_tradnl" sz="1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definiciones</a:t>
            </a:r>
            <a:r>
              <a:rPr lang="es-ES_tradnl" sz="1400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00400"/>
              </p:ext>
            </p:extLst>
          </p:nvPr>
        </p:nvGraphicFramePr>
        <p:xfrm>
          <a:off x="428507" y="2708757"/>
          <a:ext cx="7837996" cy="3525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84"/>
                <a:gridCol w="3772412"/>
              </a:tblGrid>
              <a:tr h="51550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50" b="1" u="none" dirty="0" smtClean="0"/>
                        <a:t>La</a:t>
                      </a:r>
                      <a:r>
                        <a:rPr lang="es-ES" sz="1650" b="1" u="none" baseline="0" dirty="0" smtClean="0"/>
                        <a:t> probabilidad </a:t>
                      </a:r>
                      <a:r>
                        <a:rPr lang="es-ES" sz="1650" b="1" u="sng" dirty="0" smtClean="0"/>
                        <a:t>de pérdidas o interferencias</a:t>
                      </a:r>
                      <a:r>
                        <a:rPr lang="es-ES" sz="1650" b="1" u="none" dirty="0" smtClean="0"/>
                        <a:t> a un negocio derivadas</a:t>
                      </a:r>
                      <a:r>
                        <a:rPr lang="es-ES" sz="1650" dirty="0" smtClean="0"/>
                        <a:t> principalmente de:</a:t>
                      </a:r>
                      <a:endParaRPr lang="es-ES" sz="165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400050" indent="-400050" algn="just">
                        <a:buFont typeface="Arial" pitchFamily="34" charset="0"/>
                        <a:buAutoNum type="romanLcParenBoth"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Transacciones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Defectuosamente Documentadas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es-ES" sz="16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5B3D7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Reclamos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Acciones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endParaRPr lang="en-US" sz="1600" b="1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80975" indent="0" algn="just">
                        <a:buFont typeface="Arial" pitchFamily="34" charset="0"/>
                        <a:buNone/>
                      </a:pPr>
                      <a:r>
                        <a:rPr lang="es-ES" sz="1200" b="0" i="1" u="none" dirty="0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(demandas, reclamos, investigaciones, </a:t>
                      </a:r>
                      <a:r>
                        <a:rPr lang="es-ES" sz="1200" b="0" i="1" u="none" dirty="0" err="1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proced</a:t>
                      </a:r>
                      <a:r>
                        <a:rPr lang="es-ES" sz="1200" b="0" i="1" u="none" dirty="0" smtClean="0">
                          <a:solidFill>
                            <a:prstClr val="white"/>
                          </a:solidFill>
                          <a:latin typeface="GE Inspira" pitchFamily="34" charset="0"/>
                        </a:rPr>
                        <a:t>. administrativos,  medidas cautelares etc.) </a:t>
                      </a:r>
                      <a:endParaRPr lang="en-US" sz="1200" b="0" i="1" u="non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508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Protección legal defectuosa de los derechos/activos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la empresa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(iv)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Desconocimiento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Normativo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y/o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 la ley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interpretación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777443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¿Definición?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0610" y="2082330"/>
            <a:ext cx="1958843" cy="537382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Calibri"/>
              </a:rPr>
              <a:t>¿Qué es?</a:t>
            </a:r>
            <a:endParaRPr lang="es-ES" sz="2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5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517524" y="3377281"/>
            <a:ext cx="149959" cy="2516611"/>
          </a:xfrm>
          <a:prstGeom prst="leftBrace">
            <a:avLst>
              <a:gd name="adj1" fmla="val 8333"/>
              <a:gd name="adj2" fmla="val 3459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67483" y="3397660"/>
            <a:ext cx="3622452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D</a:t>
            </a: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erivados </a:t>
            </a: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de </a:t>
            </a: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incumplimientos </a:t>
            </a: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(legales y/o contractuales) </a:t>
            </a:r>
            <a:endParaRPr lang="es-ES" sz="1200" b="1" dirty="0" smtClean="0">
              <a:solidFill>
                <a:prstClr val="white"/>
              </a:solidFill>
              <a:latin typeface="GE Inspira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66700" algn="l"/>
              </a:tabLst>
            </a:pP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Q</a:t>
            </a: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ue puedan resultar en </a:t>
            </a: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responsabilidad o pérdidas para la </a:t>
            </a: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entidad: </a:t>
            </a:r>
          </a:p>
          <a:p>
            <a:pPr marL="742950" lvl="1" indent="-28575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  <a:tabLst>
                <a:tab pos="266700" algn="l"/>
              </a:tabLst>
            </a:pP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multas</a:t>
            </a: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, </a:t>
            </a: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penalidades y/o sanciones</a:t>
            </a:r>
          </a:p>
          <a:p>
            <a:pPr marL="742950" lvl="1" indent="-28575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  <a:tabLst>
                <a:tab pos="266700" algn="l"/>
              </a:tabLst>
            </a:pP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cierre o suspensión de productos o servicios</a:t>
            </a:r>
          </a:p>
          <a:p>
            <a:pPr marL="742950" lvl="1" indent="-28575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  <a:tabLst>
                <a:tab pos="266700" algn="l"/>
              </a:tabLst>
            </a:pP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condenas (civiles, penales o administrativas)</a:t>
            </a:r>
          </a:p>
          <a:p>
            <a:pPr marL="742950" lvl="1" indent="-28575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 typeface="Arial"/>
              <a:buChar char="•"/>
              <a:tabLst>
                <a:tab pos="266700" algn="l"/>
              </a:tabLst>
            </a:pPr>
            <a:r>
              <a:rPr lang="es-ES" sz="1200" b="1" dirty="0" smtClean="0">
                <a:solidFill>
                  <a:prstClr val="white"/>
                </a:solidFill>
                <a:latin typeface="GE Inspira" pitchFamily="34" charset="0"/>
              </a:rPr>
              <a:t>aceleración</a:t>
            </a:r>
            <a:r>
              <a:rPr lang="es-ES" sz="1200" b="1" dirty="0">
                <a:solidFill>
                  <a:prstClr val="white"/>
                </a:solidFill>
                <a:latin typeface="GE Inspira" pitchFamily="34" charset="0"/>
              </a:rPr>
              <a:t>/terminación anticipada de contratos).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66700" algn="l"/>
              </a:tabLst>
            </a:pPr>
            <a:endParaRPr lang="es-ES" sz="1100" b="1" dirty="0">
              <a:solidFill>
                <a:prstClr val="white"/>
              </a:solidFill>
              <a:latin typeface="GE Inspira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65" y="118277"/>
            <a:ext cx="8229600" cy="6591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Concepto de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echa curvada hacia la izquierda 15">
            <a:hlinkClick r:id="rId3" action="ppaction://hlinksldjump"/>
          </p:cNvPr>
          <p:cNvSpPr/>
          <p:nvPr/>
        </p:nvSpPr>
        <p:spPr>
          <a:xfrm>
            <a:off x="4758682" y="6390008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5" name="Flecha curvada hacia abajo 14">
            <a:hlinkClick r:id="rId4" action="ppaction://hlinksldjump"/>
          </p:cNvPr>
          <p:cNvSpPr/>
          <p:nvPr/>
        </p:nvSpPr>
        <p:spPr>
          <a:xfrm>
            <a:off x="8492573" y="5521370"/>
            <a:ext cx="527176" cy="46901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Rounded Rectangle 2">
            <a:hlinkClick r:id="rId5" action="ppaction://hlinksldjump"/>
          </p:cNvPr>
          <p:cNvSpPr/>
          <p:nvPr/>
        </p:nvSpPr>
        <p:spPr>
          <a:xfrm>
            <a:off x="244565" y="1063195"/>
            <a:ext cx="8248007" cy="928694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Concepto compuesto por múltiples facetas y usado comúnmente con connotaciones diversas. 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Tratado por Basilea II como una sub-especie del riesgo operativo. Incluido en normas de R. Integral</a:t>
            </a:r>
            <a:endParaRPr lang="es-ES_tradnl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 han intentado diversas </a:t>
            </a:r>
            <a:r>
              <a:rPr lang="es-ES_tradnl" sz="1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definiciones</a:t>
            </a:r>
            <a:r>
              <a:rPr lang="es-ES_tradnl" sz="1400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1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45567"/>
              </p:ext>
            </p:extLst>
          </p:nvPr>
        </p:nvGraphicFramePr>
        <p:xfrm>
          <a:off x="428507" y="2708757"/>
          <a:ext cx="7837996" cy="348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84"/>
                <a:gridCol w="3772412"/>
              </a:tblGrid>
              <a:tr h="515505"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50" b="1" u="none" dirty="0" smtClean="0"/>
                        <a:t>La</a:t>
                      </a:r>
                      <a:r>
                        <a:rPr lang="es-ES" sz="1650" b="1" u="none" baseline="0" dirty="0" smtClean="0"/>
                        <a:t> probabilidad </a:t>
                      </a:r>
                      <a:r>
                        <a:rPr lang="es-ES" sz="1650" b="1" u="sng" dirty="0" smtClean="0"/>
                        <a:t>de pérdidas o interferencias</a:t>
                      </a:r>
                      <a:r>
                        <a:rPr lang="es-ES" sz="1650" b="1" u="none" dirty="0" smtClean="0"/>
                        <a:t> a un negocio derivadas</a:t>
                      </a:r>
                      <a:r>
                        <a:rPr lang="es-ES" sz="1650" dirty="0" smtClean="0"/>
                        <a:t> principalmente de:</a:t>
                      </a:r>
                      <a:endParaRPr lang="es-ES" sz="165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400050" indent="-400050" algn="just">
                        <a:buFont typeface="Arial" pitchFamily="34" charset="0"/>
                        <a:buAutoNum type="romanLcParenBoth"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Transacciones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Defectuosamente Documentadas</a:t>
                      </a:r>
                    </a:p>
                    <a:p>
                      <a:pPr marL="0" indent="0" algn="just">
                        <a:buFont typeface="Arial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5B3D7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Reclamos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Acciones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508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Protección legal defectuosa de los derechos/activos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la 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empresa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(iv)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Desconocimiento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Normativo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y/o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 la ley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interpretación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777443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¿Definición?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0610" y="2082330"/>
            <a:ext cx="1958843" cy="537382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2000" b="1" dirty="0" smtClean="0">
                <a:solidFill>
                  <a:prstClr val="white"/>
                </a:solidFill>
                <a:latin typeface="Calibri"/>
              </a:rPr>
              <a:t>¿Qué es?</a:t>
            </a:r>
            <a:endParaRPr lang="es-ES" sz="2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6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4555012" y="3369541"/>
            <a:ext cx="149959" cy="2516611"/>
          </a:xfrm>
          <a:prstGeom prst="leftBrace">
            <a:avLst>
              <a:gd name="adj1" fmla="val 8333"/>
              <a:gd name="adj2" fmla="val 6535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44051" y="3473134"/>
            <a:ext cx="3622452" cy="243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600" b="1" dirty="0" smtClean="0">
                <a:solidFill>
                  <a:prstClr val="white"/>
                </a:solidFill>
                <a:latin typeface="GE Inspira" pitchFamily="34" charset="0"/>
              </a:rPr>
              <a:t>Propiedad intelectual (Marcas, Secretos Industriales, Bases de Datos, etc.)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600" b="1" dirty="0" smtClean="0">
                <a:solidFill>
                  <a:prstClr val="white"/>
                </a:solidFill>
                <a:latin typeface="GE Inspira" pitchFamily="34" charset="0"/>
              </a:rPr>
              <a:t>Bienes inmuebles 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600" b="1" dirty="0" smtClean="0">
                <a:solidFill>
                  <a:prstClr val="white"/>
                </a:solidFill>
                <a:latin typeface="GE Inspira" pitchFamily="34" charset="0"/>
              </a:rPr>
              <a:t>Inversiones (ej. títulos valores)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r>
              <a:rPr lang="es-ES" sz="1600" b="1" dirty="0" smtClean="0">
                <a:solidFill>
                  <a:prstClr val="white"/>
                </a:solidFill>
                <a:latin typeface="GE Inspira" pitchFamily="34" charset="0"/>
              </a:rPr>
              <a:t>Garantías (ej. problemas de inscripción)</a:t>
            </a:r>
          </a:p>
          <a:p>
            <a:pPr marL="266700" indent="-266700" algn="just" defTabSz="914400" eaLnBrk="0" fontAlgn="base" hangingPunct="0">
              <a:spcBef>
                <a:spcPct val="50000"/>
              </a:spcBef>
              <a:spcAft>
                <a:spcPct val="0"/>
              </a:spcAft>
              <a:buFontTx/>
              <a:buAutoNum type="alphaLcParenR"/>
              <a:tabLst>
                <a:tab pos="266700" algn="l"/>
              </a:tabLst>
            </a:pPr>
            <a:endParaRPr lang="es-ES" sz="1100" b="1" dirty="0">
              <a:solidFill>
                <a:prstClr val="white"/>
              </a:solidFill>
              <a:latin typeface="GE Inspira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65" y="118277"/>
            <a:ext cx="8229600" cy="6591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Concepto de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echa curvada hacia la izquierda 15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5" name="Flecha curvada hacia abajo 14">
            <a:hlinkClick r:id="rId4" action="ppaction://hlinksldjump"/>
          </p:cNvPr>
          <p:cNvSpPr/>
          <p:nvPr/>
        </p:nvSpPr>
        <p:spPr>
          <a:xfrm>
            <a:off x="8492573" y="5521370"/>
            <a:ext cx="527176" cy="46901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Rounded Rectangle 2">
            <a:hlinkClick r:id="rId5" action="ppaction://hlinksldjump"/>
          </p:cNvPr>
          <p:cNvSpPr/>
          <p:nvPr/>
        </p:nvSpPr>
        <p:spPr>
          <a:xfrm>
            <a:off x="244565" y="1063195"/>
            <a:ext cx="8248007" cy="928694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Concepto compuesto por múltiples facetas y usado comúnmente con connotaciones diversas. 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Tratado por Basilea II como una sub-especie del riesgo operativo. Incluido en normas de R. Integral</a:t>
            </a:r>
            <a:endParaRPr lang="es-ES_tradnl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 han intentado diversas </a:t>
            </a:r>
            <a:r>
              <a:rPr lang="es-ES_tradnl" sz="1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definiciones</a:t>
            </a:r>
            <a:r>
              <a:rPr lang="es-ES_tradnl" sz="1400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1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235190"/>
              </p:ext>
            </p:extLst>
          </p:nvPr>
        </p:nvGraphicFramePr>
        <p:xfrm>
          <a:off x="428507" y="2708757"/>
          <a:ext cx="7837996" cy="3423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584"/>
                <a:gridCol w="3772412"/>
              </a:tblGrid>
              <a:tr h="515505">
                <a:tc gridSpan="2">
                  <a:txBody>
                    <a:bodyPr/>
                    <a:lstStyle/>
                    <a:p>
                      <a:pPr algn="just"/>
                      <a:r>
                        <a:rPr lang="es-ES" sz="1400" b="1" dirty="0" smtClean="0">
                          <a:latin typeface="Arial" pitchFamily="34" charset="0"/>
                          <a:cs typeface="Arial" pitchFamily="34" charset="0"/>
                        </a:rPr>
                        <a:t>Debe</a:t>
                      </a:r>
                      <a:r>
                        <a:rPr lang="es-E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distinguirse del riesgo operativo puro y de otros riesgos relacionados. </a:t>
                      </a:r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marL="400050" marR="0" indent="-4000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romanLcParenBoth"/>
                        <a:tabLst/>
                        <a:defRPr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Transacciones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Defectuosamente Documentadas</a:t>
                      </a:r>
                      <a:endParaRPr lang="en-US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lvl="1" algn="just">
                        <a:buFont typeface="Arial" pitchFamily="34" charset="0"/>
                        <a:buNone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Incumplimiento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consciente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negligente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(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los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procesos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formalizaci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ón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de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documentación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;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(ii)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obligaciones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contractuales</a:t>
                      </a:r>
                      <a:endParaRPr lang="en-US" sz="12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endParaRPr lang="en-US" sz="12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Derivados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de: (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riesgos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anticipados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pero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tomados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deliberadamente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, (ii)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actos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dolosos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ej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fraude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 o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gravemente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irresponsables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endParaRPr lang="en-US" sz="1200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cr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édito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ej.costos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pérdidas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en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procesos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cobranza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);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puramente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operativos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imagen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endParaRPr lang="en-US" sz="1200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 algn="just">
                        <a:buFont typeface="Arial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Riesgos</a:t>
                      </a:r>
                      <a:r>
                        <a:rPr lang="en-US" sz="120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políticos</a:t>
                      </a:r>
                      <a:endParaRPr lang="en-US" sz="1200" baseline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Reclamos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Acciones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Legales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05088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Protección legal defectuosa de los derechos/activos</a:t>
                      </a:r>
                      <a:r>
                        <a:rPr lang="es-E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la empresa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4009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(iv)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Desconocimiento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Normativo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y/o </a:t>
                      </a:r>
                      <a:r>
                        <a:rPr lang="en-US" sz="16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Cambios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en la ley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interpretación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777443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¿Definición?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0610" y="2082330"/>
            <a:ext cx="1958843" cy="537382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es-ES" sz="2000" b="1" dirty="0">
                <a:solidFill>
                  <a:prstClr val="white"/>
                </a:solidFill>
              </a:rPr>
              <a:t>¿Qué NO es?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7</a:t>
            </a:fld>
            <a:endParaRPr lang="es-CR" dirty="0">
              <a:solidFill>
                <a:srgbClr val="1F497D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4565" y="118277"/>
            <a:ext cx="8229600" cy="6591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Concepto de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lecha curvada hacia la izquierda 15">
            <a:hlinkClick r:id="rId3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5" name="Flecha curvada hacia abajo 14">
            <a:hlinkClick r:id="rId4" action="ppaction://hlinksldjump"/>
          </p:cNvPr>
          <p:cNvSpPr/>
          <p:nvPr/>
        </p:nvSpPr>
        <p:spPr>
          <a:xfrm>
            <a:off x="8492573" y="5521370"/>
            <a:ext cx="527176" cy="469014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4546600" y="3482350"/>
            <a:ext cx="44026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4546600" y="4202017"/>
            <a:ext cx="44026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572415" y="4947084"/>
            <a:ext cx="44026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4572415" y="5670984"/>
            <a:ext cx="440267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2">
            <a:hlinkClick r:id="rId5" action="ppaction://hlinksldjump"/>
          </p:cNvPr>
          <p:cNvSpPr/>
          <p:nvPr/>
        </p:nvSpPr>
        <p:spPr>
          <a:xfrm>
            <a:off x="244565" y="1063195"/>
            <a:ext cx="8248007" cy="928694"/>
          </a:xfrm>
          <a:prstGeom prst="round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Concepto compuesto por múltiples facetas y usado comúnmente con connotaciones diversas. 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Tratado por Basilea II como una sub-especie del riesgo operativo. Incluido en normas de R. Integral</a:t>
            </a:r>
            <a:endParaRPr lang="es-ES_tradnl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Se han intentado diversas </a:t>
            </a:r>
            <a:r>
              <a:rPr lang="es-ES_tradnl" sz="1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definiciones</a:t>
            </a:r>
            <a:r>
              <a:rPr lang="es-ES_tradnl" sz="1400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u="sng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3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158"/>
            <a:ext cx="8229600" cy="626114"/>
          </a:xfrm>
        </p:spPr>
        <p:txBody>
          <a:bodyPr>
            <a:normAutofit fontScale="90000"/>
          </a:bodyPr>
          <a:lstStyle/>
          <a:p>
            <a:pPr algn="l"/>
            <a:r>
              <a:rPr lang="es-ES" sz="2700" b="1" dirty="0" smtClean="0">
                <a:latin typeface="Arial" pitchFamily="34" charset="0"/>
                <a:cs typeface="Arial" pitchFamily="34" charset="0"/>
              </a:rPr>
              <a:t>¿Por qué se genera el Riesgo Legal?</a:t>
            </a:r>
            <a:br>
              <a:rPr lang="es-ES" sz="2700" b="1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Fenómenos sociales que lo explican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5782" y="1009932"/>
            <a:ext cx="8420672" cy="50497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habla de 4 categorías de fenómenos sociales que representan fuentes de riesgo legal </a:t>
            </a:r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 las </a:t>
            </a:r>
            <a:r>
              <a:rPr lang="es-ES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entidades financieras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684484"/>
              </p:ext>
            </p:extLst>
          </p:nvPr>
        </p:nvGraphicFramePr>
        <p:xfrm>
          <a:off x="457200" y="1654793"/>
          <a:ext cx="8229600" cy="4186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F824DEA-A772-41D5-906C-0C24C0F41E7C}" type="slidenum">
              <a:rPr lang="es-CR" smtClean="0"/>
              <a:t>8</a:t>
            </a:fld>
            <a:endParaRPr lang="es-CR" dirty="0"/>
          </a:p>
        </p:txBody>
      </p:sp>
      <p:sp>
        <p:nvSpPr>
          <p:cNvPr id="8" name="Flecha curvada hacia la izquierda 7">
            <a:hlinkClick r:id="rId8" action="ppaction://hlinkpres?slideindex=2&amp;slidetitle=Gestión del Riesgo Legal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0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565" y="118277"/>
            <a:ext cx="8229600" cy="6591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Gestión del Riesgo Legal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03849" y="973399"/>
            <a:ext cx="8095973" cy="14531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just" defTabSz="914400" eaLnBrk="0" fontAlgn="base" hangingPunct="0">
              <a:spcBef>
                <a:spcPts val="1440"/>
              </a:spcBef>
              <a:spcAft>
                <a:spcPct val="0"/>
              </a:spcAft>
            </a:pPr>
            <a:r>
              <a:rPr lang="es-ES_tradnl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Prevenir y mitigar posibles pérdidas por:</a:t>
            </a: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(i) </a:t>
            </a: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3" action="ppaction://hlinksldjump"/>
              </a:rPr>
              <a:t>Reclamos o acciones legales</a:t>
            </a:r>
            <a:endParaRPr lang="es-ES_tradnl" sz="14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	(ii) </a:t>
            </a: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Transacciones defectuosas</a:t>
            </a:r>
            <a:endParaRPr lang="es-ES_tradnl" sz="14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_tradnl" sz="1400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s-ES_tradnl" sz="14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(iii) </a:t>
            </a: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  <a:hlinkClick r:id="rId5" action="ppaction://hlinksldjump"/>
              </a:rPr>
              <a:t>Protección defectuosa de Derechos y Activos</a:t>
            </a:r>
            <a:endParaRPr lang="es-ES_tradnl" sz="1400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_tradnl" sz="1400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(iv</a:t>
            </a:r>
            <a:r>
              <a:rPr lang="es-ES_tradnl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s-ES_tradnl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6" action="ppaction://hlinksldjump"/>
              </a:rPr>
              <a:t>Cumplimiento Normativo</a:t>
            </a:r>
            <a:endParaRPr lang="es-ES_tradnl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01539"/>
              </p:ext>
            </p:extLst>
          </p:nvPr>
        </p:nvGraphicFramePr>
        <p:xfrm>
          <a:off x="563702" y="2607004"/>
          <a:ext cx="7837996" cy="378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529"/>
                <a:gridCol w="2711467"/>
              </a:tblGrid>
              <a:tr h="54079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4 PILARES</a:t>
                      </a:r>
                      <a:endParaRPr lang="es-ES" sz="18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s-ES" sz="14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82013"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(i)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Cumplimiento regulatorio (monitoreo de normas vigentes y 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futuras; y de las interpretaciones jurisprudenciales)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8201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(ii)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Gestión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del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riesgo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transaccional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32038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(iii) </a:t>
                      </a: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Gesti</a:t>
                      </a: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ón </a:t>
                      </a: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adecuada </a:t>
                      </a:r>
                      <a:r>
                        <a:rPr lang="es-ES" sz="14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 litigios existentes</a:t>
                      </a:r>
                      <a:r>
                        <a:rPr lang="es-ES" sz="14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y potenciales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815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(iv)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400" b="1" u="non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Gesti</a:t>
                      </a:r>
                      <a:r>
                        <a:rPr lang="es-ES" sz="1400" b="1" u="non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ón </a:t>
                      </a:r>
                      <a:r>
                        <a:rPr lang="es-ES" sz="1400" b="1" u="non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lang="es-ES" sz="1400" b="1" u="non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lang="es-ES" sz="1400" b="1" u="non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spectos corporativos (gobierno corporativo, control de poderes, estructura de empresas, acciones/libros</a:t>
                      </a:r>
                      <a:r>
                        <a:rPr lang="es-ES" sz="1400" b="1" u="none" baseline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sociales, propiedad intelectual, permisos/licencias, bienes inmuebles</a:t>
                      </a:r>
                      <a:r>
                        <a:rPr lang="es-ES" sz="1400" b="1" u="non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376092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63689" y="687647"/>
            <a:ext cx="214314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s-ES" sz="14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Objetivo</a:t>
            </a:r>
            <a:endParaRPr lang="en-US" sz="14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7959AC08-FF97-4EBE-96FE-C5E0FE7B79DA}" type="slidenum">
              <a:rPr lang="es-CR" smtClean="0">
                <a:solidFill>
                  <a:srgbClr val="1F497D"/>
                </a:solidFill>
              </a:rPr>
              <a:pPr/>
              <a:t>9</a:t>
            </a:fld>
            <a:endParaRPr lang="es-CR" dirty="0">
              <a:solidFill>
                <a:srgbClr val="1F497D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19800" y="3226779"/>
            <a:ext cx="1917951" cy="2898667"/>
          </a:xfrm>
          <a:prstGeom prst="rect">
            <a:avLst/>
          </a:prstGeom>
        </p:spPr>
      </p:pic>
      <p:sp>
        <p:nvSpPr>
          <p:cNvPr id="10" name="Flecha curvada hacia la izquierda 9">
            <a:hlinkClick r:id="rId8" action="ppaction://hlinksldjump"/>
          </p:cNvPr>
          <p:cNvSpPr/>
          <p:nvPr/>
        </p:nvSpPr>
        <p:spPr>
          <a:xfrm>
            <a:off x="4758682" y="6374133"/>
            <a:ext cx="385822" cy="347342"/>
          </a:xfrm>
          <a:prstGeom prst="curvedLef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10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60673</TotalTime>
  <Words>3026</Words>
  <Application>Microsoft Macintosh PowerPoint</Application>
  <PresentationFormat>Presentación en pantalla (4:3)</PresentationFormat>
  <Paragraphs>299</Paragraphs>
  <Slides>21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1_Tema de Office</vt:lpstr>
      <vt:lpstr>Gestión del Riesgo Legal</vt:lpstr>
      <vt:lpstr>Gestión del Riesgo Legal</vt:lpstr>
      <vt:lpstr> Concepto de Riesgo Legal</vt:lpstr>
      <vt:lpstr>Presentación de PowerPoint</vt:lpstr>
      <vt:lpstr> Concepto de Riesgo Legal</vt:lpstr>
      <vt:lpstr> Concepto de Riesgo Legal</vt:lpstr>
      <vt:lpstr> Concepto de Riesgo Legal</vt:lpstr>
      <vt:lpstr>¿Por qué se genera el Riesgo Legal? Fenómenos sociales que lo explican</vt:lpstr>
      <vt:lpstr>Gestión del Riesgo Legal</vt:lpstr>
      <vt:lpstr>Presentación de PowerPoint</vt:lpstr>
      <vt:lpstr>Gracias</vt:lpstr>
      <vt:lpstr>El Propio Comportamiento de las Entidades Financieras </vt:lpstr>
      <vt:lpstr>Presentación de PowerPoint</vt:lpstr>
      <vt:lpstr>Presentación de PowerPoint</vt:lpstr>
      <vt:lpstr>La Naturaleza Propia de los Mercados Financieros </vt:lpstr>
      <vt:lpstr>Presentación de PowerPoint</vt:lpstr>
      <vt:lpstr>Presentación de PowerPoint</vt:lpstr>
      <vt:lpstr>Presentación de PowerPoint</vt:lpstr>
      <vt:lpstr>¿Qué se entiende por riesgo legal?</vt:lpstr>
      <vt:lpstr>¿Qué se entiende por riesgo legal?</vt:lpstr>
      <vt:lpstr>¿Qué se entiende por riesgo legal?</vt:lpstr>
    </vt:vector>
  </TitlesOfParts>
  <Company>Credomatic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Manejo de Riesgo Legal</dc:title>
  <dc:creator>Daniel Perez</dc:creator>
  <cp:lastModifiedBy>Daniel Perez Umaña</cp:lastModifiedBy>
  <cp:revision>155</cp:revision>
  <dcterms:created xsi:type="dcterms:W3CDTF">2012-02-13T23:16:52Z</dcterms:created>
  <dcterms:modified xsi:type="dcterms:W3CDTF">2013-09-20T12:16:30Z</dcterms:modified>
</cp:coreProperties>
</file>