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9" r:id="rId9"/>
    <p:sldId id="264" r:id="rId10"/>
    <p:sldId id="265" r:id="rId11"/>
    <p:sldId id="266" r:id="rId12"/>
    <p:sldId id="267" r:id="rId13"/>
    <p:sldId id="268" r:id="rId14"/>
    <p:sldId id="270" r:id="rId15"/>
    <p:sldId id="271" r:id="rId16"/>
    <p:sldId id="272" r:id="rId1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44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18FB8B66-8A52-41B8-BA13-F9A6C9474C9A}" type="datetimeFigureOut">
              <a:rPr lang="es-AR" smtClean="0"/>
              <a:pPr/>
              <a:t>01/10/2013</a:t>
            </a:fld>
            <a:endParaRPr lang="es-AR"/>
          </a:p>
        </p:txBody>
      </p:sp>
      <p:sp>
        <p:nvSpPr>
          <p:cNvPr id="17" name="16 Marcador de pie de página"/>
          <p:cNvSpPr>
            <a:spLocks noGrp="1"/>
          </p:cNvSpPr>
          <p:nvPr>
            <p:ph type="ftr" sz="quarter" idx="11"/>
          </p:nvPr>
        </p:nvSpPr>
        <p:spPr/>
        <p:txBody>
          <a:bodyPr/>
          <a:lstStyle/>
          <a:p>
            <a:endParaRPr lang="es-AR"/>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94D2F83-4744-417E-8167-BDE4545E4DDD}" type="slidenum">
              <a:rPr lang="es-AR" smtClean="0"/>
              <a:pPr/>
              <a:t>‹Nº›</a:t>
            </a:fld>
            <a:endParaRPr lang="es-AR"/>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8FB8B66-8A52-41B8-BA13-F9A6C9474C9A}" type="datetimeFigureOut">
              <a:rPr lang="es-AR" smtClean="0"/>
              <a:pPr/>
              <a:t>01/10/2013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294D2F83-4744-417E-8167-BDE4545E4DDD}"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294D2F83-4744-417E-8167-BDE4545E4DDD}" type="slidenum">
              <a:rPr lang="es-AR" smtClean="0"/>
              <a:pPr/>
              <a:t>‹Nº›</a:t>
            </a:fld>
            <a:endParaRPr lang="es-AR"/>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8FB8B66-8A52-41B8-BA13-F9A6C9474C9A}" type="datetimeFigureOut">
              <a:rPr lang="es-AR" smtClean="0"/>
              <a:pPr/>
              <a:t>01/10/2013</a:t>
            </a:fld>
            <a:endParaRPr lang="es-AR"/>
          </a:p>
        </p:txBody>
      </p:sp>
      <p:sp>
        <p:nvSpPr>
          <p:cNvPr id="5" name="4 Marcador de pie de página"/>
          <p:cNvSpPr>
            <a:spLocks noGrp="1"/>
          </p:cNvSpPr>
          <p:nvPr>
            <p:ph type="ftr" sz="quarter" idx="11"/>
          </p:nvPr>
        </p:nvSpPr>
        <p:spPr/>
        <p:txBody>
          <a:bodyPr/>
          <a:lstStyle/>
          <a:p>
            <a:endParaRPr lang="es-AR"/>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18FB8B66-8A52-41B8-BA13-F9A6C9474C9A}" type="datetimeFigureOut">
              <a:rPr lang="es-AR" smtClean="0"/>
              <a:pPr/>
              <a:t>01/10/2013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a:xfrm>
            <a:off x="4361688" y="1026372"/>
            <a:ext cx="457200" cy="441325"/>
          </a:xfrm>
        </p:spPr>
        <p:txBody>
          <a:bodyPr/>
          <a:lstStyle/>
          <a:p>
            <a:fld id="{294D2F83-4744-417E-8167-BDE4545E4DDD}" type="slidenum">
              <a:rPr lang="es-AR" smtClean="0"/>
              <a:pPr/>
              <a:t>‹Nº›</a:t>
            </a:fld>
            <a:endParaRPr lang="es-AR"/>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AR"/>
          </a:p>
        </p:txBody>
      </p:sp>
      <p:sp>
        <p:nvSpPr>
          <p:cNvPr id="4" name="3 Marcador de fecha"/>
          <p:cNvSpPr>
            <a:spLocks noGrp="1"/>
          </p:cNvSpPr>
          <p:nvPr>
            <p:ph type="dt" sz="half" idx="10"/>
          </p:nvPr>
        </p:nvSpPr>
        <p:spPr/>
        <p:txBody>
          <a:bodyPr/>
          <a:lstStyle/>
          <a:p>
            <a:fld id="{18FB8B66-8A52-41B8-BA13-F9A6C9474C9A}" type="datetimeFigureOut">
              <a:rPr lang="es-AR" smtClean="0"/>
              <a:pPr/>
              <a:t>01/10/2013</a:t>
            </a:fld>
            <a:endParaRPr lang="es-AR"/>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94D2F83-4744-417E-8167-BDE4545E4DDD}" type="slidenum">
              <a:rPr lang="es-AR" smtClean="0"/>
              <a:pPr/>
              <a:t>‹Nº›</a:t>
            </a:fld>
            <a:endParaRPr lang="es-AR"/>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18FB8B66-8A52-41B8-BA13-F9A6C9474C9A}" type="datetimeFigureOut">
              <a:rPr lang="es-AR" smtClean="0"/>
              <a:pPr/>
              <a:t>01/10/2013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294D2F83-4744-417E-8167-BDE4545E4DDD}" type="slidenum">
              <a:rPr lang="es-AR" smtClean="0"/>
              <a:pPr/>
              <a:t>‹Nº›</a:t>
            </a:fld>
            <a:endParaRPr lang="es-AR"/>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18FB8B66-8A52-41B8-BA13-F9A6C9474C9A}" type="datetimeFigureOut">
              <a:rPr lang="es-AR" smtClean="0"/>
              <a:pPr/>
              <a:t>01/10/2013</a:t>
            </a:fld>
            <a:endParaRPr lang="es-AR"/>
          </a:p>
        </p:txBody>
      </p:sp>
      <p:sp>
        <p:nvSpPr>
          <p:cNvPr id="8" name="7 Marcador de pie de página"/>
          <p:cNvSpPr>
            <a:spLocks noGrp="1"/>
          </p:cNvSpPr>
          <p:nvPr>
            <p:ph type="ftr" sz="quarter" idx="11"/>
          </p:nvPr>
        </p:nvSpPr>
        <p:spPr>
          <a:xfrm>
            <a:off x="304800" y="6409944"/>
            <a:ext cx="3581400" cy="365760"/>
          </a:xfrm>
        </p:spPr>
        <p:txBody>
          <a:bodyPr/>
          <a:lstStyle/>
          <a:p>
            <a:endParaRPr lang="es-AR"/>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294D2F83-4744-417E-8167-BDE4545E4DDD}" type="slidenum">
              <a:rPr lang="es-AR" smtClean="0"/>
              <a:pPr/>
              <a:t>‹Nº›</a:t>
            </a:fld>
            <a:endParaRPr lang="es-AR"/>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8FB8B66-8A52-41B8-BA13-F9A6C9474C9A}" type="datetimeFigureOut">
              <a:rPr lang="es-AR" smtClean="0"/>
              <a:pPr/>
              <a:t>01/10/2013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a:xfrm>
            <a:off x="4343400" y="1036020"/>
            <a:ext cx="457200" cy="441325"/>
          </a:xfrm>
        </p:spPr>
        <p:txBody>
          <a:bodyPr/>
          <a:lstStyle/>
          <a:p>
            <a:fld id="{294D2F83-4744-417E-8167-BDE4545E4DDD}" type="slidenum">
              <a:rPr lang="es-AR" smtClean="0"/>
              <a:pPr/>
              <a:t>‹Nº›</a:t>
            </a:fld>
            <a:endParaRPr lang="es-A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18FB8B66-8A52-41B8-BA13-F9A6C9474C9A}" type="datetimeFigureOut">
              <a:rPr lang="es-AR" smtClean="0"/>
              <a:pPr/>
              <a:t>01/10/2013</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294D2F83-4744-417E-8167-BDE4545E4DDD}" type="slidenum">
              <a:rPr lang="es-AR" smtClean="0"/>
              <a:pPr/>
              <a:t>‹Nº›</a:t>
            </a:fld>
            <a:endParaRPr lang="es-AR"/>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94D2F83-4744-417E-8167-BDE4545E4DDD}" type="slidenum">
              <a:rPr lang="es-AR" smtClean="0"/>
              <a:pPr/>
              <a:t>‹Nº›</a:t>
            </a:fld>
            <a:endParaRPr lang="es-AR"/>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18FB8B66-8A52-41B8-BA13-F9A6C9474C9A}" type="datetimeFigureOut">
              <a:rPr lang="es-AR" smtClean="0"/>
              <a:pPr/>
              <a:t>01/10/2013</a:t>
            </a:fld>
            <a:endParaRPr lang="es-AR"/>
          </a:p>
        </p:txBody>
      </p:sp>
      <p:sp>
        <p:nvSpPr>
          <p:cNvPr id="6" name="5 Marcador de pie de página"/>
          <p:cNvSpPr>
            <a:spLocks noGrp="1"/>
          </p:cNvSpPr>
          <p:nvPr>
            <p:ph type="ftr" sz="quarter" idx="11"/>
          </p:nvPr>
        </p:nvSpPr>
        <p:spPr>
          <a:xfrm>
            <a:off x="301752" y="6410848"/>
            <a:ext cx="3383280" cy="365760"/>
          </a:xfrm>
        </p:spPr>
        <p:txBody>
          <a:bodyPr/>
          <a:lstStyle/>
          <a:p>
            <a:endParaRPr lang="es-AR"/>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294D2F83-4744-417E-8167-BDE4545E4DDD}" type="slidenum">
              <a:rPr lang="es-AR" smtClean="0"/>
              <a:pPr/>
              <a:t>‹Nº›</a:t>
            </a:fld>
            <a:endParaRPr lang="es-AR"/>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18FB8B66-8A52-41B8-BA13-F9A6C9474C9A}" type="datetimeFigureOut">
              <a:rPr lang="es-AR" smtClean="0"/>
              <a:pPr/>
              <a:t>01/10/2013</a:t>
            </a:fld>
            <a:endParaRPr lang="es-AR"/>
          </a:p>
        </p:txBody>
      </p:sp>
      <p:sp>
        <p:nvSpPr>
          <p:cNvPr id="6" name="5 Marcador de pie de página"/>
          <p:cNvSpPr>
            <a:spLocks noGrp="1"/>
          </p:cNvSpPr>
          <p:nvPr>
            <p:ph type="ftr" sz="quarter" idx="11"/>
          </p:nvPr>
        </p:nvSpPr>
        <p:spPr>
          <a:xfrm>
            <a:off x="301752" y="6410848"/>
            <a:ext cx="3584448" cy="365760"/>
          </a:xfrm>
        </p:spPr>
        <p:txBody>
          <a:bodyPr/>
          <a:lstStyle/>
          <a:p>
            <a:endParaRPr lang="es-A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8FB8B66-8A52-41B8-BA13-F9A6C9474C9A}" type="datetimeFigureOut">
              <a:rPr lang="es-AR" smtClean="0"/>
              <a:pPr/>
              <a:t>01/10/2013</a:t>
            </a:fld>
            <a:endParaRPr lang="es-AR"/>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AR"/>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94D2F83-4744-417E-8167-BDE4545E4DDD}" type="slidenum">
              <a:rPr lang="es-AR" smtClean="0"/>
              <a:pPr/>
              <a:t>‹Nº›</a:t>
            </a:fld>
            <a:endParaRPr lang="es-AR"/>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nfoleg.gov.ar/" TargetMode="External"/><Relationship Id="rId2" Type="http://schemas.openxmlformats.org/officeDocument/2006/relationships/hyperlink" Target="http://www.csjn.gov.ar/" TargetMode="External"/><Relationship Id="rId1" Type="http://schemas.openxmlformats.org/officeDocument/2006/relationships/slideLayout" Target="../slideLayouts/slideLayout2.xml"/><Relationship Id="rId4" Type="http://schemas.openxmlformats.org/officeDocument/2006/relationships/hyperlink" Target="mailto:claudiolfer@nocamar.com.a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_tradnl" sz="2800" b="1" dirty="0" smtClean="0">
                <a:solidFill>
                  <a:schemeClr val="accent5">
                    <a:lumMod val="50000"/>
                  </a:schemeClr>
                </a:solidFill>
                <a:latin typeface="Arial Rounded MT Bold" pitchFamily="34" charset="0"/>
              </a:rPr>
              <a:t>BCRA</a:t>
            </a:r>
            <a:br>
              <a:rPr lang="es-ES_tradnl" sz="2800" b="1" dirty="0" smtClean="0">
                <a:solidFill>
                  <a:schemeClr val="accent5">
                    <a:lumMod val="50000"/>
                  </a:schemeClr>
                </a:solidFill>
                <a:latin typeface="Arial Rounded MT Bold" pitchFamily="34" charset="0"/>
              </a:rPr>
            </a:br>
            <a:r>
              <a:rPr lang="es-ES_tradnl" sz="2800" b="1" dirty="0" smtClean="0">
                <a:solidFill>
                  <a:schemeClr val="accent5">
                    <a:lumMod val="50000"/>
                  </a:schemeClr>
                </a:solidFill>
                <a:latin typeface="Arial Rounded MT Bold" pitchFamily="34" charset="0"/>
              </a:rPr>
              <a:t>SUMARIOS FINANCIEROS Y CAMBIARIOS</a:t>
            </a:r>
            <a:endParaRPr lang="es-AR" sz="2800" b="1" dirty="0">
              <a:solidFill>
                <a:schemeClr val="accent5">
                  <a:lumMod val="50000"/>
                </a:schemeClr>
              </a:solidFill>
              <a:latin typeface="Arial Rounded MT Bold" pitchFamily="34" charset="0"/>
            </a:endParaRPr>
          </a:p>
        </p:txBody>
      </p:sp>
      <p:sp>
        <p:nvSpPr>
          <p:cNvPr id="5" name="4 Marcador de contenido"/>
          <p:cNvSpPr>
            <a:spLocks noGrp="1"/>
          </p:cNvSpPr>
          <p:nvPr>
            <p:ph sz="half" idx="1"/>
          </p:nvPr>
        </p:nvSpPr>
        <p:spPr/>
        <p:txBody>
          <a:bodyPr/>
          <a:lstStyle/>
          <a:p>
            <a:pPr algn="ctr">
              <a:buNone/>
            </a:pPr>
            <a:endParaRPr lang="es-ES_tradnl" sz="2600" dirty="0" smtClean="0">
              <a:solidFill>
                <a:schemeClr val="accent5">
                  <a:lumMod val="50000"/>
                </a:schemeClr>
              </a:solidFill>
            </a:endParaRPr>
          </a:p>
          <a:p>
            <a:pPr algn="ctr">
              <a:buNone/>
            </a:pPr>
            <a:r>
              <a:rPr lang="es-ES_tradnl" sz="2600" dirty="0" smtClean="0">
                <a:solidFill>
                  <a:schemeClr val="accent5">
                    <a:lumMod val="50000"/>
                  </a:schemeClr>
                </a:solidFill>
              </a:rPr>
              <a:t>SUMARIOS FINANCIEROS</a:t>
            </a:r>
          </a:p>
          <a:p>
            <a:pPr algn="ctr">
              <a:buNone/>
            </a:pPr>
            <a:endParaRPr lang="es-ES_tradnl" sz="2600" dirty="0" smtClean="0">
              <a:solidFill>
                <a:schemeClr val="accent5">
                  <a:lumMod val="50000"/>
                </a:schemeClr>
              </a:solidFill>
            </a:endParaRPr>
          </a:p>
          <a:p>
            <a:pPr algn="ctr">
              <a:buNone/>
            </a:pPr>
            <a:r>
              <a:rPr lang="es-ES_tradnl" sz="2600" dirty="0" smtClean="0">
                <a:solidFill>
                  <a:schemeClr val="accent5">
                    <a:lumMod val="50000"/>
                  </a:schemeClr>
                </a:solidFill>
              </a:rPr>
              <a:t>Ley de Entidades Financieras</a:t>
            </a:r>
          </a:p>
          <a:p>
            <a:pPr algn="ctr">
              <a:buNone/>
            </a:pPr>
            <a:r>
              <a:rPr lang="es-ES_tradnl" sz="2600" dirty="0" smtClean="0">
                <a:solidFill>
                  <a:schemeClr val="accent5">
                    <a:lumMod val="50000"/>
                  </a:schemeClr>
                </a:solidFill>
              </a:rPr>
              <a:t> (Ley 21.526 y sus modificatorias)</a:t>
            </a:r>
          </a:p>
          <a:p>
            <a:pPr algn="ctr">
              <a:buNone/>
            </a:pPr>
            <a:r>
              <a:rPr lang="es-ES_tradnl" sz="2600" dirty="0" smtClean="0">
                <a:solidFill>
                  <a:schemeClr val="accent5">
                    <a:lumMod val="50000"/>
                  </a:schemeClr>
                </a:solidFill>
              </a:rPr>
              <a:t>Arts. 41 y 42</a:t>
            </a:r>
            <a:endParaRPr lang="es-AR" dirty="0"/>
          </a:p>
        </p:txBody>
      </p:sp>
      <p:sp>
        <p:nvSpPr>
          <p:cNvPr id="6" name="5 Marcador de contenido"/>
          <p:cNvSpPr>
            <a:spLocks noGrp="1"/>
          </p:cNvSpPr>
          <p:nvPr>
            <p:ph sz="half" idx="2"/>
          </p:nvPr>
        </p:nvSpPr>
        <p:spPr/>
        <p:txBody>
          <a:bodyPr>
            <a:normAutofit/>
          </a:bodyPr>
          <a:lstStyle/>
          <a:p>
            <a:pPr algn="ctr">
              <a:buNone/>
            </a:pPr>
            <a:endParaRPr lang="es-ES_tradnl" sz="2600" dirty="0" smtClean="0">
              <a:solidFill>
                <a:schemeClr val="accent5">
                  <a:lumMod val="50000"/>
                </a:schemeClr>
              </a:solidFill>
            </a:endParaRPr>
          </a:p>
          <a:p>
            <a:pPr algn="ctr">
              <a:buNone/>
            </a:pPr>
            <a:r>
              <a:rPr lang="es-ES_tradnl" sz="2600" dirty="0" smtClean="0">
                <a:solidFill>
                  <a:schemeClr val="accent5">
                    <a:lumMod val="50000"/>
                  </a:schemeClr>
                </a:solidFill>
              </a:rPr>
              <a:t>SUMARIOS CAMBIARIOS</a:t>
            </a:r>
          </a:p>
          <a:p>
            <a:pPr algn="ctr">
              <a:buNone/>
            </a:pPr>
            <a:endParaRPr lang="es-ES_tradnl" sz="4000" dirty="0" smtClean="0">
              <a:solidFill>
                <a:schemeClr val="accent5">
                  <a:lumMod val="50000"/>
                </a:schemeClr>
              </a:solidFill>
            </a:endParaRPr>
          </a:p>
          <a:p>
            <a:pPr algn="ctr">
              <a:buNone/>
            </a:pPr>
            <a:r>
              <a:rPr lang="es-ES_tradnl" sz="2600" dirty="0" smtClean="0">
                <a:solidFill>
                  <a:schemeClr val="accent5">
                    <a:lumMod val="50000"/>
                  </a:schemeClr>
                </a:solidFill>
              </a:rPr>
              <a:t>Ley del Régimen </a:t>
            </a:r>
          </a:p>
          <a:p>
            <a:pPr algn="ctr">
              <a:buNone/>
            </a:pPr>
            <a:r>
              <a:rPr lang="es-ES_tradnl" sz="2600" dirty="0" smtClean="0">
                <a:solidFill>
                  <a:schemeClr val="accent5">
                    <a:lumMod val="50000"/>
                  </a:schemeClr>
                </a:solidFill>
              </a:rPr>
              <a:t>Penal Cambiario </a:t>
            </a:r>
          </a:p>
          <a:p>
            <a:pPr algn="ctr">
              <a:buNone/>
            </a:pPr>
            <a:r>
              <a:rPr lang="es-ES_tradnl" sz="2600" dirty="0" smtClean="0">
                <a:solidFill>
                  <a:schemeClr val="accent5">
                    <a:lumMod val="50000"/>
                  </a:schemeClr>
                </a:solidFill>
              </a:rPr>
              <a:t>(Ley 19359 </a:t>
            </a:r>
            <a:r>
              <a:rPr lang="es-ES_tradnl" sz="2600" dirty="0" err="1" smtClean="0">
                <a:solidFill>
                  <a:schemeClr val="accent5">
                    <a:lumMod val="50000"/>
                  </a:schemeClr>
                </a:solidFill>
              </a:rPr>
              <a:t>To</a:t>
            </a:r>
            <a:r>
              <a:rPr lang="es-ES_tradnl" sz="2600" dirty="0" smtClean="0">
                <a:solidFill>
                  <a:schemeClr val="accent5">
                    <a:lumMod val="50000"/>
                  </a:schemeClr>
                </a:solidFill>
              </a:rPr>
              <a:t> 1995)</a:t>
            </a:r>
          </a:p>
          <a:p>
            <a:pPr algn="ctr">
              <a:buNone/>
            </a:pPr>
            <a:r>
              <a:rPr lang="es-ES_tradnl" sz="2600" dirty="0" smtClean="0">
                <a:solidFill>
                  <a:schemeClr val="accent5">
                    <a:lumMod val="50000"/>
                  </a:schemeClr>
                </a:solidFill>
              </a:rPr>
              <a:t>Art. 8</a:t>
            </a:r>
          </a:p>
          <a:p>
            <a:pPr algn="ctr">
              <a:buNone/>
            </a:pPr>
            <a:endParaRPr lang="es-AR" sz="2600" dirty="0">
              <a:solidFill>
                <a:schemeClr val="accent5">
                  <a:lumMod val="50000"/>
                </a:schemeClr>
              </a:solidFill>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200" dirty="0" smtClean="0">
                <a:solidFill>
                  <a:schemeClr val="accent5">
                    <a:lumMod val="50000"/>
                  </a:schemeClr>
                </a:solidFill>
              </a:rPr>
              <a:t>El Fallo “LOSICER”</a:t>
            </a:r>
            <a:br>
              <a:rPr lang="es-ES_tradnl" sz="2200" dirty="0" smtClean="0">
                <a:solidFill>
                  <a:schemeClr val="accent5">
                    <a:lumMod val="50000"/>
                  </a:schemeClr>
                </a:solidFill>
              </a:rPr>
            </a:br>
            <a:r>
              <a:rPr lang="es-ES_tradnl" sz="2200" dirty="0" smtClean="0">
                <a:solidFill>
                  <a:schemeClr val="accent5">
                    <a:lumMod val="50000"/>
                  </a:schemeClr>
                </a:solidFill>
              </a:rPr>
              <a:t>(Corte Suprema de Justicia de la Nación)</a:t>
            </a:r>
            <a:endParaRPr lang="es-AR" sz="2200" dirty="0">
              <a:solidFill>
                <a:schemeClr val="accent5">
                  <a:lumMod val="50000"/>
                </a:schemeClr>
              </a:solidFill>
            </a:endParaRPr>
          </a:p>
        </p:txBody>
      </p:sp>
      <p:sp>
        <p:nvSpPr>
          <p:cNvPr id="3" name="2 Marcador de contenido"/>
          <p:cNvSpPr>
            <a:spLocks noGrp="1"/>
          </p:cNvSpPr>
          <p:nvPr>
            <p:ph sz="quarter" idx="1"/>
          </p:nvPr>
        </p:nvSpPr>
        <p:spPr>
          <a:xfrm>
            <a:off x="285720" y="1643050"/>
            <a:ext cx="8503920" cy="4572000"/>
          </a:xfrm>
        </p:spPr>
        <p:txBody>
          <a:bodyPr>
            <a:normAutofit/>
          </a:bodyPr>
          <a:lstStyle/>
          <a:p>
            <a:pPr algn="just">
              <a:spcBef>
                <a:spcPts val="1200"/>
              </a:spcBef>
              <a:buFont typeface="Wingdings" pitchFamily="2" charset="2"/>
              <a:buChar char="Ø"/>
            </a:pPr>
            <a:endParaRPr lang="es-ES" sz="1800" i="1" dirty="0" smtClean="0"/>
          </a:p>
          <a:p>
            <a:pPr algn="just">
              <a:spcBef>
                <a:spcPts val="1800"/>
              </a:spcBef>
              <a:buFont typeface="Wingdings" pitchFamily="2" charset="2"/>
              <a:buChar char="Ø"/>
            </a:pPr>
            <a:r>
              <a:rPr lang="es-ES" sz="1800" i="1" dirty="0" smtClean="0"/>
              <a:t>tampoco es óbice a la aplicación de las mencionadas garantías la circunstancia de que las sanciones como las aplicadas por el Banco Central en el caso de autos hayan sido calificadas por la jurisprudencia de esta Corte como de </a:t>
            </a:r>
            <a:r>
              <a:rPr lang="es-ES" sz="1800" b="1" i="1" dirty="0" smtClean="0"/>
              <a:t>carácter disciplinario y no penal </a:t>
            </a:r>
            <a:r>
              <a:rPr lang="es-ES" sz="1800" i="1" dirty="0" smtClean="0"/>
              <a:t>.</a:t>
            </a:r>
          </a:p>
          <a:p>
            <a:pPr algn="just">
              <a:spcBef>
                <a:spcPts val="1800"/>
              </a:spcBef>
              <a:buFont typeface="Wingdings" pitchFamily="2" charset="2"/>
              <a:buChar char="Ø"/>
            </a:pPr>
            <a:r>
              <a:rPr lang="es-ES" sz="1800" i="1" dirty="0" smtClean="0"/>
              <a:t>los Estados no pueden sustraerse (al “debido proceso legal”)argumentando que no se aplican las debidas garantías del art. 8 de la Convención Americana en el caso de sanciones disciplinarias y no penales, pues admitir esa interpretación "equivaldría dejar a su libre voluntad la aplicación o no del derecho de toda persona a un debido proceso" .</a:t>
            </a:r>
          </a:p>
          <a:p>
            <a:pPr algn="just">
              <a:spcBef>
                <a:spcPts val="1800"/>
              </a:spcBef>
              <a:buFont typeface="Wingdings" pitchFamily="2" charset="2"/>
              <a:buChar char="Ø"/>
            </a:pPr>
            <a:r>
              <a:rPr lang="es-ES" sz="1800" i="1" dirty="0" smtClean="0"/>
              <a:t>por lo dicho, el "plazo razonable" de duración del proceso al que se alude en el inc. 1, del art. 8, constituye, entonces, una </a:t>
            </a:r>
            <a:r>
              <a:rPr lang="es-ES" sz="1800" b="1" i="1" dirty="0" smtClean="0"/>
              <a:t>garantía exigible en toda clase de proceso</a:t>
            </a:r>
            <a:r>
              <a:rPr lang="es-ES" sz="1800" i="1" dirty="0" smtClean="0"/>
              <a:t>.</a:t>
            </a:r>
            <a:endParaRPr lang="es-AR" sz="1800" i="1" dirty="0"/>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285728"/>
            <a:ext cx="8248680" cy="758952"/>
          </a:xfrm>
        </p:spPr>
        <p:txBody>
          <a:bodyPr>
            <a:noAutofit/>
          </a:bodyPr>
          <a:lstStyle/>
          <a:p>
            <a:r>
              <a:rPr lang="es-ES_tradnl" sz="2200" dirty="0" smtClean="0">
                <a:solidFill>
                  <a:schemeClr val="accent5">
                    <a:lumMod val="50000"/>
                  </a:schemeClr>
                </a:solidFill>
              </a:rPr>
              <a:t>El Fallo “LOSICER”</a:t>
            </a:r>
            <a:br>
              <a:rPr lang="es-ES_tradnl" sz="2200" dirty="0" smtClean="0">
                <a:solidFill>
                  <a:schemeClr val="accent5">
                    <a:lumMod val="50000"/>
                  </a:schemeClr>
                </a:solidFill>
              </a:rPr>
            </a:br>
            <a:r>
              <a:rPr lang="es-ES_tradnl" sz="2200" dirty="0" smtClean="0">
                <a:solidFill>
                  <a:schemeClr val="accent5">
                    <a:lumMod val="50000"/>
                  </a:schemeClr>
                </a:solidFill>
              </a:rPr>
              <a:t>(Corte Suprema de Justicia de la Nación)</a:t>
            </a:r>
            <a:endParaRPr lang="es-AR" sz="2200" dirty="0">
              <a:solidFill>
                <a:schemeClr val="accent5">
                  <a:lumMod val="50000"/>
                </a:schemeClr>
              </a:solidFill>
            </a:endParaRPr>
          </a:p>
        </p:txBody>
      </p:sp>
      <p:sp>
        <p:nvSpPr>
          <p:cNvPr id="3" name="2 Marcador de contenido"/>
          <p:cNvSpPr>
            <a:spLocks noGrp="1"/>
          </p:cNvSpPr>
          <p:nvPr>
            <p:ph sz="quarter" idx="1"/>
          </p:nvPr>
        </p:nvSpPr>
        <p:spPr/>
        <p:txBody>
          <a:bodyPr/>
          <a:lstStyle/>
          <a:p>
            <a:pPr algn="ctr">
              <a:buNone/>
            </a:pPr>
            <a:endParaRPr lang="es-ES_tradnl" sz="2400" u="sng" dirty="0" smtClean="0"/>
          </a:p>
          <a:p>
            <a:pPr algn="ctr">
              <a:buNone/>
            </a:pPr>
            <a:r>
              <a:rPr lang="es-ES_tradnl" sz="2400" u="sng" dirty="0" smtClean="0"/>
              <a:t>Criterio a seguir ante ausencia de pautas temporales</a:t>
            </a:r>
          </a:p>
          <a:p>
            <a:pPr algn="ctr">
              <a:buNone/>
            </a:pPr>
            <a:endParaRPr lang="es-ES_tradnl" sz="2400" u="sng" dirty="0" smtClean="0"/>
          </a:p>
          <a:p>
            <a:pPr marL="1440000" indent="-457200" algn="just">
              <a:spcBef>
                <a:spcPts val="1800"/>
              </a:spcBef>
              <a:buAutoNum type="alphaLcParenR"/>
            </a:pPr>
            <a:r>
              <a:rPr lang="es-ES" sz="2400" i="1" dirty="0" smtClean="0"/>
              <a:t>la complejidad del asunto; </a:t>
            </a:r>
          </a:p>
          <a:p>
            <a:pPr marL="1440000" indent="-457200" algn="just">
              <a:spcBef>
                <a:spcPts val="1800"/>
              </a:spcBef>
              <a:buAutoNum type="alphaLcParenR"/>
            </a:pPr>
            <a:r>
              <a:rPr lang="es-ES" sz="2400" i="1" dirty="0" smtClean="0"/>
              <a:t>la actividad procesal del interesado; </a:t>
            </a:r>
          </a:p>
          <a:p>
            <a:pPr marL="1440000" indent="-457200" algn="just">
              <a:spcBef>
                <a:spcPts val="1800"/>
              </a:spcBef>
              <a:buAutoNum type="alphaLcParenR"/>
            </a:pPr>
            <a:r>
              <a:rPr lang="es-ES" sz="2400" i="1" dirty="0" smtClean="0"/>
              <a:t>la conducta de las autoridades judiciales </a:t>
            </a:r>
          </a:p>
          <a:p>
            <a:pPr marL="1440000" indent="-457200" algn="just">
              <a:spcBef>
                <a:spcPts val="1800"/>
              </a:spcBef>
              <a:buAutoNum type="alphaLcParenR"/>
            </a:pPr>
            <a:r>
              <a:rPr lang="es-ES" sz="2400" i="1" dirty="0" smtClean="0"/>
              <a:t>el análisis global del procedimiento</a:t>
            </a:r>
            <a:endParaRPr lang="es-AR" sz="2400" i="1" u="sng" dirty="0"/>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200" dirty="0" smtClean="0">
                <a:solidFill>
                  <a:schemeClr val="accent5">
                    <a:lumMod val="50000"/>
                  </a:schemeClr>
                </a:solidFill>
              </a:rPr>
              <a:t>El Fallo “LOSICER”</a:t>
            </a:r>
            <a:br>
              <a:rPr lang="es-ES_tradnl" sz="2200" dirty="0" smtClean="0">
                <a:solidFill>
                  <a:schemeClr val="accent5">
                    <a:lumMod val="50000"/>
                  </a:schemeClr>
                </a:solidFill>
              </a:rPr>
            </a:br>
            <a:r>
              <a:rPr lang="es-ES_tradnl" sz="2200" dirty="0" smtClean="0">
                <a:solidFill>
                  <a:schemeClr val="accent5">
                    <a:lumMod val="50000"/>
                  </a:schemeClr>
                </a:solidFill>
              </a:rPr>
              <a:t>(Corte Suprema de Justicia de la Nación)</a:t>
            </a:r>
            <a:endParaRPr lang="es-AR" sz="2200" dirty="0">
              <a:solidFill>
                <a:schemeClr val="accent5">
                  <a:lumMod val="50000"/>
                </a:schemeClr>
              </a:solidFill>
            </a:endParaRPr>
          </a:p>
        </p:txBody>
      </p:sp>
      <p:sp>
        <p:nvSpPr>
          <p:cNvPr id="3" name="2 Marcador de contenido"/>
          <p:cNvSpPr>
            <a:spLocks noGrp="1"/>
          </p:cNvSpPr>
          <p:nvPr>
            <p:ph sz="quarter" idx="1"/>
          </p:nvPr>
        </p:nvSpPr>
        <p:spPr>
          <a:xfrm>
            <a:off x="301752" y="1857364"/>
            <a:ext cx="8503920" cy="4786346"/>
          </a:xfrm>
        </p:spPr>
        <p:txBody>
          <a:bodyPr>
            <a:normAutofit/>
          </a:bodyPr>
          <a:lstStyle/>
          <a:p>
            <a:pPr algn="ctr">
              <a:buNone/>
            </a:pPr>
            <a:r>
              <a:rPr lang="es-ES_tradnl" sz="2400" dirty="0" smtClean="0"/>
              <a:t>En función de todo ello la CSJN señaló en el caso </a:t>
            </a:r>
            <a:r>
              <a:rPr lang="es-ES_tradnl" sz="2400" dirty="0" err="1" smtClean="0"/>
              <a:t>Losicer</a:t>
            </a:r>
            <a:r>
              <a:rPr lang="es-ES_tradnl" sz="2400" dirty="0" smtClean="0"/>
              <a:t>:</a:t>
            </a:r>
          </a:p>
          <a:p>
            <a:pPr algn="ctr">
              <a:buNone/>
            </a:pPr>
            <a:endParaRPr lang="es-ES_tradnl" sz="1600" dirty="0" smtClean="0"/>
          </a:p>
          <a:p>
            <a:pPr algn="just">
              <a:spcBef>
                <a:spcPts val="1200"/>
              </a:spcBef>
              <a:buFont typeface="Wingdings" pitchFamily="2" charset="2"/>
              <a:buChar char="Ø"/>
            </a:pPr>
            <a:r>
              <a:rPr lang="es-ES" sz="1800" i="1" dirty="0" smtClean="0"/>
              <a:t>resulta claramente que el trámite sumarial ha tenido una </a:t>
            </a:r>
            <a:r>
              <a:rPr lang="es-ES" sz="1800" b="1" i="1" dirty="0" smtClean="0"/>
              <a:t>duración irrazonable</a:t>
            </a:r>
            <a:endParaRPr lang="es-ES" sz="1800" dirty="0" smtClean="0"/>
          </a:p>
          <a:p>
            <a:pPr algn="just">
              <a:spcBef>
                <a:spcPts val="1200"/>
              </a:spcBef>
              <a:buFont typeface="Wingdings" pitchFamily="2" charset="2"/>
              <a:buChar char="Ø"/>
            </a:pPr>
            <a:r>
              <a:rPr lang="es-ES" sz="1800" i="1" dirty="0" smtClean="0"/>
              <a:t>los hechos investigados </a:t>
            </a:r>
            <a:r>
              <a:rPr lang="es-ES" sz="1800" b="1" i="1" dirty="0" smtClean="0"/>
              <a:t>no exhiben una especial complejidad</a:t>
            </a:r>
            <a:r>
              <a:rPr lang="es-ES" sz="1800" i="1" dirty="0" smtClean="0"/>
              <a:t>.</a:t>
            </a:r>
          </a:p>
          <a:p>
            <a:pPr algn="just">
              <a:spcBef>
                <a:spcPts val="1200"/>
              </a:spcBef>
              <a:buFont typeface="Wingdings" pitchFamily="2" charset="2"/>
              <a:buChar char="Ø"/>
            </a:pPr>
            <a:r>
              <a:rPr lang="es-ES" sz="1800" i="1" dirty="0" smtClean="0"/>
              <a:t>tampoco se observa que los sumariados hayan obstaculizado el curso del procedimiento.</a:t>
            </a:r>
          </a:p>
          <a:p>
            <a:pPr algn="just">
              <a:spcBef>
                <a:spcPts val="1200"/>
              </a:spcBef>
              <a:buFont typeface="Wingdings" pitchFamily="2" charset="2"/>
              <a:buChar char="Ø"/>
            </a:pPr>
            <a:r>
              <a:rPr lang="es-ES" sz="1800" i="1" dirty="0" smtClean="0"/>
              <a:t>los prolongados lapsos de inactividad procesal … atribuibles inequívocamente al Banco Central se presentan como el </a:t>
            </a:r>
            <a:r>
              <a:rPr lang="es-ES" sz="1800" b="1" i="1" dirty="0" smtClean="0"/>
              <a:t>principal motivo de la dilación del sumario</a:t>
            </a:r>
            <a:r>
              <a:rPr lang="es-ES" sz="1800" i="1" dirty="0" smtClean="0"/>
              <a:t> que -cabe reiterarlo- tuvo resolución sólo después de haber transcurrido dieciocho años desde el acaecimiento de los hechos supuestamente </a:t>
            </a:r>
            <a:r>
              <a:rPr lang="es-ES" sz="1800" i="1" dirty="0" err="1" smtClean="0"/>
              <a:t>infraccionales</a:t>
            </a:r>
            <a:r>
              <a:rPr lang="es-ES" sz="1800" i="1" dirty="0" smtClean="0"/>
              <a:t> y tras quince años de haberse dispuesto su apertura</a:t>
            </a:r>
          </a:p>
          <a:p>
            <a:pPr algn="just">
              <a:spcBef>
                <a:spcPts val="1200"/>
              </a:spcBef>
              <a:buFont typeface="Wingdings" pitchFamily="2" charset="2"/>
              <a:buChar char="Ø"/>
            </a:pPr>
            <a:endParaRPr lang="es-ES" sz="1800" i="1" dirty="0" smtClean="0"/>
          </a:p>
          <a:p>
            <a:pPr algn="just">
              <a:spcBef>
                <a:spcPts val="1200"/>
              </a:spcBef>
              <a:buFont typeface="Wingdings" pitchFamily="2" charset="2"/>
              <a:buChar char="Ø"/>
            </a:pPr>
            <a:endParaRPr lang="es-ES" sz="1800" i="1" dirty="0" smtClean="0"/>
          </a:p>
          <a:p>
            <a:pPr algn="just">
              <a:spcBef>
                <a:spcPts val="1200"/>
              </a:spcBef>
              <a:buFont typeface="Wingdings" pitchFamily="2" charset="2"/>
              <a:buChar char="Ø"/>
            </a:pPr>
            <a:endParaRPr lang="es-ES" sz="1800" i="1" dirty="0" smtClean="0"/>
          </a:p>
          <a:p>
            <a:pPr algn="just">
              <a:spcBef>
                <a:spcPts val="1200"/>
              </a:spcBef>
              <a:buFont typeface="Wingdings" pitchFamily="2" charset="2"/>
              <a:buChar char="Ø"/>
            </a:pPr>
            <a:endParaRPr lang="es-ES_tradnl" sz="1800" dirty="0" smtClean="0"/>
          </a:p>
          <a:p>
            <a:pPr algn="ctr">
              <a:buNone/>
            </a:pPr>
            <a:endParaRPr lang="es-ES_tradnl" sz="2400" dirty="0" smtClean="0"/>
          </a:p>
          <a:p>
            <a:pPr algn="ctr">
              <a:buNone/>
            </a:pPr>
            <a:endParaRPr lang="es-AR" sz="2400" dirty="0"/>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200" dirty="0" smtClean="0">
                <a:solidFill>
                  <a:schemeClr val="accent5">
                    <a:lumMod val="50000"/>
                  </a:schemeClr>
                </a:solidFill>
              </a:rPr>
              <a:t>El Fallo “LOSICER”</a:t>
            </a:r>
            <a:br>
              <a:rPr lang="es-ES_tradnl" sz="2200" dirty="0" smtClean="0">
                <a:solidFill>
                  <a:schemeClr val="accent5">
                    <a:lumMod val="50000"/>
                  </a:schemeClr>
                </a:solidFill>
              </a:rPr>
            </a:br>
            <a:r>
              <a:rPr lang="es-ES_tradnl" sz="2200" dirty="0" smtClean="0">
                <a:solidFill>
                  <a:schemeClr val="accent5">
                    <a:lumMod val="50000"/>
                  </a:schemeClr>
                </a:solidFill>
              </a:rPr>
              <a:t>(Corte Suprema de Justicia de la Nación)</a:t>
            </a:r>
            <a:endParaRPr lang="es-AR" sz="2200" dirty="0">
              <a:solidFill>
                <a:schemeClr val="accent5">
                  <a:lumMod val="50000"/>
                </a:schemeClr>
              </a:solidFill>
            </a:endParaRPr>
          </a:p>
        </p:txBody>
      </p:sp>
      <p:sp>
        <p:nvSpPr>
          <p:cNvPr id="3" name="2 Marcador de contenido"/>
          <p:cNvSpPr>
            <a:spLocks noGrp="1"/>
          </p:cNvSpPr>
          <p:nvPr>
            <p:ph sz="quarter" idx="1"/>
          </p:nvPr>
        </p:nvSpPr>
        <p:spPr>
          <a:xfrm>
            <a:off x="285720" y="1500174"/>
            <a:ext cx="8858280" cy="5715040"/>
          </a:xfrm>
        </p:spPr>
        <p:txBody>
          <a:bodyPr>
            <a:normAutofit fontScale="62500" lnSpcReduction="20000"/>
          </a:bodyPr>
          <a:lstStyle/>
          <a:p>
            <a:pPr algn="ctr">
              <a:buNone/>
            </a:pPr>
            <a:r>
              <a:rPr lang="es-ES_tradnl" sz="3600" b="1" dirty="0" smtClean="0"/>
              <a:t>Fallos de la CSJN que ratificaron la doctrina “</a:t>
            </a:r>
            <a:r>
              <a:rPr lang="es-ES_tradnl" sz="3600" b="1" dirty="0" err="1" smtClean="0"/>
              <a:t>Losicer</a:t>
            </a:r>
            <a:r>
              <a:rPr lang="es-ES_tradnl" sz="3600" b="1" dirty="0" smtClean="0"/>
              <a:t>”</a:t>
            </a:r>
          </a:p>
          <a:p>
            <a:pPr algn="ctr">
              <a:buNone/>
            </a:pPr>
            <a:endParaRPr lang="es-ES_tradnl" sz="1600" b="1" dirty="0" smtClean="0"/>
          </a:p>
          <a:p>
            <a:pPr algn="just">
              <a:buFont typeface="Wingdings" pitchFamily="2" charset="2"/>
              <a:buChar char="§"/>
            </a:pPr>
            <a:r>
              <a:rPr lang="es-AR" sz="2900" b="1" dirty="0" smtClean="0"/>
              <a:t>"</a:t>
            </a:r>
            <a:r>
              <a:rPr lang="es-AR" sz="2900" b="1" dirty="0" err="1" smtClean="0"/>
              <a:t>Gioda</a:t>
            </a:r>
            <a:r>
              <a:rPr lang="es-AR" sz="2900" b="1" dirty="0" smtClean="0"/>
              <a:t>, Pedro Domingo” - </a:t>
            </a:r>
            <a:r>
              <a:rPr lang="es-AR" sz="2900" dirty="0" smtClean="0"/>
              <a:t>Sentencia del 7.8.2012,</a:t>
            </a:r>
          </a:p>
          <a:p>
            <a:pPr algn="just">
              <a:buFont typeface="Wingdings" pitchFamily="2" charset="2"/>
              <a:buChar char="§"/>
            </a:pPr>
            <a:r>
              <a:rPr lang="es-AR" sz="2900" dirty="0" smtClean="0"/>
              <a:t> </a:t>
            </a:r>
            <a:r>
              <a:rPr lang="es-AR" sz="2900" b="1" dirty="0" smtClean="0"/>
              <a:t>“</a:t>
            </a:r>
            <a:r>
              <a:rPr lang="es-AR" sz="2900" b="1" dirty="0" err="1" smtClean="0"/>
              <a:t>Martinez</a:t>
            </a:r>
            <a:r>
              <a:rPr lang="es-AR" sz="2900" b="1" dirty="0" smtClean="0"/>
              <a:t>, Julio Jorge” - </a:t>
            </a:r>
            <a:r>
              <a:rPr lang="es-AR" sz="2900" dirty="0" smtClean="0"/>
              <a:t>Sentencia del 18.9.2012,</a:t>
            </a:r>
          </a:p>
          <a:p>
            <a:pPr algn="just">
              <a:buFont typeface="Wingdings" pitchFamily="2" charset="2"/>
              <a:buChar char="§"/>
            </a:pPr>
            <a:r>
              <a:rPr lang="es-AR" sz="2900" b="1" dirty="0" smtClean="0"/>
              <a:t>“González </a:t>
            </a:r>
            <a:r>
              <a:rPr lang="es-AR" sz="2900" b="1" dirty="0" err="1" smtClean="0"/>
              <a:t>Chion</a:t>
            </a:r>
            <a:r>
              <a:rPr lang="es-AR" sz="2900" b="1" dirty="0" smtClean="0"/>
              <a:t>, Enrique Pedro “- </a:t>
            </a:r>
            <a:r>
              <a:rPr lang="es-AR" sz="2900" dirty="0" smtClean="0"/>
              <a:t>Sentencia del 26.9.2012,</a:t>
            </a:r>
          </a:p>
          <a:p>
            <a:pPr algn="just">
              <a:buFont typeface="Wingdings" pitchFamily="2" charset="2"/>
              <a:buChar char="§"/>
            </a:pPr>
            <a:r>
              <a:rPr lang="es-AR" sz="2900" b="1" dirty="0" smtClean="0"/>
              <a:t>"</a:t>
            </a:r>
            <a:r>
              <a:rPr lang="es-AR" sz="2900" b="1" dirty="0" err="1" smtClean="0"/>
              <a:t>Rezzónico</a:t>
            </a:r>
            <a:r>
              <a:rPr lang="es-AR" sz="2900" b="1" dirty="0" smtClean="0"/>
              <a:t>, Edgardo Hugo” -</a:t>
            </a:r>
            <a:r>
              <a:rPr lang="es-AR" sz="2900" dirty="0" smtClean="0"/>
              <a:t>Sentencia del 26.9.2012,</a:t>
            </a:r>
          </a:p>
          <a:p>
            <a:pPr algn="just">
              <a:buFont typeface="Wingdings" pitchFamily="2" charset="2"/>
              <a:buChar char="§"/>
            </a:pPr>
            <a:r>
              <a:rPr lang="es-AR" sz="2900" dirty="0" smtClean="0"/>
              <a:t> “</a:t>
            </a:r>
            <a:r>
              <a:rPr lang="es-AR" sz="2900" b="1" dirty="0" smtClean="0"/>
              <a:t>Banco de Italia y Rio De La Plata” - S</a:t>
            </a:r>
            <a:r>
              <a:rPr lang="es-AR" sz="2900" dirty="0" smtClean="0"/>
              <a:t>entencia del 2.10.2012</a:t>
            </a:r>
          </a:p>
          <a:p>
            <a:pPr algn="just">
              <a:buFont typeface="Wingdings" pitchFamily="2" charset="2"/>
              <a:buChar char="§"/>
            </a:pPr>
            <a:r>
              <a:rPr lang="es-AR" sz="2900" b="1" dirty="0" smtClean="0"/>
              <a:t>“</a:t>
            </a:r>
            <a:r>
              <a:rPr lang="es-AR" sz="2900" b="1" dirty="0" err="1" smtClean="0"/>
              <a:t>Moriconi</a:t>
            </a:r>
            <a:r>
              <a:rPr lang="es-AR" sz="2900" b="1" dirty="0" smtClean="0"/>
              <a:t>, </a:t>
            </a:r>
            <a:r>
              <a:rPr lang="es-AR" sz="2900" b="1" dirty="0" err="1" smtClean="0"/>
              <a:t>Americo</a:t>
            </a:r>
            <a:r>
              <a:rPr lang="es-AR" sz="2900" b="1" dirty="0" smtClean="0"/>
              <a:t> Alberto “ </a:t>
            </a:r>
            <a:r>
              <a:rPr lang="es-AR" sz="2900" dirty="0" smtClean="0"/>
              <a:t>- Sentencia del 2.10.2012, </a:t>
            </a:r>
          </a:p>
          <a:p>
            <a:pPr algn="just">
              <a:buFont typeface="Wingdings" pitchFamily="2" charset="2"/>
              <a:buChar char="§"/>
            </a:pPr>
            <a:r>
              <a:rPr lang="es-AR" sz="2900" b="1" dirty="0" smtClean="0"/>
              <a:t>“Gómez Juan Carlos” - </a:t>
            </a:r>
            <a:r>
              <a:rPr lang="es-AR" sz="2900" dirty="0" smtClean="0"/>
              <a:t>Sentencia del 9.10.12, </a:t>
            </a:r>
          </a:p>
          <a:p>
            <a:pPr algn="just">
              <a:buFont typeface="Wingdings" pitchFamily="2" charset="2"/>
              <a:buChar char="§"/>
            </a:pPr>
            <a:r>
              <a:rPr lang="es-AR" sz="2900" b="1" dirty="0" smtClean="0"/>
              <a:t>“</a:t>
            </a:r>
            <a:r>
              <a:rPr lang="es-AR" sz="2900" b="1" dirty="0" err="1" smtClean="0"/>
              <a:t>Arcusin</a:t>
            </a:r>
            <a:r>
              <a:rPr lang="es-AR" sz="2900" b="1" dirty="0" smtClean="0"/>
              <a:t>, Fernando” -  </a:t>
            </a:r>
            <a:r>
              <a:rPr lang="es-AR" sz="2900" dirty="0" smtClean="0"/>
              <a:t>Sentencia</a:t>
            </a:r>
            <a:r>
              <a:rPr lang="es-AR" sz="2900" b="1" dirty="0" smtClean="0"/>
              <a:t> </a:t>
            </a:r>
            <a:r>
              <a:rPr lang="es-AR" sz="2900" dirty="0" smtClean="0"/>
              <a:t>del 16.10.2012</a:t>
            </a:r>
          </a:p>
          <a:p>
            <a:pPr algn="just">
              <a:buFont typeface="Wingdings" pitchFamily="2" charset="2"/>
              <a:buChar char="§"/>
            </a:pPr>
            <a:r>
              <a:rPr lang="es-AR" sz="2900" b="1" dirty="0" smtClean="0"/>
              <a:t>“</a:t>
            </a:r>
            <a:r>
              <a:rPr lang="es-AR" sz="2900" b="1" dirty="0" err="1" smtClean="0"/>
              <a:t>Highton</a:t>
            </a:r>
            <a:r>
              <a:rPr lang="es-AR" sz="2900" b="1" dirty="0" smtClean="0"/>
              <a:t>, Federico Roberto” - </a:t>
            </a:r>
            <a:r>
              <a:rPr lang="es-AR" sz="2900" dirty="0" smtClean="0"/>
              <a:t>Sentencia del 30.10.2012.</a:t>
            </a:r>
          </a:p>
          <a:p>
            <a:pPr algn="just">
              <a:buFont typeface="Wingdings" pitchFamily="2" charset="2"/>
              <a:buChar char="§"/>
            </a:pPr>
            <a:r>
              <a:rPr lang="es-AR" sz="2900" b="1" dirty="0" smtClean="0"/>
              <a:t>“</a:t>
            </a:r>
            <a:r>
              <a:rPr lang="es-AR" sz="2900" b="1" dirty="0" err="1" smtClean="0"/>
              <a:t>Sanagustin</a:t>
            </a:r>
            <a:r>
              <a:rPr lang="es-AR" sz="2900" b="1" dirty="0" smtClean="0"/>
              <a:t>, Raúl Omar” - </a:t>
            </a:r>
            <a:r>
              <a:rPr lang="es-AR" sz="2900" dirty="0" smtClean="0"/>
              <a:t>Sentencia del  30.10.2012 . </a:t>
            </a:r>
          </a:p>
          <a:p>
            <a:pPr algn="just">
              <a:buFont typeface="Wingdings" pitchFamily="2" charset="2"/>
              <a:buChar char="§"/>
            </a:pPr>
            <a:r>
              <a:rPr lang="es-AR" sz="2900" b="1" dirty="0" smtClean="0"/>
              <a:t>“Noli, Roberto Rubén” - </a:t>
            </a:r>
            <a:r>
              <a:rPr lang="es-AR" sz="2900" dirty="0" smtClean="0"/>
              <a:t>Sentencia del 13.11.2012</a:t>
            </a:r>
          </a:p>
          <a:p>
            <a:pPr algn="just">
              <a:buFont typeface="Wingdings" pitchFamily="2" charset="2"/>
              <a:buChar char="§"/>
            </a:pPr>
            <a:r>
              <a:rPr lang="es-AR" sz="2900" b="1" dirty="0" smtClean="0"/>
              <a:t>“</a:t>
            </a:r>
            <a:r>
              <a:rPr lang="es-AR" sz="2900" b="1" dirty="0" err="1" smtClean="0"/>
              <a:t>Giganti</a:t>
            </a:r>
            <a:r>
              <a:rPr lang="es-AR" sz="2900" b="1" dirty="0" smtClean="0"/>
              <a:t>, Hugo” -</a:t>
            </a:r>
            <a:r>
              <a:rPr lang="es-AR" sz="2900" dirty="0" smtClean="0"/>
              <a:t> Sentencia del 11.12.2012.</a:t>
            </a:r>
          </a:p>
          <a:p>
            <a:pPr algn="just">
              <a:buFont typeface="Wingdings" pitchFamily="2" charset="2"/>
              <a:buChar char="§"/>
            </a:pPr>
            <a:r>
              <a:rPr lang="es-AR" sz="2900" b="1" dirty="0" smtClean="0"/>
              <a:t>“</a:t>
            </a:r>
            <a:r>
              <a:rPr lang="es-AR" sz="2900" b="1" dirty="0" err="1" smtClean="0"/>
              <a:t>Rapinese</a:t>
            </a:r>
            <a:r>
              <a:rPr lang="es-AR" sz="2900" b="1" dirty="0" smtClean="0"/>
              <a:t>, Antonio” - </a:t>
            </a:r>
            <a:r>
              <a:rPr lang="es-AR" sz="2900" dirty="0" smtClean="0"/>
              <a:t>Sentencia del 11.12.2012</a:t>
            </a:r>
          </a:p>
          <a:p>
            <a:pPr algn="just">
              <a:buFont typeface="Wingdings" pitchFamily="2" charset="2"/>
              <a:buChar char="§"/>
            </a:pPr>
            <a:r>
              <a:rPr lang="es-AR" sz="2900" b="1" dirty="0" smtClean="0"/>
              <a:t>“</a:t>
            </a:r>
            <a:r>
              <a:rPr lang="es-AR" sz="2900" b="1" dirty="0" err="1" smtClean="0"/>
              <a:t>Lambert</a:t>
            </a:r>
            <a:r>
              <a:rPr lang="es-AR" sz="2900" b="1" dirty="0" smtClean="0"/>
              <a:t>, Jorge Omar” -</a:t>
            </a:r>
            <a:r>
              <a:rPr lang="es-AR" sz="2900" dirty="0" smtClean="0"/>
              <a:t> Sentencia del 27.12.2012</a:t>
            </a:r>
          </a:p>
          <a:p>
            <a:pPr algn="just">
              <a:buFont typeface="Wingdings" pitchFamily="2" charset="2"/>
              <a:buChar char="§"/>
            </a:pPr>
            <a:r>
              <a:rPr lang="es-AR" sz="2900" b="1" dirty="0" smtClean="0"/>
              <a:t>“Alvarado, Pedro Alberto Carlos” - </a:t>
            </a:r>
            <a:r>
              <a:rPr lang="es-AR" sz="2900" dirty="0" smtClean="0"/>
              <a:t>Sentencia del 16.4.2013</a:t>
            </a:r>
          </a:p>
          <a:p>
            <a:pPr algn="just">
              <a:buFont typeface="Wingdings" pitchFamily="2" charset="2"/>
              <a:buChar char="§"/>
            </a:pPr>
            <a:r>
              <a:rPr lang="es-ES" sz="2900" b="1" dirty="0" smtClean="0"/>
              <a:t>“Mateo Osvaldo José” –</a:t>
            </a:r>
            <a:r>
              <a:rPr lang="es-ES" sz="2900" dirty="0" smtClean="0"/>
              <a:t> Sentencia del 28.5.2013.</a:t>
            </a:r>
            <a:r>
              <a:rPr lang="es-ES" sz="2900" b="1" dirty="0" smtClean="0"/>
              <a:t> </a:t>
            </a:r>
          </a:p>
          <a:p>
            <a:pPr algn="ctr">
              <a:buNone/>
            </a:pPr>
            <a:r>
              <a:rPr lang="es-ES" sz="2900" b="1" dirty="0" smtClean="0"/>
              <a:t>		</a:t>
            </a:r>
            <a:endParaRPr lang="es-AR" sz="2900" b="1" dirty="0"/>
          </a:p>
        </p:txBody>
      </p:sp>
      <p:sp>
        <p:nvSpPr>
          <p:cNvPr id="4" name="3 CuadroTexto"/>
          <p:cNvSpPr txBox="1"/>
          <p:nvPr/>
        </p:nvSpPr>
        <p:spPr>
          <a:xfrm>
            <a:off x="7858148" y="2500306"/>
            <a:ext cx="1071570" cy="3139321"/>
          </a:xfrm>
          <a:prstGeom prst="rect">
            <a:avLst/>
          </a:prstGeom>
          <a:noFill/>
        </p:spPr>
        <p:txBody>
          <a:bodyPr wrap="square" rtlCol="0">
            <a:spAutoFit/>
          </a:bodyPr>
          <a:lstStyle/>
          <a:p>
            <a:pPr algn="ctr"/>
            <a:r>
              <a:rPr lang="es-ES_tradnl" b="1" i="1" dirty="0" smtClean="0">
                <a:solidFill>
                  <a:srgbClr val="C00000"/>
                </a:solidFill>
              </a:rPr>
              <a:t>Con </a:t>
            </a:r>
          </a:p>
          <a:p>
            <a:pPr algn="ctr"/>
            <a:endParaRPr lang="es-ES_tradnl" b="1" i="1" dirty="0" smtClean="0">
              <a:solidFill>
                <a:srgbClr val="C00000"/>
              </a:solidFill>
            </a:endParaRPr>
          </a:p>
          <a:p>
            <a:pPr algn="ctr"/>
            <a:r>
              <a:rPr lang="es-ES_tradnl" b="1" i="1" dirty="0" smtClean="0">
                <a:solidFill>
                  <a:srgbClr val="C00000"/>
                </a:solidFill>
              </a:rPr>
              <a:t>Costas</a:t>
            </a:r>
          </a:p>
          <a:p>
            <a:pPr algn="ctr"/>
            <a:r>
              <a:rPr lang="es-ES_tradnl" b="1" i="1" dirty="0" smtClean="0">
                <a:solidFill>
                  <a:srgbClr val="C00000"/>
                </a:solidFill>
              </a:rPr>
              <a:t> </a:t>
            </a:r>
          </a:p>
          <a:p>
            <a:pPr algn="ctr"/>
            <a:r>
              <a:rPr lang="es-ES_tradnl" b="1" i="1" dirty="0" smtClean="0">
                <a:solidFill>
                  <a:srgbClr val="C00000"/>
                </a:solidFill>
              </a:rPr>
              <a:t>a </a:t>
            </a:r>
          </a:p>
          <a:p>
            <a:pPr algn="ctr"/>
            <a:endParaRPr lang="es-ES_tradnl" b="1" i="1" dirty="0" smtClean="0">
              <a:solidFill>
                <a:srgbClr val="C00000"/>
              </a:solidFill>
            </a:endParaRPr>
          </a:p>
          <a:p>
            <a:pPr algn="ctr"/>
            <a:r>
              <a:rPr lang="es-ES_tradnl" b="1" i="1" dirty="0" smtClean="0">
                <a:solidFill>
                  <a:srgbClr val="C00000"/>
                </a:solidFill>
              </a:rPr>
              <a:t>cargo </a:t>
            </a:r>
          </a:p>
          <a:p>
            <a:pPr algn="ctr"/>
            <a:endParaRPr lang="es-ES_tradnl" b="1" i="1" dirty="0" smtClean="0">
              <a:solidFill>
                <a:srgbClr val="C00000"/>
              </a:solidFill>
            </a:endParaRPr>
          </a:p>
          <a:p>
            <a:pPr algn="ctr"/>
            <a:r>
              <a:rPr lang="es-ES_tradnl" b="1" i="1" dirty="0" smtClean="0">
                <a:solidFill>
                  <a:srgbClr val="C00000"/>
                </a:solidFill>
              </a:rPr>
              <a:t>del </a:t>
            </a:r>
          </a:p>
          <a:p>
            <a:pPr algn="ctr"/>
            <a:endParaRPr lang="es-ES_tradnl" b="1" i="1" dirty="0" smtClean="0">
              <a:solidFill>
                <a:srgbClr val="C00000"/>
              </a:solidFill>
            </a:endParaRPr>
          </a:p>
          <a:p>
            <a:pPr algn="ctr"/>
            <a:r>
              <a:rPr lang="es-ES_tradnl" b="1" i="1" dirty="0" smtClean="0">
                <a:solidFill>
                  <a:srgbClr val="C00000"/>
                </a:solidFill>
              </a:rPr>
              <a:t>BCRA</a:t>
            </a:r>
            <a:endParaRPr lang="es-AR" b="1" i="1" dirty="0">
              <a:solidFill>
                <a:srgbClr val="C00000"/>
              </a:solidFill>
            </a:endParaRPr>
          </a:p>
        </p:txBody>
      </p:sp>
      <p:sp>
        <p:nvSpPr>
          <p:cNvPr id="5" name="4 Cerrar llave"/>
          <p:cNvSpPr/>
          <p:nvPr/>
        </p:nvSpPr>
        <p:spPr>
          <a:xfrm>
            <a:off x="7429520" y="2000240"/>
            <a:ext cx="441200" cy="4357718"/>
          </a:xfrm>
          <a:prstGeom prst="rightBrace">
            <a:avLst>
              <a:gd name="adj1" fmla="val 0"/>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14290"/>
            <a:ext cx="8534400" cy="758952"/>
          </a:xfrm>
        </p:spPr>
        <p:txBody>
          <a:bodyPr>
            <a:noAutofit/>
          </a:bodyPr>
          <a:lstStyle/>
          <a:p>
            <a:r>
              <a:rPr lang="es-ES_tradnl" sz="2200" dirty="0" smtClean="0">
                <a:solidFill>
                  <a:schemeClr val="accent5">
                    <a:lumMod val="50000"/>
                  </a:schemeClr>
                </a:solidFill>
              </a:rPr>
              <a:t>El Fallo “LOSICER”</a:t>
            </a:r>
            <a:br>
              <a:rPr lang="es-ES_tradnl" sz="2200" dirty="0" smtClean="0">
                <a:solidFill>
                  <a:schemeClr val="accent5">
                    <a:lumMod val="50000"/>
                  </a:schemeClr>
                </a:solidFill>
              </a:rPr>
            </a:br>
            <a:r>
              <a:rPr lang="es-ES_tradnl" sz="2200" dirty="0" smtClean="0">
                <a:solidFill>
                  <a:schemeClr val="accent5">
                    <a:lumMod val="50000"/>
                  </a:schemeClr>
                </a:solidFill>
              </a:rPr>
              <a:t>(Corte Suprema de Justicia de la Nación)</a:t>
            </a:r>
            <a:endParaRPr lang="es-AR" sz="2200" dirty="0"/>
          </a:p>
        </p:txBody>
      </p:sp>
      <p:sp>
        <p:nvSpPr>
          <p:cNvPr id="3" name="2 Marcador de contenido"/>
          <p:cNvSpPr>
            <a:spLocks noGrp="1"/>
          </p:cNvSpPr>
          <p:nvPr>
            <p:ph sz="quarter" idx="1"/>
          </p:nvPr>
        </p:nvSpPr>
        <p:spPr>
          <a:xfrm>
            <a:off x="214282" y="1527048"/>
            <a:ext cx="8715436" cy="4572000"/>
          </a:xfrm>
        </p:spPr>
        <p:txBody>
          <a:bodyPr/>
          <a:lstStyle/>
          <a:p>
            <a:pPr algn="ctr">
              <a:buNone/>
            </a:pPr>
            <a:r>
              <a:rPr lang="es-ES_tradnl" sz="2300" b="1" dirty="0" smtClean="0"/>
              <a:t>Fallos de la Cámara que ratificaron la doctrina “</a:t>
            </a:r>
            <a:r>
              <a:rPr lang="es-ES_tradnl" sz="2300" b="1" dirty="0" err="1" smtClean="0"/>
              <a:t>Losicer</a:t>
            </a:r>
            <a:r>
              <a:rPr lang="es-ES_tradnl" sz="2300" b="1" dirty="0" smtClean="0"/>
              <a:t>”</a:t>
            </a:r>
          </a:p>
          <a:p>
            <a:pPr algn="ctr">
              <a:buNone/>
            </a:pPr>
            <a:endParaRPr lang="es-ES_tradnl" sz="2300" b="1" dirty="0" smtClean="0"/>
          </a:p>
          <a:p>
            <a:pPr algn="just">
              <a:buNone/>
            </a:pPr>
            <a:r>
              <a:rPr lang="es-ES_tradnl" sz="2000" dirty="0" smtClean="0"/>
              <a:t>Sala 1:  </a:t>
            </a:r>
            <a:r>
              <a:rPr lang="es-ES_tradnl" sz="2000" i="1" dirty="0" smtClean="0"/>
              <a:t>“</a:t>
            </a:r>
            <a:r>
              <a:rPr lang="es-ES_tradnl" sz="2000" i="1" dirty="0" err="1" smtClean="0"/>
              <a:t>Cerromar</a:t>
            </a:r>
            <a:r>
              <a:rPr lang="es-ES_tradnl" sz="2000" i="1" dirty="0" smtClean="0"/>
              <a:t>”, “Palomo </a:t>
            </a:r>
            <a:r>
              <a:rPr lang="es-ES_tradnl" sz="2000" i="1" dirty="0" err="1" smtClean="0"/>
              <a:t>Durval</a:t>
            </a:r>
            <a:r>
              <a:rPr lang="es-ES_tradnl" sz="2000" i="1" dirty="0" smtClean="0"/>
              <a:t>”, “Barra Roberto E.”, “Chinchilla J.L.”</a:t>
            </a:r>
          </a:p>
          <a:p>
            <a:pPr>
              <a:buNone/>
            </a:pPr>
            <a:r>
              <a:rPr lang="es-ES_tradnl" sz="2000" dirty="0" smtClean="0"/>
              <a:t>Sala 2:  </a:t>
            </a:r>
            <a:r>
              <a:rPr lang="es-ES_tradnl" sz="2000" i="1" dirty="0" smtClean="0"/>
              <a:t>“</a:t>
            </a:r>
            <a:r>
              <a:rPr lang="es-ES_tradnl" sz="2000" i="1" dirty="0" err="1" smtClean="0"/>
              <a:t>Racca</a:t>
            </a:r>
            <a:r>
              <a:rPr lang="es-ES_tradnl" sz="2000" i="1" dirty="0" smtClean="0"/>
              <a:t> Jorge A.”, “Cuervo Luis D.”</a:t>
            </a:r>
          </a:p>
          <a:p>
            <a:pPr>
              <a:buNone/>
            </a:pPr>
            <a:r>
              <a:rPr lang="es-ES_tradnl" sz="2000" dirty="0" smtClean="0"/>
              <a:t>Sala 3:  </a:t>
            </a:r>
            <a:r>
              <a:rPr lang="es-ES_tradnl" sz="2000" i="1" dirty="0" smtClean="0"/>
              <a:t>“</a:t>
            </a:r>
            <a:r>
              <a:rPr lang="es-ES_tradnl" sz="2000" i="1" dirty="0" err="1" smtClean="0"/>
              <a:t>Caputo</a:t>
            </a:r>
            <a:r>
              <a:rPr lang="es-ES_tradnl" sz="2000" i="1" dirty="0" smtClean="0"/>
              <a:t> Hugo L.”, “Goldemberg Mario L.”, “Miranda Roberto”, 	 	“Castelli Ricardo”, “</a:t>
            </a:r>
            <a:r>
              <a:rPr lang="es-ES_tradnl" sz="2000" i="1" dirty="0" err="1" smtClean="0"/>
              <a:t>Scavone</a:t>
            </a:r>
            <a:r>
              <a:rPr lang="es-ES_tradnl" sz="2000" i="1" dirty="0" smtClean="0"/>
              <a:t> Norberto” </a:t>
            </a:r>
          </a:p>
          <a:p>
            <a:pPr>
              <a:buNone/>
            </a:pPr>
            <a:r>
              <a:rPr lang="es-ES_tradnl" sz="2000" i="1" dirty="0" smtClean="0"/>
              <a:t>			</a:t>
            </a:r>
            <a:r>
              <a:rPr lang="es-ES_tradnl" sz="2000" dirty="0" smtClean="0"/>
              <a:t>En todos los casos:</a:t>
            </a:r>
            <a:r>
              <a:rPr lang="es-ES_tradnl" sz="2000" i="1" dirty="0" smtClean="0"/>
              <a:t> </a:t>
            </a:r>
            <a:r>
              <a:rPr lang="es-ES_tradnl" sz="2000" b="1" i="1" dirty="0" smtClean="0">
                <a:solidFill>
                  <a:srgbClr val="C00000"/>
                </a:solidFill>
              </a:rPr>
              <a:t>Costas por su orden</a:t>
            </a:r>
          </a:p>
          <a:p>
            <a:pPr>
              <a:buNone/>
            </a:pPr>
            <a:endParaRPr lang="es-ES_tradnl" sz="2000" i="1" dirty="0" smtClean="0">
              <a:solidFill>
                <a:srgbClr val="C00000"/>
              </a:solidFill>
            </a:endParaRPr>
          </a:p>
          <a:p>
            <a:pPr>
              <a:buNone/>
            </a:pPr>
            <a:r>
              <a:rPr lang="es-ES_tradnl" sz="2000" dirty="0" smtClean="0"/>
              <a:t>Sala 4:  </a:t>
            </a:r>
            <a:r>
              <a:rPr lang="es-ES_tradnl" sz="2000" i="1" dirty="0" smtClean="0"/>
              <a:t>“</a:t>
            </a:r>
            <a:r>
              <a:rPr lang="es-ES" sz="2000" i="1" dirty="0" smtClean="0"/>
              <a:t>Barroso A.G.”, “</a:t>
            </a:r>
            <a:r>
              <a:rPr lang="es-ES" sz="2000" i="1" dirty="0" err="1" smtClean="0"/>
              <a:t>Sigaut</a:t>
            </a:r>
            <a:r>
              <a:rPr lang="es-ES" sz="2000" i="1" dirty="0" smtClean="0"/>
              <a:t> L.”, “</a:t>
            </a:r>
            <a:r>
              <a:rPr lang="es-ES" sz="2000" i="1" dirty="0" err="1" smtClean="0"/>
              <a:t>Yulita</a:t>
            </a:r>
            <a:r>
              <a:rPr lang="es-ES" sz="2000" i="1" dirty="0" smtClean="0"/>
              <a:t> H.”, “</a:t>
            </a:r>
            <a:r>
              <a:rPr lang="es-ES" sz="2000" i="1" dirty="0" err="1" smtClean="0"/>
              <a:t>Larrivey</a:t>
            </a:r>
            <a:r>
              <a:rPr lang="es-ES" sz="2000" i="1" dirty="0" smtClean="0"/>
              <a:t> H.”, “</a:t>
            </a:r>
            <a:r>
              <a:rPr lang="es-ES" sz="2000" i="1" dirty="0" err="1" smtClean="0"/>
              <a:t>Graziano</a:t>
            </a:r>
            <a:r>
              <a:rPr lang="es-ES" sz="2000" i="1" dirty="0" smtClean="0"/>
              <a:t> 	O.”,  “</a:t>
            </a:r>
            <a:r>
              <a:rPr lang="es-ES" sz="2000" i="1" dirty="0" err="1" smtClean="0"/>
              <a:t>Estevez</a:t>
            </a:r>
            <a:r>
              <a:rPr lang="es-ES" sz="2000" i="1" dirty="0" smtClean="0"/>
              <a:t>, D.”, “</a:t>
            </a:r>
            <a:r>
              <a:rPr lang="es-ES" sz="2000" i="1" dirty="0" err="1" smtClean="0"/>
              <a:t>Drandich</a:t>
            </a:r>
            <a:r>
              <a:rPr lang="es-ES" sz="2000" i="1" dirty="0" smtClean="0"/>
              <a:t> A.”, “</a:t>
            </a:r>
            <a:r>
              <a:rPr lang="es-ES" sz="2000" i="1" dirty="0" err="1" smtClean="0"/>
              <a:t>Bielle</a:t>
            </a:r>
            <a:r>
              <a:rPr lang="es-ES" sz="2000" i="1" dirty="0" smtClean="0"/>
              <a:t> Dardo P.”</a:t>
            </a:r>
          </a:p>
          <a:p>
            <a:pPr>
              <a:buNone/>
            </a:pPr>
            <a:r>
              <a:rPr lang="es-ES" sz="2000" dirty="0" smtClean="0"/>
              <a:t> 			 En todos los casos: </a:t>
            </a:r>
            <a:r>
              <a:rPr lang="es-ES" sz="2000" b="1" i="1" dirty="0" smtClean="0">
                <a:solidFill>
                  <a:srgbClr val="C00000"/>
                </a:solidFill>
              </a:rPr>
              <a:t>Costas a cargo del BCRA</a:t>
            </a:r>
            <a:r>
              <a:rPr lang="es-ES" sz="2000" b="1" dirty="0" smtClean="0"/>
              <a:t> </a:t>
            </a:r>
            <a:r>
              <a:rPr lang="es-ES" sz="2000" dirty="0" smtClean="0"/>
              <a:t> </a:t>
            </a:r>
            <a:endParaRPr lang="es-AR" sz="2000" dirty="0"/>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200" dirty="0" smtClean="0">
                <a:solidFill>
                  <a:schemeClr val="accent5">
                    <a:lumMod val="50000"/>
                  </a:schemeClr>
                </a:solidFill>
              </a:rPr>
              <a:t>El Fallo “LOSICER”</a:t>
            </a:r>
            <a:br>
              <a:rPr lang="es-ES_tradnl" sz="2200" dirty="0" smtClean="0">
                <a:solidFill>
                  <a:schemeClr val="accent5">
                    <a:lumMod val="50000"/>
                  </a:schemeClr>
                </a:solidFill>
              </a:rPr>
            </a:br>
            <a:r>
              <a:rPr lang="es-ES_tradnl" sz="2200" dirty="0" smtClean="0">
                <a:solidFill>
                  <a:schemeClr val="accent5">
                    <a:lumMod val="50000"/>
                  </a:schemeClr>
                </a:solidFill>
              </a:rPr>
              <a:t>(Corte Suprema de Justicia de la Nación)</a:t>
            </a:r>
            <a:endParaRPr lang="es-AR" sz="2200" dirty="0"/>
          </a:p>
        </p:txBody>
      </p:sp>
      <p:sp>
        <p:nvSpPr>
          <p:cNvPr id="3" name="2 Marcador de contenido"/>
          <p:cNvSpPr>
            <a:spLocks noGrp="1"/>
          </p:cNvSpPr>
          <p:nvPr>
            <p:ph sz="quarter" idx="1"/>
          </p:nvPr>
        </p:nvSpPr>
        <p:spPr/>
        <p:txBody>
          <a:bodyPr/>
          <a:lstStyle/>
          <a:p>
            <a:pPr algn="ctr">
              <a:buNone/>
            </a:pPr>
            <a:endParaRPr lang="es-ES_tradnl" b="1" dirty="0" smtClean="0">
              <a:solidFill>
                <a:schemeClr val="accent1">
                  <a:lumMod val="75000"/>
                </a:schemeClr>
              </a:solidFill>
            </a:endParaRPr>
          </a:p>
          <a:p>
            <a:pPr algn="ctr">
              <a:buNone/>
            </a:pPr>
            <a:r>
              <a:rPr lang="es-ES_tradnl" b="1" dirty="0" smtClean="0"/>
              <a:t>¡ NOTICIA DE ÚLTIMO MOMENTO !</a:t>
            </a:r>
          </a:p>
          <a:p>
            <a:pPr algn="ctr"/>
            <a:endParaRPr lang="es-ES_tradnl" dirty="0" smtClean="0"/>
          </a:p>
          <a:p>
            <a:pPr algn="ctr">
              <a:buNone/>
            </a:pPr>
            <a:r>
              <a:rPr lang="es-ES_tradnl" dirty="0" smtClean="0"/>
              <a:t>Con fecha 15.8.2013 la C.S.J.N. falló en “</a:t>
            </a:r>
            <a:r>
              <a:rPr lang="es-ES_tradnl" dirty="0" err="1" smtClean="0"/>
              <a:t>Navarrine</a:t>
            </a:r>
            <a:r>
              <a:rPr lang="es-ES_tradnl" dirty="0" smtClean="0"/>
              <a:t>”:</a:t>
            </a:r>
          </a:p>
          <a:p>
            <a:pPr algn="ctr">
              <a:buNone/>
            </a:pPr>
            <a:endParaRPr lang="es-ES_tradnl" dirty="0" smtClean="0"/>
          </a:p>
          <a:p>
            <a:pPr marL="1620000"/>
            <a:r>
              <a:rPr lang="es-ES_tradnl" sz="2400" i="1" dirty="0" smtClean="0"/>
              <a:t>Aplica doctrina “</a:t>
            </a:r>
            <a:r>
              <a:rPr lang="es-ES_tradnl" sz="2400" i="1" dirty="0" err="1" smtClean="0"/>
              <a:t>Losicer</a:t>
            </a:r>
            <a:r>
              <a:rPr lang="es-ES_tradnl" sz="2400" i="1" dirty="0" smtClean="0"/>
              <a:t>”</a:t>
            </a:r>
          </a:p>
          <a:p>
            <a:pPr marL="1620000"/>
            <a:r>
              <a:rPr lang="es-ES_tradnl" sz="2400" i="1" dirty="0" smtClean="0"/>
              <a:t>Revoca sanciones del B.C.R.A.</a:t>
            </a:r>
          </a:p>
          <a:p>
            <a:pPr marL="1620000"/>
            <a:r>
              <a:rPr lang="es-ES_tradnl" sz="2400" i="1" dirty="0" smtClean="0"/>
              <a:t>No menciona plenario “</a:t>
            </a:r>
            <a:r>
              <a:rPr lang="es-ES_tradnl" sz="2400" i="1" dirty="0" err="1" smtClean="0"/>
              <a:t>Navarrine</a:t>
            </a:r>
            <a:r>
              <a:rPr lang="es-ES_tradnl" sz="2400" i="1" dirty="0" smtClean="0"/>
              <a:t>”</a:t>
            </a:r>
          </a:p>
          <a:p>
            <a:pPr marL="1620000"/>
            <a:r>
              <a:rPr lang="es-ES_tradnl" sz="2400" i="1" dirty="0" smtClean="0"/>
              <a:t>Condena en costas al B.C.R.A. </a:t>
            </a:r>
            <a:endParaRPr lang="es-AR" sz="2400" i="1" dirty="0"/>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LINKS DE INTERÉS</a:t>
            </a:r>
            <a:endParaRPr lang="es-AR" dirty="0"/>
          </a:p>
        </p:txBody>
      </p:sp>
      <p:sp>
        <p:nvSpPr>
          <p:cNvPr id="3" name="2 Marcador de contenido"/>
          <p:cNvSpPr>
            <a:spLocks noGrp="1"/>
          </p:cNvSpPr>
          <p:nvPr>
            <p:ph sz="quarter" idx="1"/>
          </p:nvPr>
        </p:nvSpPr>
        <p:spPr/>
        <p:txBody>
          <a:bodyPr>
            <a:normAutofit/>
          </a:bodyPr>
          <a:lstStyle/>
          <a:p>
            <a:endParaRPr lang="es-ES_tradnl" sz="2000" dirty="0" smtClean="0"/>
          </a:p>
          <a:p>
            <a:pPr algn="just"/>
            <a:r>
              <a:rPr lang="es-ES_tradnl" sz="2000" dirty="0" smtClean="0">
                <a:hlinkClick r:id="rId2"/>
              </a:rPr>
              <a:t>www.csjn.gov.ar</a:t>
            </a:r>
            <a:r>
              <a:rPr lang="es-ES_tradnl" sz="2000" dirty="0" smtClean="0">
                <a:solidFill>
                  <a:schemeClr val="bg2">
                    <a:lumMod val="25000"/>
                  </a:schemeClr>
                </a:solidFill>
              </a:rPr>
              <a:t>: En “Fallos Completos (a partir de 1994)”, buscando en “Autos” por el nombre de la parte, se puede acceder a los fallos  de CSJN mencionados en este </a:t>
            </a:r>
            <a:r>
              <a:rPr lang="es-ES_tradnl" sz="2000" dirty="0" err="1" smtClean="0">
                <a:solidFill>
                  <a:schemeClr val="bg2">
                    <a:lumMod val="25000"/>
                  </a:schemeClr>
                </a:solidFill>
              </a:rPr>
              <a:t>P.Point</a:t>
            </a:r>
            <a:r>
              <a:rPr lang="es-ES_tradnl" sz="2000" dirty="0" smtClean="0">
                <a:solidFill>
                  <a:schemeClr val="bg2">
                    <a:lumMod val="25000"/>
                  </a:schemeClr>
                </a:solidFill>
              </a:rPr>
              <a:t>. También a través de “fecha exacta”</a:t>
            </a:r>
          </a:p>
          <a:p>
            <a:pPr>
              <a:buNone/>
            </a:pPr>
            <a:r>
              <a:rPr lang="es-ES_tradnl" sz="2000" dirty="0" smtClean="0"/>
              <a:t> </a:t>
            </a:r>
          </a:p>
          <a:p>
            <a:pPr algn="just"/>
            <a:r>
              <a:rPr lang="es-ES_tradnl" sz="2000" dirty="0" smtClean="0">
                <a:hlinkClick r:id="rId3"/>
              </a:rPr>
              <a:t>www.infoleg.gov.ar</a:t>
            </a:r>
            <a:r>
              <a:rPr lang="es-ES_tradnl" sz="2000" dirty="0" smtClean="0"/>
              <a:t>: </a:t>
            </a:r>
            <a:r>
              <a:rPr lang="es-ES_tradnl" sz="2000" dirty="0" smtClean="0">
                <a:solidFill>
                  <a:schemeClr val="bg2">
                    <a:lumMod val="25000"/>
                  </a:schemeClr>
                </a:solidFill>
              </a:rPr>
              <a:t>completo buscador de las normas vigentes en la </a:t>
            </a:r>
            <a:r>
              <a:rPr lang="es-ES_tradnl" sz="2000" dirty="0" err="1" smtClean="0">
                <a:solidFill>
                  <a:schemeClr val="bg2">
                    <a:lumMod val="25000"/>
                  </a:schemeClr>
                </a:solidFill>
              </a:rPr>
              <a:t>Répública</a:t>
            </a:r>
            <a:r>
              <a:rPr lang="es-ES_tradnl" sz="2000" dirty="0" smtClean="0">
                <a:solidFill>
                  <a:schemeClr val="bg2">
                    <a:lumMod val="25000"/>
                  </a:schemeClr>
                </a:solidFill>
              </a:rPr>
              <a:t> Argentina (Leyes, Decretos, Resoluciones, etc.). A través del mismo se puede acceder al texto completo y actualizado de las normas mencionadas en este </a:t>
            </a:r>
            <a:r>
              <a:rPr lang="es-ES_tradnl" sz="2000" dirty="0" err="1" smtClean="0">
                <a:solidFill>
                  <a:schemeClr val="bg2">
                    <a:lumMod val="25000"/>
                  </a:schemeClr>
                </a:solidFill>
              </a:rPr>
              <a:t>P.Point</a:t>
            </a:r>
            <a:r>
              <a:rPr lang="es-ES_tradnl" sz="2000" dirty="0" smtClean="0">
                <a:solidFill>
                  <a:schemeClr val="bg2">
                    <a:lumMod val="25000"/>
                  </a:schemeClr>
                </a:solidFill>
              </a:rPr>
              <a:t> y cualquier otra. </a:t>
            </a:r>
            <a:endParaRPr lang="es-AR" sz="2000" dirty="0" smtClean="0">
              <a:solidFill>
                <a:schemeClr val="bg2">
                  <a:lumMod val="25000"/>
                </a:schemeClr>
              </a:solidFill>
            </a:endParaRPr>
          </a:p>
          <a:p>
            <a:endParaRPr lang="es-ES_tradnl" sz="2000" dirty="0" smtClean="0">
              <a:solidFill>
                <a:schemeClr val="bg2">
                  <a:lumMod val="25000"/>
                </a:schemeClr>
              </a:solidFill>
            </a:endParaRPr>
          </a:p>
          <a:p>
            <a:pPr>
              <a:buNone/>
            </a:pPr>
            <a:r>
              <a:rPr lang="es-ES_tradnl" sz="1800" dirty="0" smtClean="0">
                <a:solidFill>
                  <a:schemeClr val="bg2">
                    <a:lumMod val="25000"/>
                  </a:schemeClr>
                </a:solidFill>
              </a:rPr>
              <a:t>Para cualquier consulta al expositor (Dr. Claudio L. Fernández) la dirección de correo electrónico es: </a:t>
            </a:r>
            <a:r>
              <a:rPr lang="es-ES_tradnl" sz="1800" dirty="0" smtClean="0">
                <a:hlinkClick r:id="rId4"/>
              </a:rPr>
              <a:t>claudiolfer@nocamar.com.ar</a:t>
            </a:r>
            <a:r>
              <a:rPr lang="es-ES_tradnl" sz="1800" dirty="0" smtClean="0"/>
              <a:t> </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301752" y="142852"/>
            <a:ext cx="4038600" cy="5910476"/>
          </a:xfrm>
        </p:spPr>
        <p:txBody>
          <a:bodyPr>
            <a:normAutofit/>
          </a:bodyPr>
          <a:lstStyle/>
          <a:p>
            <a:pPr algn="ctr">
              <a:buNone/>
            </a:pPr>
            <a:r>
              <a:rPr lang="es-ES_tradnl" sz="2000" dirty="0" smtClean="0">
                <a:solidFill>
                  <a:schemeClr val="accent5">
                    <a:lumMod val="50000"/>
                  </a:schemeClr>
                </a:solidFill>
              </a:rPr>
              <a:t>BCRA</a:t>
            </a:r>
          </a:p>
          <a:p>
            <a:pPr algn="ctr">
              <a:buNone/>
            </a:pPr>
            <a:r>
              <a:rPr lang="es-ES_tradnl" sz="2000" dirty="0" smtClean="0">
                <a:solidFill>
                  <a:schemeClr val="accent5">
                    <a:lumMod val="50000"/>
                  </a:schemeClr>
                </a:solidFill>
              </a:rPr>
              <a:t>Actividad de prevención financiera</a:t>
            </a:r>
            <a:r>
              <a:rPr lang="es-ES_tradnl" sz="1800" dirty="0" smtClean="0">
                <a:solidFill>
                  <a:schemeClr val="accent5">
                    <a:lumMod val="50000"/>
                  </a:schemeClr>
                </a:solidFill>
              </a:rPr>
              <a:t>	</a:t>
            </a:r>
          </a:p>
          <a:p>
            <a:pPr>
              <a:buNone/>
            </a:pPr>
            <a:endParaRPr lang="es-ES_tradnl" sz="2000" dirty="0" smtClean="0">
              <a:solidFill>
                <a:schemeClr val="accent5">
                  <a:lumMod val="50000"/>
                </a:schemeClr>
              </a:solidFill>
            </a:endParaRPr>
          </a:p>
          <a:p>
            <a:pPr>
              <a:buNone/>
            </a:pPr>
            <a:endParaRPr lang="es-ES_tradnl" sz="2000" dirty="0" smtClean="0">
              <a:solidFill>
                <a:schemeClr val="accent5">
                  <a:lumMod val="50000"/>
                </a:schemeClr>
              </a:solidFill>
            </a:endParaRPr>
          </a:p>
          <a:p>
            <a:pPr>
              <a:buNone/>
            </a:pPr>
            <a:endParaRPr lang="es-ES_tradnl" sz="2000" dirty="0" smtClean="0">
              <a:solidFill>
                <a:schemeClr val="accent5">
                  <a:lumMod val="50000"/>
                </a:schemeClr>
              </a:solidFill>
            </a:endParaRPr>
          </a:p>
          <a:p>
            <a:pPr algn="ctr">
              <a:buNone/>
            </a:pPr>
            <a:r>
              <a:rPr lang="es-ES_tradnl" sz="2000" dirty="0" smtClean="0">
                <a:solidFill>
                  <a:schemeClr val="accent5">
                    <a:lumMod val="50000"/>
                  </a:schemeClr>
                </a:solidFill>
              </a:rPr>
              <a:t>   SUMARIOS FINANCIEROS</a:t>
            </a:r>
          </a:p>
          <a:p>
            <a:pPr algn="ctr">
              <a:buNone/>
            </a:pPr>
            <a:endParaRPr lang="es-ES_tradnl" sz="2000" dirty="0" smtClean="0">
              <a:solidFill>
                <a:schemeClr val="accent5">
                  <a:lumMod val="50000"/>
                </a:schemeClr>
              </a:solidFill>
            </a:endParaRPr>
          </a:p>
          <a:p>
            <a:pPr algn="ctr">
              <a:buNone/>
            </a:pPr>
            <a:r>
              <a:rPr lang="es-ES_tradnl" sz="2000" dirty="0" smtClean="0"/>
              <a:t>	</a:t>
            </a:r>
          </a:p>
          <a:p>
            <a:pPr algn="ctr">
              <a:buNone/>
            </a:pPr>
            <a:r>
              <a:rPr lang="es-ES_tradnl" sz="2000" dirty="0" smtClean="0"/>
              <a:t>Son sustanciados y resueltos </a:t>
            </a:r>
          </a:p>
          <a:p>
            <a:pPr algn="ctr">
              <a:buNone/>
            </a:pPr>
            <a:r>
              <a:rPr lang="es-ES_tradnl" sz="2000" dirty="0" smtClean="0"/>
              <a:t>por el BCRA</a:t>
            </a:r>
          </a:p>
          <a:p>
            <a:pPr algn="ctr">
              <a:buNone/>
            </a:pPr>
            <a:endParaRPr lang="es-ES_tradnl" sz="2000" dirty="0" smtClean="0"/>
          </a:p>
          <a:p>
            <a:pPr algn="ctr">
              <a:buNone/>
            </a:pPr>
            <a:endParaRPr lang="es-ES_tradnl" sz="2000" dirty="0" smtClean="0"/>
          </a:p>
          <a:p>
            <a:pPr algn="ctr">
              <a:buNone/>
            </a:pPr>
            <a:r>
              <a:rPr lang="es-ES_tradnl" sz="2000" dirty="0" smtClean="0"/>
              <a:t>Sanciones: apelables con “efecto devolutivo”</a:t>
            </a:r>
            <a:endParaRPr lang="es-AR" sz="2000" dirty="0"/>
          </a:p>
        </p:txBody>
      </p:sp>
      <p:sp>
        <p:nvSpPr>
          <p:cNvPr id="4" name="3 Marcador de contenido"/>
          <p:cNvSpPr>
            <a:spLocks noGrp="1"/>
          </p:cNvSpPr>
          <p:nvPr>
            <p:ph sz="half" idx="2"/>
          </p:nvPr>
        </p:nvSpPr>
        <p:spPr>
          <a:xfrm>
            <a:off x="4800600" y="142852"/>
            <a:ext cx="4038600" cy="6215106"/>
          </a:xfrm>
        </p:spPr>
        <p:txBody>
          <a:bodyPr>
            <a:normAutofit/>
          </a:bodyPr>
          <a:lstStyle/>
          <a:p>
            <a:pPr algn="ctr">
              <a:buNone/>
            </a:pPr>
            <a:r>
              <a:rPr lang="es-ES_tradnl" sz="2000" dirty="0" smtClean="0">
                <a:solidFill>
                  <a:schemeClr val="accent5">
                    <a:lumMod val="50000"/>
                  </a:schemeClr>
                </a:solidFill>
              </a:rPr>
              <a:t>BCRA</a:t>
            </a:r>
          </a:p>
          <a:p>
            <a:pPr algn="ctr">
              <a:buNone/>
            </a:pPr>
            <a:r>
              <a:rPr lang="es-ES_tradnl" sz="2000" dirty="0" smtClean="0">
                <a:solidFill>
                  <a:schemeClr val="accent5">
                    <a:lumMod val="50000"/>
                  </a:schemeClr>
                </a:solidFill>
              </a:rPr>
              <a:t>Actividad de prevención cambiaria</a:t>
            </a:r>
          </a:p>
          <a:p>
            <a:pPr algn="ctr">
              <a:buNone/>
            </a:pPr>
            <a:endParaRPr lang="es-ES_tradnl" sz="2000" dirty="0" smtClean="0">
              <a:solidFill>
                <a:schemeClr val="accent5">
                  <a:lumMod val="50000"/>
                </a:schemeClr>
              </a:solidFill>
            </a:endParaRPr>
          </a:p>
          <a:p>
            <a:pPr algn="ctr">
              <a:buNone/>
            </a:pPr>
            <a:endParaRPr lang="es-ES_tradnl" sz="2000" dirty="0" smtClean="0">
              <a:solidFill>
                <a:schemeClr val="accent5">
                  <a:lumMod val="50000"/>
                </a:schemeClr>
              </a:solidFill>
            </a:endParaRPr>
          </a:p>
          <a:p>
            <a:pPr algn="ctr">
              <a:buNone/>
            </a:pPr>
            <a:endParaRPr lang="es-ES_tradnl" sz="2000" dirty="0" smtClean="0">
              <a:solidFill>
                <a:schemeClr val="accent5">
                  <a:lumMod val="50000"/>
                </a:schemeClr>
              </a:solidFill>
            </a:endParaRPr>
          </a:p>
          <a:p>
            <a:pPr algn="ctr">
              <a:buNone/>
            </a:pPr>
            <a:r>
              <a:rPr lang="es-ES_tradnl" sz="2000" dirty="0" smtClean="0">
                <a:solidFill>
                  <a:schemeClr val="accent5">
                    <a:lumMod val="50000"/>
                  </a:schemeClr>
                </a:solidFill>
              </a:rPr>
              <a:t>SUMARIOS CAMBIARIOS</a:t>
            </a:r>
          </a:p>
          <a:p>
            <a:pPr algn="ctr">
              <a:buNone/>
            </a:pPr>
            <a:endParaRPr lang="es-ES_tradnl" sz="2000" dirty="0" smtClean="0">
              <a:solidFill>
                <a:schemeClr val="accent5">
                  <a:lumMod val="50000"/>
                </a:schemeClr>
              </a:solidFill>
            </a:endParaRPr>
          </a:p>
          <a:p>
            <a:pPr algn="ctr">
              <a:buNone/>
            </a:pPr>
            <a:r>
              <a:rPr lang="es-ES_tradnl" sz="2000" dirty="0" smtClean="0"/>
              <a:t>Son sustanciados por el BCRA y cuando están “conclusos para definitiva” pasan a la Justicia, que es la que resuelve</a:t>
            </a:r>
          </a:p>
          <a:p>
            <a:pPr algn="ctr">
              <a:buNone/>
            </a:pPr>
            <a:endParaRPr lang="es-ES_tradnl" sz="2000" dirty="0" smtClean="0"/>
          </a:p>
          <a:p>
            <a:pPr algn="ctr">
              <a:buNone/>
            </a:pPr>
            <a:endParaRPr lang="es-ES_tradnl" sz="2000" dirty="0" smtClean="0"/>
          </a:p>
          <a:p>
            <a:pPr algn="ctr">
              <a:buNone/>
            </a:pPr>
            <a:r>
              <a:rPr lang="es-ES_tradnl" sz="2000" dirty="0" smtClean="0"/>
              <a:t>Sanciones: apelables con “efecto suspensivo”</a:t>
            </a:r>
          </a:p>
          <a:p>
            <a:pPr algn="ctr">
              <a:buNone/>
            </a:pPr>
            <a:endParaRPr lang="es-ES_tradnl" sz="2000" dirty="0" smtClean="0">
              <a:solidFill>
                <a:schemeClr val="accent5">
                  <a:lumMod val="50000"/>
                </a:schemeClr>
              </a:solidFill>
            </a:endParaRPr>
          </a:p>
          <a:p>
            <a:pPr algn="ctr">
              <a:buNone/>
            </a:pPr>
            <a:endParaRPr lang="es-AR" sz="2000" dirty="0">
              <a:solidFill>
                <a:schemeClr val="accent5">
                  <a:lumMod val="50000"/>
                </a:schemeClr>
              </a:solidFill>
            </a:endParaRPr>
          </a:p>
        </p:txBody>
      </p:sp>
      <p:sp>
        <p:nvSpPr>
          <p:cNvPr id="5" name="4 Flecha abajo"/>
          <p:cNvSpPr/>
          <p:nvPr/>
        </p:nvSpPr>
        <p:spPr>
          <a:xfrm>
            <a:off x="2214546" y="1571612"/>
            <a:ext cx="28575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Flecha abajo"/>
          <p:cNvSpPr/>
          <p:nvPr/>
        </p:nvSpPr>
        <p:spPr>
          <a:xfrm>
            <a:off x="6786578" y="1500174"/>
            <a:ext cx="28575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81000"/>
            <a:ext cx="7772400" cy="1190612"/>
          </a:xfrm>
        </p:spPr>
        <p:txBody>
          <a:bodyPr>
            <a:normAutofit/>
          </a:bodyPr>
          <a:lstStyle/>
          <a:p>
            <a:r>
              <a:rPr lang="es-ES_tradnl" sz="2400" dirty="0" smtClean="0">
                <a:solidFill>
                  <a:schemeClr val="accent5">
                    <a:lumMod val="50000"/>
                  </a:schemeClr>
                </a:solidFill>
              </a:rPr>
              <a:t>EL PLAZO RAZONABLE</a:t>
            </a:r>
            <a:br>
              <a:rPr lang="es-ES_tradnl" sz="2400" dirty="0" smtClean="0">
                <a:solidFill>
                  <a:schemeClr val="accent5">
                    <a:lumMod val="50000"/>
                  </a:schemeClr>
                </a:solidFill>
              </a:rPr>
            </a:br>
            <a:r>
              <a:rPr lang="es-ES_tradnl" sz="2400" dirty="0" smtClean="0">
                <a:solidFill>
                  <a:schemeClr val="accent5">
                    <a:lumMod val="50000"/>
                  </a:schemeClr>
                </a:solidFill>
              </a:rPr>
              <a:t>Convención Americana de Derechos Humanos </a:t>
            </a:r>
            <a:br>
              <a:rPr lang="es-ES_tradnl" sz="2400" dirty="0" smtClean="0">
                <a:solidFill>
                  <a:schemeClr val="accent5">
                    <a:lumMod val="50000"/>
                  </a:schemeClr>
                </a:solidFill>
              </a:rPr>
            </a:br>
            <a:r>
              <a:rPr lang="es-ES_tradnl" sz="2400" dirty="0" smtClean="0">
                <a:solidFill>
                  <a:schemeClr val="accent5">
                    <a:lumMod val="50000"/>
                  </a:schemeClr>
                </a:solidFill>
              </a:rPr>
              <a:t>(Pacto de San José de Costa Rica)</a:t>
            </a:r>
            <a:endParaRPr lang="es-AR" sz="2400" dirty="0">
              <a:solidFill>
                <a:schemeClr val="accent5">
                  <a:lumMod val="50000"/>
                </a:schemeClr>
              </a:solidFill>
            </a:endParaRPr>
          </a:p>
        </p:txBody>
      </p:sp>
      <p:sp>
        <p:nvSpPr>
          <p:cNvPr id="6" name="5 CuadroTexto"/>
          <p:cNvSpPr txBox="1"/>
          <p:nvPr/>
        </p:nvSpPr>
        <p:spPr>
          <a:xfrm>
            <a:off x="642910" y="2714620"/>
            <a:ext cx="8072494" cy="3785652"/>
          </a:xfrm>
          <a:prstGeom prst="rect">
            <a:avLst/>
          </a:prstGeom>
          <a:noFill/>
        </p:spPr>
        <p:txBody>
          <a:bodyPr wrap="square" rtlCol="0">
            <a:spAutoFit/>
          </a:bodyPr>
          <a:lstStyle/>
          <a:p>
            <a:pPr algn="ctr"/>
            <a:endParaRPr lang="es-AR" sz="2400" dirty="0" smtClean="0"/>
          </a:p>
          <a:p>
            <a:pPr algn="ctr"/>
            <a:r>
              <a:rPr lang="es-AR" sz="2400" dirty="0" smtClean="0"/>
              <a:t>Art. 8, inc. 1: </a:t>
            </a:r>
            <a:r>
              <a:rPr lang="es-AR" sz="2400" i="1" dirty="0" smtClean="0"/>
              <a:t>“Toda </a:t>
            </a:r>
            <a:r>
              <a:rPr lang="es-AR" sz="2400" i="1" dirty="0"/>
              <a:t>persona tiene derecho a ser oída, con las debidas garantías y dentro de un </a:t>
            </a:r>
            <a:r>
              <a:rPr lang="es-AR" sz="2400" b="1" i="1" dirty="0"/>
              <a:t>plazo razonable</a:t>
            </a:r>
            <a:r>
              <a:rPr lang="es-AR" sz="2400" i="1" dirty="0"/>
              <a:t>, por un </a:t>
            </a:r>
            <a:r>
              <a:rPr lang="es-AR" sz="2400" b="1" i="1" dirty="0"/>
              <a:t>juez o tribunal competente</a:t>
            </a:r>
            <a:r>
              <a:rPr lang="es-AR" sz="2400" i="1" dirty="0"/>
              <a:t>, </a:t>
            </a:r>
            <a:r>
              <a:rPr lang="es-AR" sz="2400" b="1" i="1" dirty="0"/>
              <a:t>independiente</a:t>
            </a:r>
            <a:r>
              <a:rPr lang="es-AR" sz="2400" i="1" dirty="0"/>
              <a:t> </a:t>
            </a:r>
            <a:endParaRPr lang="es-AR" sz="2400" i="1" dirty="0" smtClean="0"/>
          </a:p>
          <a:p>
            <a:pPr algn="ctr"/>
            <a:r>
              <a:rPr lang="es-AR" sz="2400" i="1" dirty="0" smtClean="0"/>
              <a:t>e </a:t>
            </a:r>
            <a:r>
              <a:rPr lang="es-AR" sz="2400" b="1" i="1" dirty="0" smtClean="0"/>
              <a:t>imparcial</a:t>
            </a:r>
            <a:r>
              <a:rPr lang="es-AR" sz="2400" i="1" dirty="0" smtClean="0"/>
              <a:t>, </a:t>
            </a:r>
            <a:r>
              <a:rPr lang="es-AR" sz="2400" i="1" dirty="0"/>
              <a:t>establecido con anterioridad por la ley, </a:t>
            </a:r>
            <a:endParaRPr lang="es-AR" sz="2400" i="1" dirty="0" smtClean="0"/>
          </a:p>
          <a:p>
            <a:pPr algn="ctr"/>
            <a:r>
              <a:rPr lang="es-AR" sz="2400" i="1" dirty="0" smtClean="0"/>
              <a:t>en </a:t>
            </a:r>
            <a:r>
              <a:rPr lang="es-AR" sz="2400" i="1" dirty="0"/>
              <a:t>la sustanciación de cualquier acusación penal formulada contra ella, o para la determinación de sus derechos y obligaciones de orden civil, laboral, fiscal o </a:t>
            </a:r>
            <a:r>
              <a:rPr lang="es-AR" sz="2400" b="1" i="1" dirty="0"/>
              <a:t>de cualquier otro carácter</a:t>
            </a:r>
            <a:r>
              <a:rPr lang="es-AR" sz="2400" i="1" dirty="0" smtClean="0"/>
              <a:t>.”</a:t>
            </a:r>
          </a:p>
          <a:p>
            <a:pPr algn="ctr"/>
            <a:endParaRPr lang="es-AR" sz="2400" i="1" dirty="0"/>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301752" y="1500174"/>
            <a:ext cx="4038600" cy="4553154"/>
          </a:xfrm>
        </p:spPr>
        <p:txBody>
          <a:bodyPr>
            <a:normAutofit/>
          </a:bodyPr>
          <a:lstStyle/>
          <a:p>
            <a:pPr algn="ctr">
              <a:buNone/>
            </a:pPr>
            <a:r>
              <a:rPr lang="es-ES_tradnl" sz="2000" dirty="0" smtClean="0">
                <a:solidFill>
                  <a:schemeClr val="accent5">
                    <a:lumMod val="50000"/>
                  </a:schemeClr>
                </a:solidFill>
              </a:rPr>
              <a:t>SUMARIOS FINANCIEROS</a:t>
            </a:r>
          </a:p>
          <a:p>
            <a:pPr algn="ctr">
              <a:buNone/>
            </a:pPr>
            <a:r>
              <a:rPr lang="es-ES_tradnl" sz="2000" dirty="0" smtClean="0">
                <a:solidFill>
                  <a:schemeClr val="accent5">
                    <a:lumMod val="50000"/>
                  </a:schemeClr>
                </a:solidFill>
              </a:rPr>
              <a:t>Prescripción (6 años)</a:t>
            </a:r>
          </a:p>
          <a:p>
            <a:pPr algn="ctr">
              <a:buNone/>
            </a:pPr>
            <a:endParaRPr lang="es-ES_tradnl" sz="2000" dirty="0" smtClean="0">
              <a:solidFill>
                <a:schemeClr val="accent5">
                  <a:lumMod val="50000"/>
                </a:schemeClr>
              </a:solidFill>
            </a:endParaRPr>
          </a:p>
          <a:p>
            <a:pPr algn="ctr">
              <a:buNone/>
            </a:pPr>
            <a:r>
              <a:rPr lang="es-ES_tradnl" sz="2000" dirty="0" smtClean="0">
                <a:solidFill>
                  <a:schemeClr val="tx1">
                    <a:lumMod val="95000"/>
                    <a:lumOff val="5000"/>
                  </a:schemeClr>
                </a:solidFill>
              </a:rPr>
              <a:t>Causal de interrupción </a:t>
            </a:r>
          </a:p>
          <a:p>
            <a:pPr algn="ctr">
              <a:buNone/>
            </a:pPr>
            <a:r>
              <a:rPr lang="es-ES_tradnl" sz="2000" dirty="0" smtClean="0">
                <a:solidFill>
                  <a:schemeClr val="tx1">
                    <a:lumMod val="95000"/>
                    <a:lumOff val="5000"/>
                  </a:schemeClr>
                </a:solidFill>
              </a:rPr>
              <a:t>	   (LEF, Art. 42):</a:t>
            </a:r>
            <a:r>
              <a:rPr lang="es-ES_tradnl" sz="1800" dirty="0" smtClean="0">
                <a:solidFill>
                  <a:schemeClr val="tx1">
                    <a:lumMod val="95000"/>
                    <a:lumOff val="5000"/>
                  </a:schemeClr>
                </a:solidFill>
              </a:rPr>
              <a:t>	</a:t>
            </a:r>
            <a:r>
              <a:rPr lang="es-AR" sz="1800" dirty="0" smtClean="0">
                <a:solidFill>
                  <a:schemeClr val="tx1">
                    <a:lumMod val="95000"/>
                    <a:lumOff val="5000"/>
                  </a:schemeClr>
                </a:solidFill>
              </a:rPr>
              <a:t> </a:t>
            </a:r>
          </a:p>
          <a:p>
            <a:pPr algn="ctr">
              <a:buNone/>
            </a:pPr>
            <a:r>
              <a:rPr lang="es-AR" sz="1800" dirty="0" smtClean="0">
                <a:solidFill>
                  <a:schemeClr val="tx1">
                    <a:lumMod val="95000"/>
                    <a:lumOff val="5000"/>
                  </a:schemeClr>
                </a:solidFill>
              </a:rPr>
              <a:t>	</a:t>
            </a:r>
          </a:p>
          <a:p>
            <a:pPr algn="ctr">
              <a:buNone/>
            </a:pPr>
            <a:r>
              <a:rPr lang="es-AR" sz="1800" i="1" dirty="0" smtClean="0">
                <a:solidFill>
                  <a:schemeClr val="tx1">
                    <a:lumMod val="95000"/>
                    <a:lumOff val="5000"/>
                  </a:schemeClr>
                </a:solidFill>
              </a:rPr>
              <a:t>“actos y diligencias de procedimientos inherentes a la sustanciación del sumario"</a:t>
            </a:r>
          </a:p>
          <a:p>
            <a:pPr algn="ctr">
              <a:buNone/>
            </a:pPr>
            <a:endParaRPr lang="es-ES_tradnl" sz="1800" dirty="0" smtClean="0">
              <a:solidFill>
                <a:schemeClr val="tx1">
                  <a:lumMod val="95000"/>
                  <a:lumOff val="5000"/>
                </a:schemeClr>
              </a:solidFill>
            </a:endParaRPr>
          </a:p>
          <a:p>
            <a:pPr algn="ctr">
              <a:buNone/>
            </a:pPr>
            <a:endParaRPr lang="es-ES_tradnl" sz="1800" dirty="0" smtClean="0">
              <a:solidFill>
                <a:schemeClr val="tx1">
                  <a:lumMod val="95000"/>
                  <a:lumOff val="5000"/>
                </a:schemeClr>
              </a:solidFill>
            </a:endParaRPr>
          </a:p>
          <a:p>
            <a:pPr algn="ctr">
              <a:buNone/>
            </a:pPr>
            <a:endParaRPr lang="es-ES_tradnl" sz="1800" dirty="0" smtClean="0">
              <a:solidFill>
                <a:schemeClr val="tx1">
                  <a:lumMod val="95000"/>
                  <a:lumOff val="5000"/>
                </a:schemeClr>
              </a:solidFill>
            </a:endParaRPr>
          </a:p>
          <a:p>
            <a:pPr algn="ctr">
              <a:buNone/>
            </a:pPr>
            <a:r>
              <a:rPr lang="es-ES_tradnl" sz="1800" dirty="0" smtClean="0">
                <a:solidFill>
                  <a:schemeClr val="tx1">
                    <a:lumMod val="95000"/>
                    <a:lumOff val="5000"/>
                  </a:schemeClr>
                </a:solidFill>
              </a:rPr>
              <a:t>PLENARIO “NAVARRINE”</a:t>
            </a:r>
            <a:endParaRPr lang="es-ES_tradnl" sz="1800" i="1" dirty="0" smtClean="0">
              <a:solidFill>
                <a:schemeClr val="tx1">
                  <a:lumMod val="95000"/>
                  <a:lumOff val="5000"/>
                </a:schemeClr>
              </a:solidFill>
            </a:endParaRPr>
          </a:p>
          <a:p>
            <a:pPr algn="ctr">
              <a:buNone/>
            </a:pPr>
            <a:endParaRPr lang="es-ES_tradnl" sz="1800" dirty="0" smtClean="0">
              <a:solidFill>
                <a:schemeClr val="tx1">
                  <a:lumMod val="95000"/>
                  <a:lumOff val="5000"/>
                </a:schemeClr>
              </a:solidFill>
            </a:endParaRPr>
          </a:p>
        </p:txBody>
      </p:sp>
      <p:sp>
        <p:nvSpPr>
          <p:cNvPr id="4" name="3 Marcador de contenido"/>
          <p:cNvSpPr>
            <a:spLocks noGrp="1"/>
          </p:cNvSpPr>
          <p:nvPr>
            <p:ph sz="half" idx="2"/>
          </p:nvPr>
        </p:nvSpPr>
        <p:spPr>
          <a:xfrm>
            <a:off x="4800600" y="1500174"/>
            <a:ext cx="4038600" cy="4553154"/>
          </a:xfrm>
        </p:spPr>
        <p:txBody>
          <a:bodyPr>
            <a:normAutofit/>
          </a:bodyPr>
          <a:lstStyle/>
          <a:p>
            <a:pPr algn="ctr">
              <a:buNone/>
            </a:pPr>
            <a:r>
              <a:rPr lang="es-ES_tradnl" sz="2000" dirty="0" smtClean="0">
                <a:solidFill>
                  <a:schemeClr val="accent5">
                    <a:lumMod val="50000"/>
                  </a:schemeClr>
                </a:solidFill>
              </a:rPr>
              <a:t>DERECHO PENAL</a:t>
            </a:r>
          </a:p>
          <a:p>
            <a:pPr algn="ctr">
              <a:buNone/>
            </a:pPr>
            <a:r>
              <a:rPr lang="es-ES_tradnl" sz="2000" dirty="0" smtClean="0">
                <a:solidFill>
                  <a:schemeClr val="accent5">
                    <a:lumMod val="50000"/>
                  </a:schemeClr>
                </a:solidFill>
              </a:rPr>
              <a:t>Prescripción (2 años para la sanción de multa)</a:t>
            </a:r>
          </a:p>
          <a:p>
            <a:pPr algn="ctr">
              <a:buNone/>
            </a:pPr>
            <a:endParaRPr lang="es-ES_tradnl" sz="2000" dirty="0" smtClean="0">
              <a:solidFill>
                <a:schemeClr val="accent5">
                  <a:lumMod val="50000"/>
                </a:schemeClr>
              </a:solidFill>
            </a:endParaRPr>
          </a:p>
          <a:p>
            <a:pPr algn="ctr">
              <a:buNone/>
            </a:pPr>
            <a:r>
              <a:rPr lang="es-ES_tradnl" sz="2000" dirty="0" smtClean="0">
                <a:solidFill>
                  <a:schemeClr val="tx1">
                    <a:lumMod val="95000"/>
                    <a:lumOff val="5000"/>
                  </a:schemeClr>
                </a:solidFill>
              </a:rPr>
              <a:t>Causal de interrupción</a:t>
            </a:r>
          </a:p>
          <a:p>
            <a:pPr algn="ctr">
              <a:buNone/>
            </a:pPr>
            <a:endParaRPr lang="es-ES_tradnl" sz="2000" dirty="0" smtClean="0">
              <a:solidFill>
                <a:schemeClr val="accent5">
                  <a:lumMod val="50000"/>
                </a:schemeClr>
              </a:solidFill>
            </a:endParaRPr>
          </a:p>
          <a:p>
            <a:pPr algn="ctr">
              <a:buNone/>
            </a:pPr>
            <a:r>
              <a:rPr lang="es-ES_tradnl" sz="2000" u="sng" dirty="0" smtClean="0">
                <a:solidFill>
                  <a:schemeClr val="tx1">
                    <a:lumMod val="95000"/>
                    <a:lumOff val="5000"/>
                  </a:schemeClr>
                </a:solidFill>
              </a:rPr>
              <a:t>ANTES</a:t>
            </a:r>
            <a:r>
              <a:rPr lang="es-ES_tradnl" sz="2000" dirty="0" smtClean="0">
                <a:solidFill>
                  <a:schemeClr val="tx1">
                    <a:lumMod val="95000"/>
                    <a:lumOff val="5000"/>
                  </a:schemeClr>
                </a:solidFill>
              </a:rPr>
              <a:t>: “secuela del juicio” </a:t>
            </a:r>
            <a:r>
              <a:rPr lang="es-ES_tradnl" sz="2000" dirty="0" smtClean="0">
                <a:solidFill>
                  <a:srgbClr val="FF0000"/>
                </a:solidFill>
              </a:rPr>
              <a:t>(derogado)</a:t>
            </a:r>
          </a:p>
          <a:p>
            <a:pPr algn="ctr">
              <a:buNone/>
            </a:pPr>
            <a:endParaRPr lang="es-ES_tradnl" sz="2000" dirty="0" smtClean="0">
              <a:solidFill>
                <a:srgbClr val="FF0000"/>
              </a:solidFill>
            </a:endParaRPr>
          </a:p>
          <a:p>
            <a:pPr algn="ctr">
              <a:buNone/>
            </a:pPr>
            <a:r>
              <a:rPr lang="es-ES_tradnl" sz="2000" u="sng" dirty="0" smtClean="0">
                <a:solidFill>
                  <a:schemeClr val="tx1">
                    <a:lumMod val="95000"/>
                    <a:lumOff val="5000"/>
                  </a:schemeClr>
                </a:solidFill>
              </a:rPr>
              <a:t>AHORA</a:t>
            </a:r>
            <a:r>
              <a:rPr lang="es-ES_tradnl" sz="2000" dirty="0" smtClean="0">
                <a:solidFill>
                  <a:schemeClr val="tx1">
                    <a:lumMod val="95000"/>
                    <a:lumOff val="5000"/>
                  </a:schemeClr>
                </a:solidFill>
              </a:rPr>
              <a:t>: actos taxativamente detallados en el art. 67 del C. Penal (</a:t>
            </a:r>
            <a:r>
              <a:rPr lang="es-ES_tradnl" sz="2000" dirty="0" err="1" smtClean="0">
                <a:solidFill>
                  <a:schemeClr val="tx1">
                    <a:lumMod val="95000"/>
                    <a:lumOff val="5000"/>
                  </a:schemeClr>
                </a:solidFill>
              </a:rPr>
              <a:t>incs</a:t>
            </a:r>
            <a:r>
              <a:rPr lang="es-ES_tradnl" sz="2000" dirty="0" smtClean="0">
                <a:solidFill>
                  <a:schemeClr val="tx1">
                    <a:lumMod val="95000"/>
                    <a:lumOff val="5000"/>
                  </a:schemeClr>
                </a:solidFill>
              </a:rPr>
              <a:t>. a, b, c, d y e) </a:t>
            </a:r>
            <a:endParaRPr lang="es-AR" sz="2000" dirty="0">
              <a:solidFill>
                <a:schemeClr val="tx1">
                  <a:lumMod val="95000"/>
                  <a:lumOff val="5000"/>
                </a:schemeClr>
              </a:solidFill>
            </a:endParaRPr>
          </a:p>
        </p:txBody>
      </p:sp>
      <p:sp>
        <p:nvSpPr>
          <p:cNvPr id="7" name="6 CuadroTexto"/>
          <p:cNvSpPr txBox="1"/>
          <p:nvPr/>
        </p:nvSpPr>
        <p:spPr>
          <a:xfrm>
            <a:off x="571472" y="214290"/>
            <a:ext cx="8286808" cy="923330"/>
          </a:xfrm>
          <a:prstGeom prst="rect">
            <a:avLst/>
          </a:prstGeom>
          <a:noFill/>
        </p:spPr>
        <p:txBody>
          <a:bodyPr wrap="square" rtlCol="0">
            <a:spAutoFit/>
          </a:bodyPr>
          <a:lstStyle/>
          <a:p>
            <a:endParaRPr lang="es-ES_tradnl" dirty="0" smtClean="0"/>
          </a:p>
          <a:p>
            <a:pPr algn="ctr"/>
            <a:r>
              <a:rPr lang="es-ES_tradnl" dirty="0" smtClean="0">
                <a:solidFill>
                  <a:schemeClr val="accent5">
                    <a:lumMod val="50000"/>
                  </a:schemeClr>
                </a:solidFill>
              </a:rPr>
              <a:t>LA PRESCRIPCIÓN EN LOS SUMARIOS FINANCIEROS</a:t>
            </a:r>
          </a:p>
          <a:p>
            <a:pPr algn="ctr"/>
            <a:r>
              <a:rPr lang="es-ES_tradnl" dirty="0" smtClean="0">
                <a:solidFill>
                  <a:schemeClr val="accent5">
                    <a:lumMod val="50000"/>
                  </a:schemeClr>
                </a:solidFill>
              </a:rPr>
              <a:t>Necesidad de reforma legislativa que evite incumplimiento del plazo razonable</a:t>
            </a:r>
            <a:endParaRPr lang="es-AR" dirty="0">
              <a:solidFill>
                <a:schemeClr val="accent5">
                  <a:lumMod val="50000"/>
                </a:schemeClr>
              </a:solidFill>
            </a:endParaRPr>
          </a:p>
        </p:txBody>
      </p:sp>
      <p:sp>
        <p:nvSpPr>
          <p:cNvPr id="8" name="7 Flecha abajo"/>
          <p:cNvSpPr/>
          <p:nvPr/>
        </p:nvSpPr>
        <p:spPr>
          <a:xfrm>
            <a:off x="2214546" y="4857760"/>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8 Onda"/>
          <p:cNvSpPr/>
          <p:nvPr/>
        </p:nvSpPr>
        <p:spPr>
          <a:xfrm>
            <a:off x="4286248" y="3857628"/>
            <a:ext cx="571504" cy="285752"/>
          </a:xfrm>
          <a:prstGeom prst="wave">
            <a:avLst>
              <a:gd name="adj1" fmla="val 12500"/>
              <a:gd name="adj2" fmla="val -50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357166"/>
            <a:ext cx="8072494" cy="1643074"/>
          </a:xfrm>
        </p:spPr>
        <p:txBody>
          <a:bodyPr>
            <a:normAutofit fontScale="90000"/>
          </a:bodyPr>
          <a:lstStyle/>
          <a:p>
            <a:r>
              <a:rPr lang="es-ES_tradnl" sz="2400" dirty="0" smtClean="0">
                <a:solidFill>
                  <a:schemeClr val="accent5">
                    <a:lumMod val="50000"/>
                  </a:schemeClr>
                </a:solidFill>
              </a:rPr>
              <a:t>PLENARIO “NAVARRINE” </a:t>
            </a:r>
            <a:br>
              <a:rPr lang="es-ES_tradnl" sz="2400" dirty="0" smtClean="0">
                <a:solidFill>
                  <a:schemeClr val="accent5">
                    <a:lumMod val="50000"/>
                  </a:schemeClr>
                </a:solidFill>
              </a:rPr>
            </a:br>
            <a:r>
              <a:rPr lang="es-ES_tradnl" sz="2000" dirty="0" smtClean="0">
                <a:solidFill>
                  <a:schemeClr val="accent5">
                    <a:lumMod val="50000"/>
                  </a:schemeClr>
                </a:solidFill>
              </a:rPr>
              <a:t>(9.5.2012)</a:t>
            </a:r>
            <a:r>
              <a:rPr lang="es-ES_tradnl" sz="2400" dirty="0" smtClean="0">
                <a:solidFill>
                  <a:schemeClr val="accent5">
                    <a:lumMod val="50000"/>
                  </a:schemeClr>
                </a:solidFill>
              </a:rPr>
              <a:t/>
            </a:r>
            <a:br>
              <a:rPr lang="es-ES_tradnl" sz="2400" dirty="0" smtClean="0">
                <a:solidFill>
                  <a:schemeClr val="accent5">
                    <a:lumMod val="50000"/>
                  </a:schemeClr>
                </a:solidFill>
              </a:rPr>
            </a:br>
            <a:r>
              <a:rPr lang="es-ES_tradnl" sz="2400" dirty="0" smtClean="0">
                <a:solidFill>
                  <a:schemeClr val="accent5">
                    <a:lumMod val="50000"/>
                  </a:schemeClr>
                </a:solidFill>
              </a:rPr>
              <a:t/>
            </a:r>
            <a:br>
              <a:rPr lang="es-ES_tradnl" sz="2400" dirty="0" smtClean="0">
                <a:solidFill>
                  <a:schemeClr val="accent5">
                    <a:lumMod val="50000"/>
                  </a:schemeClr>
                </a:solidFill>
              </a:rPr>
            </a:br>
            <a:r>
              <a:rPr lang="es-ES_tradnl" sz="2000" dirty="0" smtClean="0">
                <a:solidFill>
                  <a:schemeClr val="accent5">
                    <a:lumMod val="50000"/>
                  </a:schemeClr>
                </a:solidFill>
              </a:rPr>
              <a:t>(Cámara Nacional de Apelaciones en lo Contencioso Administrativo Federal )</a:t>
            </a:r>
            <a:endParaRPr lang="es-AR" sz="2000" dirty="0">
              <a:solidFill>
                <a:schemeClr val="accent5">
                  <a:lumMod val="50000"/>
                </a:schemeClr>
              </a:solidFill>
            </a:endParaRPr>
          </a:p>
        </p:txBody>
      </p:sp>
      <p:sp>
        <p:nvSpPr>
          <p:cNvPr id="6" name="5 CuadroTexto"/>
          <p:cNvSpPr txBox="1"/>
          <p:nvPr/>
        </p:nvSpPr>
        <p:spPr>
          <a:xfrm>
            <a:off x="428596" y="2428868"/>
            <a:ext cx="8215370" cy="1815882"/>
          </a:xfrm>
          <a:prstGeom prst="rect">
            <a:avLst/>
          </a:prstGeom>
          <a:noFill/>
        </p:spPr>
        <p:txBody>
          <a:bodyPr wrap="square" rtlCol="0">
            <a:spAutoFit/>
          </a:bodyPr>
          <a:lstStyle/>
          <a:p>
            <a:pPr algn="ctr"/>
            <a:endParaRPr lang="es-AR" sz="2400" dirty="0" smtClean="0"/>
          </a:p>
          <a:p>
            <a:pPr algn="ctr"/>
            <a:r>
              <a:rPr lang="es-ES_tradnl" sz="2200" i="1" dirty="0" smtClean="0"/>
              <a:t>¿Cuáles son los actos idóneos para interrumpir la prescripción?</a:t>
            </a:r>
          </a:p>
          <a:p>
            <a:pPr algn="ctr"/>
            <a:endParaRPr lang="es-ES_tradnl" sz="2200" i="1" dirty="0" smtClean="0"/>
          </a:p>
          <a:p>
            <a:pPr algn="ctr"/>
            <a:endParaRPr lang="es-ES_tradnl" sz="2200" i="1" dirty="0" smtClean="0"/>
          </a:p>
          <a:p>
            <a:pPr algn="ctr"/>
            <a:endParaRPr lang="es-AR" sz="2200" i="1" dirty="0"/>
          </a:p>
        </p:txBody>
      </p:sp>
      <p:sp>
        <p:nvSpPr>
          <p:cNvPr id="4" name="3 CuadroTexto"/>
          <p:cNvSpPr txBox="1"/>
          <p:nvPr/>
        </p:nvSpPr>
        <p:spPr>
          <a:xfrm>
            <a:off x="142844" y="3714752"/>
            <a:ext cx="8786874" cy="1754326"/>
          </a:xfrm>
          <a:prstGeom prst="rect">
            <a:avLst/>
          </a:prstGeom>
          <a:noFill/>
        </p:spPr>
        <p:txBody>
          <a:bodyPr wrap="square" rtlCol="0">
            <a:spAutoFit/>
          </a:bodyPr>
          <a:lstStyle/>
          <a:p>
            <a:pPr algn="ctr"/>
            <a:r>
              <a:rPr lang="es-AR" dirty="0"/>
              <a:t>“La </a:t>
            </a:r>
            <a:r>
              <a:rPr lang="es-AR" b="1" dirty="0"/>
              <a:t>apertura a prueba</a:t>
            </a:r>
            <a:r>
              <a:rPr lang="es-AR" dirty="0"/>
              <a:t>, el </a:t>
            </a:r>
            <a:r>
              <a:rPr lang="es-AR" b="1" dirty="0"/>
              <a:t>cierre del período probatorio</a:t>
            </a:r>
            <a:r>
              <a:rPr lang="es-AR" dirty="0"/>
              <a:t>, la </a:t>
            </a:r>
            <a:r>
              <a:rPr lang="es-AR" b="1" dirty="0"/>
              <a:t>convocatoria para alegar</a:t>
            </a:r>
            <a:r>
              <a:rPr lang="es-AR" dirty="0"/>
              <a:t> </a:t>
            </a:r>
            <a:r>
              <a:rPr lang="es-AR" dirty="0" smtClean="0"/>
              <a:t>y sus respectivas </a:t>
            </a:r>
            <a:r>
              <a:rPr lang="es-AR" b="1" dirty="0"/>
              <a:t>notificaciones</a:t>
            </a:r>
            <a:r>
              <a:rPr lang="es-AR" dirty="0"/>
              <a:t> —como actos y diligencias de </a:t>
            </a:r>
            <a:r>
              <a:rPr lang="es-AR" dirty="0" smtClean="0"/>
              <a:t>procedimientos inherentes </a:t>
            </a:r>
            <a:r>
              <a:rPr lang="es-AR" dirty="0"/>
              <a:t>a </a:t>
            </a:r>
            <a:r>
              <a:rPr lang="es-AR" dirty="0" smtClean="0"/>
              <a:t>la sustanciación </a:t>
            </a:r>
            <a:r>
              <a:rPr lang="es-AR" dirty="0"/>
              <a:t>del sumario, </a:t>
            </a:r>
            <a:r>
              <a:rPr lang="es-AR" b="1" dirty="0"/>
              <a:t>una vez abierto </a:t>
            </a:r>
            <a:r>
              <a:rPr lang="es-AR" dirty="0"/>
              <a:t>por resolución de la autoridad </a:t>
            </a:r>
            <a:r>
              <a:rPr lang="es-AR" dirty="0" smtClean="0"/>
              <a:t>competente que </a:t>
            </a:r>
            <a:r>
              <a:rPr lang="es-AR" dirty="0"/>
              <a:t>establezca la ley vigente— son idóneos para interrumpir el plazo de prescripción </a:t>
            </a:r>
            <a:r>
              <a:rPr lang="es-AR" dirty="0" smtClean="0"/>
              <a:t>de la </a:t>
            </a:r>
            <a:r>
              <a:rPr lang="es-AR" dirty="0"/>
              <a:t>acción sancionatoria previsto en el art. 42 de la ley 21.526, modificada por la </a:t>
            </a:r>
            <a:r>
              <a:rPr lang="es-AR" dirty="0" smtClean="0"/>
              <a:t>ley 24.144</a:t>
            </a:r>
            <a:r>
              <a:rPr lang="es-AR" dirty="0"/>
              <a:t>”.</a:t>
            </a:r>
          </a:p>
        </p:txBody>
      </p:sp>
      <p:sp>
        <p:nvSpPr>
          <p:cNvPr id="5" name="4 CuadroTexto"/>
          <p:cNvSpPr txBox="1"/>
          <p:nvPr/>
        </p:nvSpPr>
        <p:spPr>
          <a:xfrm>
            <a:off x="2357422" y="5857892"/>
            <a:ext cx="4500594" cy="523220"/>
          </a:xfrm>
          <a:prstGeom prst="rect">
            <a:avLst/>
          </a:prstGeom>
          <a:noFill/>
        </p:spPr>
        <p:txBody>
          <a:bodyPr wrap="square" rtlCol="0">
            <a:spAutoFit/>
          </a:bodyPr>
          <a:lstStyle/>
          <a:p>
            <a:pPr algn="ctr"/>
            <a:r>
              <a:rPr lang="es-ES_tradnl" dirty="0" smtClean="0"/>
              <a:t> </a:t>
            </a:r>
            <a:r>
              <a:rPr lang="es-ES_tradnl" sz="2800" i="1" dirty="0" err="1" smtClean="0"/>
              <a:t>peroooo</a:t>
            </a:r>
            <a:r>
              <a:rPr lang="es-ES_tradnl" sz="2800" i="1" dirty="0" smtClean="0"/>
              <a:t> …</a:t>
            </a:r>
            <a:endParaRPr lang="es-AR" sz="2800" i="1"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357166"/>
            <a:ext cx="8072494" cy="1357322"/>
          </a:xfrm>
        </p:spPr>
        <p:txBody>
          <a:bodyPr>
            <a:normAutofit fontScale="90000"/>
          </a:bodyPr>
          <a:lstStyle/>
          <a:p>
            <a:r>
              <a:rPr lang="es-ES_tradnl" sz="2400" dirty="0" smtClean="0">
                <a:solidFill>
                  <a:schemeClr val="accent5">
                    <a:lumMod val="50000"/>
                  </a:schemeClr>
                </a:solidFill>
              </a:rPr>
              <a:t>PLENARIO “NAVARRINE”</a:t>
            </a:r>
            <a:br>
              <a:rPr lang="es-ES_tradnl" sz="2400" dirty="0" smtClean="0">
                <a:solidFill>
                  <a:schemeClr val="accent5">
                    <a:lumMod val="50000"/>
                  </a:schemeClr>
                </a:solidFill>
              </a:rPr>
            </a:br>
            <a:r>
              <a:rPr lang="es-ES_tradnl" sz="2000" dirty="0" smtClean="0">
                <a:solidFill>
                  <a:schemeClr val="accent5">
                    <a:lumMod val="50000"/>
                  </a:schemeClr>
                </a:solidFill>
              </a:rPr>
              <a:t/>
            </a:r>
            <a:br>
              <a:rPr lang="es-ES_tradnl" sz="2000" dirty="0" smtClean="0">
                <a:solidFill>
                  <a:schemeClr val="accent5">
                    <a:lumMod val="50000"/>
                  </a:schemeClr>
                </a:solidFill>
              </a:rPr>
            </a:br>
            <a:r>
              <a:rPr lang="es-ES_tradnl" sz="2000" dirty="0" smtClean="0">
                <a:solidFill>
                  <a:schemeClr val="accent5">
                    <a:lumMod val="50000"/>
                  </a:schemeClr>
                </a:solidFill>
              </a:rPr>
              <a:t>(Cámara Nacional de Apelaciones en lo Contencioso Administrativo Federal )</a:t>
            </a:r>
            <a:endParaRPr lang="es-AR" sz="2000" dirty="0">
              <a:solidFill>
                <a:schemeClr val="accent5">
                  <a:lumMod val="50000"/>
                </a:schemeClr>
              </a:solidFill>
            </a:endParaRPr>
          </a:p>
        </p:txBody>
      </p:sp>
      <p:sp>
        <p:nvSpPr>
          <p:cNvPr id="6" name="5 CuadroTexto"/>
          <p:cNvSpPr txBox="1"/>
          <p:nvPr/>
        </p:nvSpPr>
        <p:spPr>
          <a:xfrm>
            <a:off x="428596" y="2285992"/>
            <a:ext cx="8215370" cy="1138773"/>
          </a:xfrm>
          <a:prstGeom prst="rect">
            <a:avLst/>
          </a:prstGeom>
          <a:noFill/>
        </p:spPr>
        <p:txBody>
          <a:bodyPr wrap="square" rtlCol="0">
            <a:spAutoFit/>
          </a:bodyPr>
          <a:lstStyle/>
          <a:p>
            <a:pPr algn="ctr"/>
            <a:endParaRPr lang="es-AR" sz="2400" dirty="0" smtClean="0"/>
          </a:p>
          <a:p>
            <a:pPr algn="ctr"/>
            <a:r>
              <a:rPr lang="es-ES_tradnl" sz="2200" i="1" dirty="0" smtClean="0"/>
              <a:t>Del Considerando IV del Plenario </a:t>
            </a:r>
            <a:r>
              <a:rPr lang="es-ES_tradnl" sz="2200" i="1" dirty="0" err="1" smtClean="0"/>
              <a:t>Navarrine</a:t>
            </a:r>
            <a:r>
              <a:rPr lang="es-ES_tradnl" sz="2200" i="1" dirty="0" smtClean="0"/>
              <a:t>:</a:t>
            </a:r>
          </a:p>
          <a:p>
            <a:pPr algn="ctr"/>
            <a:endParaRPr lang="es-ES_tradnl" sz="2200" i="1" dirty="0"/>
          </a:p>
        </p:txBody>
      </p:sp>
      <p:sp>
        <p:nvSpPr>
          <p:cNvPr id="4" name="3 CuadroTexto"/>
          <p:cNvSpPr txBox="1"/>
          <p:nvPr/>
        </p:nvSpPr>
        <p:spPr>
          <a:xfrm>
            <a:off x="214282" y="3214686"/>
            <a:ext cx="8715436" cy="2985433"/>
          </a:xfrm>
          <a:prstGeom prst="rect">
            <a:avLst/>
          </a:prstGeom>
          <a:noFill/>
        </p:spPr>
        <p:txBody>
          <a:bodyPr wrap="square" rtlCol="0">
            <a:spAutoFit/>
          </a:bodyPr>
          <a:lstStyle/>
          <a:p>
            <a:pPr algn="just">
              <a:buFont typeface="Wingdings" pitchFamily="2" charset="2"/>
              <a:buChar char="Ø"/>
            </a:pPr>
            <a:r>
              <a:rPr lang="es-AR" dirty="0" smtClean="0"/>
              <a:t> </a:t>
            </a:r>
            <a:r>
              <a:rPr lang="es-AR" sz="1700" i="1" dirty="0" smtClean="0"/>
              <a:t>“… la situación descripta (</a:t>
            </a:r>
            <a:r>
              <a:rPr lang="es-AR" sz="1500" dirty="0" smtClean="0"/>
              <a:t>se refiere a la morosidad en el trámite sumarial</a:t>
            </a:r>
            <a:r>
              <a:rPr lang="es-AR" sz="1700" i="1" dirty="0" smtClean="0"/>
              <a:t>) configura una censurable infracción a los principios de celeridad, economía y eficacia que han de regir la actividad administrativa”.</a:t>
            </a:r>
          </a:p>
          <a:p>
            <a:pPr algn="just"/>
            <a:endParaRPr lang="es-AR" sz="1700" i="1" dirty="0" smtClean="0"/>
          </a:p>
          <a:p>
            <a:pPr algn="just">
              <a:buFont typeface="Wingdings" pitchFamily="2" charset="2"/>
              <a:buChar char="Ø"/>
            </a:pPr>
            <a:r>
              <a:rPr lang="es-AR" sz="1700" i="1" dirty="0" smtClean="0"/>
              <a:t> “… cuando </a:t>
            </a:r>
            <a:r>
              <a:rPr lang="es-AR" sz="1700" i="1" dirty="0"/>
              <a:t>dicha morosidad exceda todo límite </a:t>
            </a:r>
            <a:r>
              <a:rPr lang="es-AR" sz="1700" i="1" dirty="0" smtClean="0"/>
              <a:t>razonable , … , quedando descalificada </a:t>
            </a:r>
            <a:r>
              <a:rPr lang="es-AR" sz="1700" i="1" dirty="0"/>
              <a:t>la real voluntad del ente oficial en su función de control, circunstancia </a:t>
            </a:r>
            <a:r>
              <a:rPr lang="es-AR" sz="1700" i="1" dirty="0" smtClean="0"/>
              <a:t>que debe </a:t>
            </a:r>
            <a:r>
              <a:rPr lang="es-AR" sz="1700" i="1" dirty="0"/>
              <a:t>ser examinada con especial prudencia en cada caso en </a:t>
            </a:r>
            <a:r>
              <a:rPr lang="es-AR" sz="1700" i="1" dirty="0" smtClean="0"/>
              <a:t>particular”</a:t>
            </a:r>
          </a:p>
          <a:p>
            <a:pPr algn="just">
              <a:buFont typeface="Wingdings" pitchFamily="2" charset="2"/>
              <a:buChar char="Ø"/>
            </a:pPr>
            <a:endParaRPr lang="es-AR" sz="1700" i="1" dirty="0"/>
          </a:p>
          <a:p>
            <a:pPr algn="just">
              <a:buFont typeface="Wingdings" pitchFamily="2" charset="2"/>
              <a:buChar char="Ø"/>
            </a:pPr>
            <a:r>
              <a:rPr lang="es-AR" sz="1700" i="1" dirty="0" smtClean="0"/>
              <a:t>“…  no </a:t>
            </a:r>
            <a:r>
              <a:rPr lang="es-AR" sz="1700" i="1" dirty="0"/>
              <a:t>puede soslayarse que tal actitud podría implicar, </a:t>
            </a:r>
            <a:r>
              <a:rPr lang="es-AR" sz="1700" i="1" dirty="0" smtClean="0"/>
              <a:t> en </a:t>
            </a:r>
            <a:r>
              <a:rPr lang="es-AR" sz="1700" i="1" dirty="0"/>
              <a:t>el ejercicio </a:t>
            </a:r>
            <a:r>
              <a:rPr lang="es-AR" sz="1700" i="1" dirty="0" smtClean="0"/>
              <a:t>de potestades </a:t>
            </a:r>
            <a:r>
              <a:rPr lang="es-AR" sz="1700" i="1" dirty="0"/>
              <a:t>sancionatorias, una mengua en la garantía de defensa en juicio (siempre </a:t>
            </a:r>
            <a:r>
              <a:rPr lang="es-AR" sz="1700" i="1" dirty="0" smtClean="0"/>
              <a:t>que no </a:t>
            </a:r>
            <a:r>
              <a:rPr lang="es-AR" sz="1700" i="1" dirty="0"/>
              <a:t>mediaren dilaciones indebidas originadas en la conducta de los sumariados</a:t>
            </a:r>
            <a:r>
              <a:rPr lang="es-AR" sz="1700" i="1" dirty="0" smtClean="0"/>
              <a:t>) …”</a:t>
            </a:r>
            <a:endParaRPr lang="es-AR" sz="1700" i="1" dirty="0"/>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sz="2400" dirty="0" smtClean="0">
                <a:solidFill>
                  <a:schemeClr val="accent5">
                    <a:lumMod val="50000"/>
                  </a:schemeClr>
                </a:solidFill>
              </a:rPr>
              <a:t>El Fallo “LOSICER”</a:t>
            </a:r>
            <a:br>
              <a:rPr lang="es-ES_tradnl" sz="2400" dirty="0" smtClean="0">
                <a:solidFill>
                  <a:schemeClr val="accent5">
                    <a:lumMod val="50000"/>
                  </a:schemeClr>
                </a:solidFill>
              </a:rPr>
            </a:br>
            <a:r>
              <a:rPr lang="es-ES_tradnl" sz="2400" dirty="0" smtClean="0">
                <a:solidFill>
                  <a:schemeClr val="accent5">
                    <a:lumMod val="50000"/>
                  </a:schemeClr>
                </a:solidFill>
              </a:rPr>
              <a:t>(Corte Suprema de Justicia de la Nación)</a:t>
            </a:r>
            <a:endParaRPr lang="es-AR" sz="2400" dirty="0">
              <a:solidFill>
                <a:schemeClr val="accent5">
                  <a:lumMod val="50000"/>
                </a:schemeClr>
              </a:solidFill>
            </a:endParaRPr>
          </a:p>
        </p:txBody>
      </p:sp>
      <p:sp>
        <p:nvSpPr>
          <p:cNvPr id="3" name="2 Marcador de contenido"/>
          <p:cNvSpPr>
            <a:spLocks noGrp="1"/>
          </p:cNvSpPr>
          <p:nvPr>
            <p:ph sz="quarter" idx="1"/>
          </p:nvPr>
        </p:nvSpPr>
        <p:spPr>
          <a:xfrm>
            <a:off x="214282" y="1428736"/>
            <a:ext cx="8715436" cy="5072098"/>
          </a:xfrm>
        </p:spPr>
        <p:txBody>
          <a:bodyPr>
            <a:normAutofit lnSpcReduction="10000"/>
          </a:bodyPr>
          <a:lstStyle/>
          <a:p>
            <a:pPr algn="ctr">
              <a:buNone/>
            </a:pPr>
            <a:r>
              <a:rPr lang="es-ES_tradnl" sz="2400" dirty="0" smtClean="0"/>
              <a:t>Revocó las sanciones impuestas por el </a:t>
            </a:r>
          </a:p>
          <a:p>
            <a:pPr algn="ctr">
              <a:buNone/>
            </a:pPr>
            <a:r>
              <a:rPr lang="es-ES_tradnl" sz="2400" dirty="0" smtClean="0"/>
              <a:t>Superintendente de la </a:t>
            </a:r>
            <a:r>
              <a:rPr lang="es-ES_tradnl" sz="2400" dirty="0" err="1" smtClean="0"/>
              <a:t>SEFyC</a:t>
            </a:r>
            <a:r>
              <a:rPr lang="es-ES_tradnl" sz="2400" dirty="0" smtClean="0"/>
              <a:t>.</a:t>
            </a:r>
            <a:endParaRPr lang="es-ES_tradnl" sz="2400" b="1" i="1" dirty="0" smtClean="0">
              <a:solidFill>
                <a:srgbClr val="C00000"/>
              </a:solidFill>
            </a:endParaRPr>
          </a:p>
          <a:p>
            <a:pPr algn="ctr">
              <a:buNone/>
            </a:pPr>
            <a:r>
              <a:rPr lang="es-ES_tradnl" sz="2200" b="1" i="1" dirty="0" smtClean="0">
                <a:solidFill>
                  <a:srgbClr val="C00000"/>
                </a:solidFill>
              </a:rPr>
              <a:t>Fallo unánime</a:t>
            </a:r>
            <a:r>
              <a:rPr lang="es-ES_tradnl" sz="2100" dirty="0" smtClean="0"/>
              <a:t> / </a:t>
            </a:r>
            <a:r>
              <a:rPr lang="es-ES_tradnl" sz="2000" b="1" i="1" dirty="0" smtClean="0">
                <a:solidFill>
                  <a:srgbClr val="C00000"/>
                </a:solidFill>
              </a:rPr>
              <a:t>Con costas a cargo del BCRA</a:t>
            </a:r>
          </a:p>
          <a:p>
            <a:pPr algn="ctr">
              <a:buNone/>
            </a:pPr>
            <a:endParaRPr lang="es-ES_tradnl" sz="1300" dirty="0" smtClean="0"/>
          </a:p>
          <a:p>
            <a:pPr algn="ctr">
              <a:buNone/>
            </a:pPr>
            <a:r>
              <a:rPr lang="es-ES_tradnl" sz="2400" u="sng" dirty="0" smtClean="0"/>
              <a:t>Antecedentes “Plazo razonable” CSJN</a:t>
            </a:r>
          </a:p>
          <a:p>
            <a:pPr algn="ctr">
              <a:buNone/>
            </a:pPr>
            <a:endParaRPr lang="es-ES_tradnl" sz="2400" u="sng" dirty="0" smtClean="0"/>
          </a:p>
          <a:p>
            <a:pPr algn="just"/>
            <a:r>
              <a:rPr lang="es-ES_tradnl" sz="1800" u="sng" dirty="0" smtClean="0"/>
              <a:t>PENALES</a:t>
            </a:r>
            <a:r>
              <a:rPr lang="es-ES_tradnl" sz="1800" dirty="0" smtClean="0"/>
              <a:t>: Casos “</a:t>
            </a:r>
            <a:r>
              <a:rPr lang="es-ES_tradnl" sz="1800" dirty="0" err="1" smtClean="0"/>
              <a:t>Mattei</a:t>
            </a:r>
            <a:r>
              <a:rPr lang="es-ES_tradnl" sz="1800" dirty="0" smtClean="0"/>
              <a:t>” (272:188), “</a:t>
            </a:r>
            <a:r>
              <a:rPr lang="es-ES_tradnl" sz="1800" dirty="0" err="1" smtClean="0"/>
              <a:t>Mozzatti</a:t>
            </a:r>
            <a:r>
              <a:rPr lang="es-ES_tradnl" sz="1800" dirty="0" smtClean="0"/>
              <a:t>” (300:1102), “Acerbo” (330:3640), </a:t>
            </a:r>
            <a:r>
              <a:rPr lang="es-ES" sz="1800" dirty="0" smtClean="0"/>
              <a:t>"Amadeo de </a:t>
            </a:r>
            <a:r>
              <a:rPr lang="es-ES" sz="1800" dirty="0" err="1" smtClean="0"/>
              <a:t>Roth</a:t>
            </a:r>
            <a:r>
              <a:rPr lang="es-ES" sz="1800" dirty="0" smtClean="0"/>
              <a:t>" (323:982), "Barra" (327:327), "Egea" (327:4815), “</a:t>
            </a:r>
            <a:r>
              <a:rPr lang="es-ES" sz="1800" dirty="0" err="1" smtClean="0"/>
              <a:t>Santángelo</a:t>
            </a:r>
            <a:r>
              <a:rPr lang="es-ES" sz="1800" dirty="0" smtClean="0"/>
              <a:t>”, (</a:t>
            </a:r>
            <a:r>
              <a:rPr lang="es-AR" sz="1800" dirty="0" smtClean="0"/>
              <a:t>S. 2491. XL), “</a:t>
            </a:r>
            <a:r>
              <a:rPr lang="es-AR" sz="1800" dirty="0" err="1" smtClean="0"/>
              <a:t>Cuatrin</a:t>
            </a:r>
            <a:r>
              <a:rPr lang="es-AR" sz="1800" dirty="0" smtClean="0"/>
              <a:t>” (331:600)</a:t>
            </a:r>
            <a:endParaRPr lang="es-ES_tradnl" sz="1800" dirty="0" smtClean="0"/>
          </a:p>
          <a:p>
            <a:pPr algn="just">
              <a:buNone/>
            </a:pPr>
            <a:endParaRPr lang="es-ES_tradnl" sz="1800" dirty="0" smtClean="0"/>
          </a:p>
          <a:p>
            <a:pPr algn="just"/>
            <a:endParaRPr lang="es-ES_tradnl" sz="1800" u="sng" dirty="0" smtClean="0"/>
          </a:p>
          <a:p>
            <a:pPr algn="just"/>
            <a:r>
              <a:rPr lang="es-ES_tradnl" sz="1800" u="sng" dirty="0" smtClean="0"/>
              <a:t>ADMINISTRATIVOS</a:t>
            </a:r>
            <a:r>
              <a:rPr lang="es-ES_tradnl" sz="1800" dirty="0" smtClean="0"/>
              <a:t>: Caso “</a:t>
            </a:r>
            <a:r>
              <a:rPr lang="es-ES_tradnl" sz="1800" dirty="0" err="1" smtClean="0"/>
              <a:t>Fiszman</a:t>
            </a:r>
            <a:r>
              <a:rPr lang="es-ES_tradnl" sz="1800" dirty="0" smtClean="0"/>
              <a:t>” (332:1492) – Se refería a una multa de la AFIP, es decir una multa de un organismo administrativo, por lo cual su naturaleza no presenta diferencias con las multas aplicadas por el BCRA en los sumarios financieros.</a:t>
            </a:r>
          </a:p>
          <a:p>
            <a:pPr algn="just">
              <a:buNone/>
            </a:pPr>
            <a:r>
              <a:rPr lang="es-ES_tradnl" sz="1800" dirty="0" smtClean="0"/>
              <a:t>      Ver también: “Sudamericana de Intercambio” (312:2075)</a:t>
            </a: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200" dirty="0" smtClean="0">
                <a:solidFill>
                  <a:schemeClr val="accent5">
                    <a:lumMod val="50000"/>
                  </a:schemeClr>
                </a:solidFill>
              </a:rPr>
              <a:t>El Fallo “LOSICER”</a:t>
            </a:r>
            <a:br>
              <a:rPr lang="es-ES_tradnl" sz="2200" dirty="0" smtClean="0">
                <a:solidFill>
                  <a:schemeClr val="accent5">
                    <a:lumMod val="50000"/>
                  </a:schemeClr>
                </a:solidFill>
              </a:rPr>
            </a:br>
            <a:r>
              <a:rPr lang="es-ES_tradnl" sz="2200" dirty="0" smtClean="0">
                <a:solidFill>
                  <a:schemeClr val="accent5">
                    <a:lumMod val="50000"/>
                  </a:schemeClr>
                </a:solidFill>
              </a:rPr>
              <a:t>(Corte Suprema de Justicia de la Nación)</a:t>
            </a:r>
            <a:endParaRPr lang="es-AR" sz="2200" dirty="0"/>
          </a:p>
        </p:txBody>
      </p:sp>
      <p:sp>
        <p:nvSpPr>
          <p:cNvPr id="3" name="2 Marcador de contenido"/>
          <p:cNvSpPr>
            <a:spLocks noGrp="1"/>
          </p:cNvSpPr>
          <p:nvPr>
            <p:ph sz="quarter" idx="1"/>
          </p:nvPr>
        </p:nvSpPr>
        <p:spPr/>
        <p:txBody>
          <a:bodyPr>
            <a:normAutofit lnSpcReduction="10000"/>
          </a:bodyPr>
          <a:lstStyle/>
          <a:p>
            <a:pPr algn="ctr">
              <a:buNone/>
            </a:pPr>
            <a:r>
              <a:rPr lang="es-ES_tradnl" sz="3500" u="sng" dirty="0" smtClean="0"/>
              <a:t>Fundamentos</a:t>
            </a:r>
            <a:r>
              <a:rPr lang="es-ES_tradnl" sz="3500" dirty="0" smtClean="0"/>
              <a:t>:</a:t>
            </a:r>
          </a:p>
          <a:p>
            <a:pPr algn="ctr">
              <a:buNone/>
            </a:pPr>
            <a:endParaRPr lang="es-ES_tradnl" sz="1400" dirty="0" smtClean="0"/>
          </a:p>
          <a:p>
            <a:pPr algn="just">
              <a:spcBef>
                <a:spcPts val="1800"/>
              </a:spcBef>
              <a:buFont typeface="Wingdings" pitchFamily="2" charset="2"/>
              <a:buChar char="Ø"/>
            </a:pPr>
            <a:r>
              <a:rPr lang="es-ES" sz="1800" i="1" dirty="0" smtClean="0"/>
              <a:t>el derecho a obtener un pronunciamiento judicial </a:t>
            </a:r>
            <a:r>
              <a:rPr lang="es-ES" sz="1800" b="1" i="1" dirty="0" smtClean="0"/>
              <a:t>sin dilaciones </a:t>
            </a:r>
            <a:r>
              <a:rPr lang="es-ES" sz="1800" i="1" dirty="0" smtClean="0"/>
              <a:t>previas resulta ser un corolario del derecho de defensa en juicio consagrado en el art. 18 de la Constitución Nacional.</a:t>
            </a:r>
          </a:p>
          <a:p>
            <a:pPr algn="just">
              <a:spcBef>
                <a:spcPts val="1800"/>
              </a:spcBef>
              <a:buFont typeface="Wingdings" pitchFamily="2" charset="2"/>
              <a:buChar char="Ø"/>
            </a:pPr>
            <a:r>
              <a:rPr lang="es-ES" sz="1800" i="1" dirty="0" smtClean="0"/>
              <a:t>las garantías que aseguran a todos los habitantes de la Nación la presunción de su inocencia y la inviolabilidad de su defensa en juicio y debido proceso legal (arts. 5, 18 y 33 de la Constitución Nacional) se integran por </a:t>
            </a:r>
            <a:r>
              <a:rPr lang="es-ES" sz="1800" b="1" i="1" dirty="0" smtClean="0"/>
              <a:t>una rápida y eficaz decisión judicial</a:t>
            </a:r>
            <a:r>
              <a:rPr lang="es-ES" sz="1800" i="1" dirty="0" smtClean="0"/>
              <a:t>.</a:t>
            </a:r>
          </a:p>
          <a:p>
            <a:pPr algn="just">
              <a:spcBef>
                <a:spcPts val="1800"/>
              </a:spcBef>
              <a:buFont typeface="Wingdings" pitchFamily="2" charset="2"/>
              <a:buChar char="Ø"/>
            </a:pPr>
            <a:r>
              <a:rPr lang="es-ES" sz="1800" i="1" dirty="0" smtClean="0"/>
              <a:t>cabe descartar que el carácter administrativo del procedimiento sumarial pueda erigirse en un óbice para la aplicación de los principios reseñados, pues en el estado de derecho la vigencia de las garantías enunciadas por el art. 8 de la citada Convención no se encuentra limitada al Poder Judicial.</a:t>
            </a:r>
            <a:endParaRPr lang="es-AR" sz="1800" i="1" dirty="0" smtClean="0"/>
          </a:p>
          <a:p>
            <a:endParaRPr lang="es-AR" dirty="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200" dirty="0" smtClean="0">
                <a:solidFill>
                  <a:schemeClr val="accent5">
                    <a:lumMod val="50000"/>
                  </a:schemeClr>
                </a:solidFill>
              </a:rPr>
              <a:t>El Fallo “LOSICER”</a:t>
            </a:r>
            <a:br>
              <a:rPr lang="es-ES_tradnl" sz="2200" dirty="0" smtClean="0">
                <a:solidFill>
                  <a:schemeClr val="accent5">
                    <a:lumMod val="50000"/>
                  </a:schemeClr>
                </a:solidFill>
              </a:rPr>
            </a:br>
            <a:r>
              <a:rPr lang="es-ES_tradnl" sz="2200" dirty="0" smtClean="0">
                <a:solidFill>
                  <a:schemeClr val="accent5">
                    <a:lumMod val="50000"/>
                  </a:schemeClr>
                </a:solidFill>
              </a:rPr>
              <a:t>(Corte Suprema de Justicia de la Nación)</a:t>
            </a:r>
            <a:endParaRPr lang="es-AR" sz="2200" dirty="0">
              <a:solidFill>
                <a:schemeClr val="accent5">
                  <a:lumMod val="50000"/>
                </a:schemeClr>
              </a:solidFill>
            </a:endParaRPr>
          </a:p>
        </p:txBody>
      </p:sp>
      <p:sp>
        <p:nvSpPr>
          <p:cNvPr id="3" name="2 Marcador de contenido"/>
          <p:cNvSpPr>
            <a:spLocks noGrp="1"/>
          </p:cNvSpPr>
          <p:nvPr>
            <p:ph sz="quarter" idx="1"/>
          </p:nvPr>
        </p:nvSpPr>
        <p:spPr>
          <a:xfrm>
            <a:off x="301752" y="1428736"/>
            <a:ext cx="8503920" cy="5000660"/>
          </a:xfrm>
        </p:spPr>
        <p:txBody>
          <a:bodyPr>
            <a:normAutofit/>
          </a:bodyPr>
          <a:lstStyle/>
          <a:p>
            <a:pPr algn="just">
              <a:spcBef>
                <a:spcPts val="1200"/>
              </a:spcBef>
              <a:buFont typeface="Wingdings" pitchFamily="2" charset="2"/>
              <a:buChar char="Ø"/>
            </a:pPr>
            <a:endParaRPr lang="es-ES" sz="1800" b="1" i="1" dirty="0" smtClean="0"/>
          </a:p>
          <a:p>
            <a:pPr algn="just">
              <a:spcBef>
                <a:spcPts val="1200"/>
              </a:spcBef>
              <a:buFont typeface="Wingdings" pitchFamily="2" charset="2"/>
              <a:buChar char="Ø"/>
            </a:pPr>
            <a:r>
              <a:rPr lang="es-ES" sz="1800" b="1" i="1" dirty="0" smtClean="0"/>
              <a:t>cualquier órgano del Estado </a:t>
            </a:r>
            <a:r>
              <a:rPr lang="es-ES" sz="1800" i="1" dirty="0" smtClean="0"/>
              <a:t>que ejerza funciones de carácter materialmente jurisdiccional, tiene obligación de adoptar resoluciones apegadas a las garantías del debido proceso legal en los términos del art. 8 de la Convención Americana.</a:t>
            </a:r>
          </a:p>
          <a:p>
            <a:pPr algn="just">
              <a:spcBef>
                <a:spcPts val="1200"/>
              </a:spcBef>
              <a:buFont typeface="Wingdings" pitchFamily="2" charset="2"/>
              <a:buChar char="Ø"/>
            </a:pPr>
            <a:r>
              <a:rPr lang="es-ES" sz="1800" i="1" dirty="0" smtClean="0"/>
              <a:t>cualquier actuación u omisión de los órganos estatales dentro de un proceso, sea administrativo sancionatorio o jurisdiccional, debe respetar el debido proceso legal.</a:t>
            </a:r>
          </a:p>
          <a:p>
            <a:pPr algn="just">
              <a:spcBef>
                <a:spcPts val="1200"/>
              </a:spcBef>
              <a:buFont typeface="Wingdings" pitchFamily="2" charset="2"/>
              <a:buChar char="Ø"/>
            </a:pPr>
            <a:r>
              <a:rPr lang="es-ES" sz="1800" i="1" dirty="0" smtClean="0"/>
              <a:t>es un derecho humano el obtener todas las garantías que permitan alcanzar soluciones justas, no estando la administración excluida de cumplir con ese deber.</a:t>
            </a:r>
          </a:p>
          <a:p>
            <a:pPr algn="just">
              <a:spcBef>
                <a:spcPts val="1200"/>
              </a:spcBef>
              <a:buFont typeface="Wingdings" pitchFamily="2" charset="2"/>
              <a:buChar char="Ø"/>
            </a:pPr>
            <a:r>
              <a:rPr lang="es-ES" sz="1800" i="1" dirty="0" smtClean="0"/>
              <a:t>Las garantías mínimas deben respetarse en el </a:t>
            </a:r>
            <a:r>
              <a:rPr lang="es-ES" sz="1800" b="1" i="1" dirty="0" smtClean="0"/>
              <a:t>procedimiento administrativo </a:t>
            </a:r>
            <a:r>
              <a:rPr lang="es-ES" sz="1800" i="1" dirty="0" smtClean="0"/>
              <a:t>y en cualquier procedimiento cuya decisión pueda afectar los derechos de las personas.</a:t>
            </a:r>
            <a:endParaRPr lang="es-AR" sz="1800" i="1" dirty="0"/>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641</TotalTime>
  <Words>1582</Words>
  <Application>Microsoft Office PowerPoint</Application>
  <PresentationFormat>Presentación en pantalla (4:3)</PresentationFormat>
  <Paragraphs>185</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Civil</vt:lpstr>
      <vt:lpstr>BCRA SUMARIOS FINANCIEROS Y CAMBIARIOS</vt:lpstr>
      <vt:lpstr>Diapositiva 2</vt:lpstr>
      <vt:lpstr>EL PLAZO RAZONABLE Convención Americana de Derechos Humanos  (Pacto de San José de Costa Rica)</vt:lpstr>
      <vt:lpstr>Diapositiva 4</vt:lpstr>
      <vt:lpstr>PLENARIO “NAVARRINE”  (9.5.2012)  (Cámara Nacional de Apelaciones en lo Contencioso Administrativo Federal )</vt:lpstr>
      <vt:lpstr>PLENARIO “NAVARRINE”  (Cámara Nacional de Apelaciones en lo Contencioso Administrativo Federal )</vt:lpstr>
      <vt:lpstr>El Fallo “LOSICER” (Corte Suprema de Justicia de la Nación)</vt:lpstr>
      <vt:lpstr>El Fallo “LOSICER” (Corte Suprema de Justicia de la Nación)</vt:lpstr>
      <vt:lpstr>El Fallo “LOSICER” (Corte Suprema de Justicia de la Nación)</vt:lpstr>
      <vt:lpstr>El Fallo “LOSICER” (Corte Suprema de Justicia de la Nación)</vt:lpstr>
      <vt:lpstr>El Fallo “LOSICER” (Corte Suprema de Justicia de la Nación)</vt:lpstr>
      <vt:lpstr>El Fallo “LOSICER” (Corte Suprema de Justicia de la Nación)</vt:lpstr>
      <vt:lpstr>El Fallo “LOSICER” (Corte Suprema de Justicia de la Nación)</vt:lpstr>
      <vt:lpstr>El Fallo “LOSICER” (Corte Suprema de Justicia de la Nación)</vt:lpstr>
      <vt:lpstr>El Fallo “LOSICER” (Corte Suprema de Justicia de la Nación)</vt:lpstr>
      <vt:lpstr>LINKS DE INTERÉS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BCRA SUMARIOS FINANCIEROS Y CAMBIARIOS</dc:title>
  <dc:creator>.</dc:creator>
  <cp:lastModifiedBy>Katia</cp:lastModifiedBy>
  <cp:revision>102</cp:revision>
  <dcterms:created xsi:type="dcterms:W3CDTF">2013-07-05T14:40:00Z</dcterms:created>
  <dcterms:modified xsi:type="dcterms:W3CDTF">2013-10-01T15:29:12Z</dcterms:modified>
</cp:coreProperties>
</file>