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22"/>
  </p:notes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63" r:id="rId18"/>
    <p:sldId id="260" r:id="rId19"/>
    <p:sldId id="259" r:id="rId20"/>
    <p:sldId id="261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A3518-1070-408E-8AC6-867F576DC76E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EFCDCF-D6F2-4918-8DBB-CA0F2A8A09EE}">
      <dgm:prSet custT="1"/>
      <dgm:spPr>
        <a:solidFill>
          <a:srgbClr val="00338D"/>
        </a:solidFill>
      </dgm:spPr>
      <dgm:t>
        <a:bodyPr/>
        <a:lstStyle/>
        <a:p>
          <a:pPr rtl="0"/>
          <a:r>
            <a:rPr lang="en-US" sz="1600" b="1" dirty="0" smtClean="0"/>
            <a:t>Impact Assessment &amp; High Level Design</a:t>
          </a:r>
          <a:endParaRPr lang="en-US" sz="1600" dirty="0"/>
        </a:p>
      </dgm:t>
    </dgm:pt>
    <dgm:pt modelId="{5FC999B1-1A2D-42FE-8BCC-C248191EC96A}" type="parTrans" cxnId="{45B0C281-1603-425C-A56E-FA2914A3D998}">
      <dgm:prSet/>
      <dgm:spPr/>
      <dgm:t>
        <a:bodyPr/>
        <a:lstStyle/>
        <a:p>
          <a:endParaRPr lang="en-US"/>
        </a:p>
      </dgm:t>
    </dgm:pt>
    <dgm:pt modelId="{70485BD4-7427-4549-867F-7D6F3F36669F}" type="sibTrans" cxnId="{45B0C281-1603-425C-A56E-FA2914A3D998}">
      <dgm:prSet/>
      <dgm:spPr/>
      <dgm:t>
        <a:bodyPr/>
        <a:lstStyle/>
        <a:p>
          <a:endParaRPr lang="en-US"/>
        </a:p>
      </dgm:t>
    </dgm:pt>
    <dgm:pt modelId="{F341F755-AE74-4D94-9304-E536011C3FB5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AR" sz="1400" noProof="0" dirty="0" smtClean="0">
              <a:solidFill>
                <a:srgbClr val="00338D"/>
              </a:solidFill>
            </a:rPr>
            <a:t>Identificación de requerimientos </a:t>
          </a:r>
          <a:r>
            <a:rPr lang="en-US" sz="1400" dirty="0" smtClean="0">
              <a:solidFill>
                <a:srgbClr val="00338D"/>
              </a:solidFill>
            </a:rPr>
            <a:t>FATCA </a:t>
          </a:r>
          <a:endParaRPr lang="en-US" sz="1400" dirty="0">
            <a:solidFill>
              <a:srgbClr val="00338D"/>
            </a:solidFill>
          </a:endParaRPr>
        </a:p>
      </dgm:t>
    </dgm:pt>
    <dgm:pt modelId="{9038FD03-9F21-4493-8754-67F8FB55EE1B}" type="parTrans" cxnId="{D9A75198-A79D-4F7A-8899-B292E522D848}">
      <dgm:prSet/>
      <dgm:spPr/>
      <dgm:t>
        <a:bodyPr/>
        <a:lstStyle/>
        <a:p>
          <a:endParaRPr lang="en-US"/>
        </a:p>
      </dgm:t>
    </dgm:pt>
    <dgm:pt modelId="{E297A8F8-E8BB-4232-BD8A-EDD17D84EC5A}" type="sibTrans" cxnId="{D9A75198-A79D-4F7A-8899-B292E522D848}">
      <dgm:prSet/>
      <dgm:spPr/>
      <dgm:t>
        <a:bodyPr/>
        <a:lstStyle/>
        <a:p>
          <a:endParaRPr lang="en-US"/>
        </a:p>
      </dgm:t>
    </dgm:pt>
    <dgm:pt modelId="{EEF76709-F7E1-4045-914B-04E9D9182F27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Análisis de impacto y de situación actual </a:t>
          </a:r>
          <a:endParaRPr lang="en-US" sz="1400" dirty="0">
            <a:solidFill>
              <a:srgbClr val="00338D"/>
            </a:solidFill>
          </a:endParaRPr>
        </a:p>
      </dgm:t>
    </dgm:pt>
    <dgm:pt modelId="{2253D769-3916-4279-8E9F-D0A3687A4110}" type="parTrans" cxnId="{108FD795-F88C-4775-ADFD-39522256B02D}">
      <dgm:prSet/>
      <dgm:spPr/>
      <dgm:t>
        <a:bodyPr/>
        <a:lstStyle/>
        <a:p>
          <a:endParaRPr lang="en-US"/>
        </a:p>
      </dgm:t>
    </dgm:pt>
    <dgm:pt modelId="{AED34414-EEAA-4152-8FE5-E1BE8BD6E94D}" type="sibTrans" cxnId="{108FD795-F88C-4775-ADFD-39522256B02D}">
      <dgm:prSet/>
      <dgm:spPr/>
      <dgm:t>
        <a:bodyPr/>
        <a:lstStyle/>
        <a:p>
          <a:endParaRPr lang="en-US"/>
        </a:p>
      </dgm:t>
    </dgm:pt>
    <dgm:pt modelId="{68A9EC1D-E74B-4DD2-8847-0231C611FE02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Programación de planning, costos, presupuestos y estrategias de comunicación y entrenamiento al personal.</a:t>
          </a:r>
          <a:r>
            <a:rPr lang="es-ES" sz="1400" dirty="0" smtClean="0"/>
            <a:t> </a:t>
          </a:r>
          <a:endParaRPr lang="en-US" sz="1400" dirty="0"/>
        </a:p>
      </dgm:t>
    </dgm:pt>
    <dgm:pt modelId="{3E683EA6-382F-42C9-A9DF-5A38AB78D114}" type="parTrans" cxnId="{5E8F6CB9-B2FC-45F6-BD66-931B8F9BD1A7}">
      <dgm:prSet/>
      <dgm:spPr/>
      <dgm:t>
        <a:bodyPr/>
        <a:lstStyle/>
        <a:p>
          <a:endParaRPr lang="en-US"/>
        </a:p>
      </dgm:t>
    </dgm:pt>
    <dgm:pt modelId="{244E3DB6-184F-47C2-9245-ABF470DCD65D}" type="sibTrans" cxnId="{5E8F6CB9-B2FC-45F6-BD66-931B8F9BD1A7}">
      <dgm:prSet/>
      <dgm:spPr/>
      <dgm:t>
        <a:bodyPr/>
        <a:lstStyle/>
        <a:p>
          <a:endParaRPr lang="en-US"/>
        </a:p>
      </dgm:t>
    </dgm:pt>
    <dgm:pt modelId="{2C5AF01E-FDFF-436E-8812-86DFAEC912EC}">
      <dgm:prSet custT="1"/>
      <dgm:spPr>
        <a:solidFill>
          <a:srgbClr val="00338D"/>
        </a:solidFill>
      </dgm:spPr>
      <dgm:t>
        <a:bodyPr/>
        <a:lstStyle/>
        <a:p>
          <a:pPr rtl="0"/>
          <a:r>
            <a:rPr lang="en-US" sz="1600" b="1" dirty="0" smtClean="0"/>
            <a:t>Detailed Design &amp; Implementation</a:t>
          </a:r>
          <a:endParaRPr lang="en-US" sz="1600" dirty="0"/>
        </a:p>
      </dgm:t>
    </dgm:pt>
    <dgm:pt modelId="{1A021E4E-76C8-45A8-A6C4-CCA0C1D3CCD7}" type="parTrans" cxnId="{90DD5DDD-DF1A-4E49-A8A3-4CF74A839A27}">
      <dgm:prSet/>
      <dgm:spPr/>
      <dgm:t>
        <a:bodyPr/>
        <a:lstStyle/>
        <a:p>
          <a:endParaRPr lang="en-US"/>
        </a:p>
      </dgm:t>
    </dgm:pt>
    <dgm:pt modelId="{B8314798-959E-4E24-BB53-025902A7C72F}" type="sibTrans" cxnId="{90DD5DDD-DF1A-4E49-A8A3-4CF74A839A27}">
      <dgm:prSet/>
      <dgm:spPr/>
      <dgm:t>
        <a:bodyPr/>
        <a:lstStyle/>
        <a:p>
          <a:endParaRPr lang="en-US"/>
        </a:p>
      </dgm:t>
    </dgm:pt>
    <dgm:pt modelId="{2744EDBA-019D-439E-A2BB-DE0F0B0EB705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Clasificación de la entidad y Convenio con IRS </a:t>
          </a:r>
          <a:endParaRPr lang="en-US" sz="1400" dirty="0">
            <a:solidFill>
              <a:srgbClr val="00338D"/>
            </a:solidFill>
          </a:endParaRPr>
        </a:p>
      </dgm:t>
    </dgm:pt>
    <dgm:pt modelId="{2F3AC6CB-BAF0-4753-9AD9-253527C0D341}" type="parTrans" cxnId="{4FE37EA9-4685-4E0B-9EE0-80392A20DAC7}">
      <dgm:prSet/>
      <dgm:spPr/>
      <dgm:t>
        <a:bodyPr/>
        <a:lstStyle/>
        <a:p>
          <a:endParaRPr lang="en-US"/>
        </a:p>
      </dgm:t>
    </dgm:pt>
    <dgm:pt modelId="{FBB0F336-3E67-4125-8DB8-30B53A4912A3}" type="sibTrans" cxnId="{4FE37EA9-4685-4E0B-9EE0-80392A20DAC7}">
      <dgm:prSet/>
      <dgm:spPr/>
      <dgm:t>
        <a:bodyPr/>
        <a:lstStyle/>
        <a:p>
          <a:endParaRPr lang="en-US"/>
        </a:p>
      </dgm:t>
    </dgm:pt>
    <dgm:pt modelId="{2D745CFF-B50A-4624-99B0-353F518E4C32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Identificación de nuevos clientes estadounidenses y cambios en los clientes existentes </a:t>
          </a:r>
          <a:endParaRPr lang="en-US" sz="1400" dirty="0">
            <a:solidFill>
              <a:srgbClr val="00338D"/>
            </a:solidFill>
          </a:endParaRPr>
        </a:p>
      </dgm:t>
    </dgm:pt>
    <dgm:pt modelId="{1C181CE7-6785-4094-8ACA-B77FDA3861B9}" type="parTrans" cxnId="{7F69B63A-DB37-4F3D-A5CC-5926AE5D68E2}">
      <dgm:prSet/>
      <dgm:spPr/>
      <dgm:t>
        <a:bodyPr/>
        <a:lstStyle/>
        <a:p>
          <a:endParaRPr lang="en-US"/>
        </a:p>
      </dgm:t>
    </dgm:pt>
    <dgm:pt modelId="{4746A455-B163-418A-ABB6-AA2512F5EF1B}" type="sibTrans" cxnId="{7F69B63A-DB37-4F3D-A5CC-5926AE5D68E2}">
      <dgm:prSet/>
      <dgm:spPr/>
      <dgm:t>
        <a:bodyPr/>
        <a:lstStyle/>
        <a:p>
          <a:endParaRPr lang="en-US"/>
        </a:p>
      </dgm:t>
    </dgm:pt>
    <dgm:pt modelId="{20004574-4AF7-450D-85C4-043355D81476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AR" sz="1400" noProof="0" smtClean="0">
              <a:solidFill>
                <a:srgbClr val="00338D"/>
              </a:solidFill>
            </a:rPr>
            <a:t>Reporte</a:t>
          </a:r>
          <a:endParaRPr lang="es-AR" sz="1400" noProof="0">
            <a:solidFill>
              <a:srgbClr val="00338D"/>
            </a:solidFill>
          </a:endParaRPr>
        </a:p>
      </dgm:t>
    </dgm:pt>
    <dgm:pt modelId="{D92668B3-3DCB-43AD-AD7F-CE2BB01A5915}" type="parTrans" cxnId="{24729E85-E5BF-4FC6-8E2D-A6D4826ABB51}">
      <dgm:prSet/>
      <dgm:spPr/>
      <dgm:t>
        <a:bodyPr/>
        <a:lstStyle/>
        <a:p>
          <a:endParaRPr lang="en-US"/>
        </a:p>
      </dgm:t>
    </dgm:pt>
    <dgm:pt modelId="{036F0D10-6930-4FE0-A43B-F458BB923890}" type="sibTrans" cxnId="{24729E85-E5BF-4FC6-8E2D-A6D4826ABB51}">
      <dgm:prSet/>
      <dgm:spPr/>
      <dgm:t>
        <a:bodyPr/>
        <a:lstStyle/>
        <a:p>
          <a:endParaRPr lang="en-US"/>
        </a:p>
      </dgm:t>
    </dgm:pt>
    <dgm:pt modelId="{8EFC3C1E-EBDA-4858-BE8D-E887D20C069B}">
      <dgm:prSet custT="1"/>
      <dgm:spPr>
        <a:solidFill>
          <a:srgbClr val="00338D"/>
        </a:solidFill>
      </dgm:spPr>
      <dgm:t>
        <a:bodyPr/>
        <a:lstStyle/>
        <a:p>
          <a:pPr rtl="0"/>
          <a:r>
            <a:rPr lang="en-US" sz="1600" b="1" dirty="0" smtClean="0"/>
            <a:t>Governance &amp; Embedding the change </a:t>
          </a:r>
          <a:endParaRPr lang="en-US" sz="1600" dirty="0"/>
        </a:p>
      </dgm:t>
    </dgm:pt>
    <dgm:pt modelId="{8525BF70-DD13-4FB7-BD46-213BC2FECFCD}" type="parTrans" cxnId="{DB784CA2-DBD1-49FC-A488-FE00B3BBC4B7}">
      <dgm:prSet/>
      <dgm:spPr/>
      <dgm:t>
        <a:bodyPr/>
        <a:lstStyle/>
        <a:p>
          <a:endParaRPr lang="en-US"/>
        </a:p>
      </dgm:t>
    </dgm:pt>
    <dgm:pt modelId="{86F057B2-8C7F-4A7A-BE1B-8890E6DC981E}" type="sibTrans" cxnId="{DB784CA2-DBD1-49FC-A488-FE00B3BBC4B7}">
      <dgm:prSet/>
      <dgm:spPr/>
      <dgm:t>
        <a:bodyPr/>
        <a:lstStyle/>
        <a:p>
          <a:endParaRPr lang="en-US"/>
        </a:p>
      </dgm:t>
    </dgm:pt>
    <dgm:pt modelId="{47CBE427-5F93-4DE1-AF5D-70F7B9BAED90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Planeamiento y estrategia de comunicación y educación a clientes finales </a:t>
          </a:r>
          <a:endParaRPr lang="en-US" sz="1400" dirty="0">
            <a:solidFill>
              <a:srgbClr val="00338D"/>
            </a:solidFill>
          </a:endParaRPr>
        </a:p>
      </dgm:t>
    </dgm:pt>
    <dgm:pt modelId="{A091F86A-399A-49AB-AE9D-6C6C2ED3D4AD}" type="parTrans" cxnId="{416BC420-B129-4D32-A949-8724C8727D29}">
      <dgm:prSet/>
      <dgm:spPr/>
      <dgm:t>
        <a:bodyPr/>
        <a:lstStyle/>
        <a:p>
          <a:endParaRPr lang="en-US"/>
        </a:p>
      </dgm:t>
    </dgm:pt>
    <dgm:pt modelId="{C0C35B42-9C09-41DE-A621-5C9A5DB27074}" type="sibTrans" cxnId="{416BC420-B129-4D32-A949-8724C8727D29}">
      <dgm:prSet/>
      <dgm:spPr/>
      <dgm:t>
        <a:bodyPr/>
        <a:lstStyle/>
        <a:p>
          <a:endParaRPr lang="en-US"/>
        </a:p>
      </dgm:t>
    </dgm:pt>
    <dgm:pt modelId="{1FEB2F52-4B84-4317-A99F-32CC08A198D9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ES" sz="1400" dirty="0" smtClean="0">
              <a:solidFill>
                <a:srgbClr val="00338D"/>
              </a:solidFill>
            </a:rPr>
            <a:t>Diseño de material y training dentro de la entidad y externamente a clientes </a:t>
          </a:r>
          <a:endParaRPr lang="en-US" sz="1400" dirty="0">
            <a:solidFill>
              <a:srgbClr val="00338D"/>
            </a:solidFill>
          </a:endParaRPr>
        </a:p>
      </dgm:t>
    </dgm:pt>
    <dgm:pt modelId="{B141E9E0-439C-4D97-A3B2-F9CEC7F245AD}" type="parTrans" cxnId="{EF895B2A-51E6-418D-99A2-AC803B3048F8}">
      <dgm:prSet/>
      <dgm:spPr/>
      <dgm:t>
        <a:bodyPr/>
        <a:lstStyle/>
        <a:p>
          <a:endParaRPr lang="en-US"/>
        </a:p>
      </dgm:t>
    </dgm:pt>
    <dgm:pt modelId="{EBBE3EE6-6193-4BF6-A805-8553A0A088B1}" type="sibTrans" cxnId="{EF895B2A-51E6-418D-99A2-AC803B3048F8}">
      <dgm:prSet/>
      <dgm:spPr/>
      <dgm:t>
        <a:bodyPr/>
        <a:lstStyle/>
        <a:p>
          <a:endParaRPr lang="en-US"/>
        </a:p>
      </dgm:t>
    </dgm:pt>
    <dgm:pt modelId="{BDE18173-501D-4F10-861D-1ED751BC6094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AR" sz="1400" noProof="0" dirty="0" smtClean="0">
              <a:solidFill>
                <a:srgbClr val="00338D"/>
              </a:solidFill>
            </a:rPr>
            <a:t>Cambio</a:t>
          </a:r>
          <a:r>
            <a:rPr lang="en-US" sz="1400" dirty="0" smtClean="0">
              <a:solidFill>
                <a:srgbClr val="00338D"/>
              </a:solidFill>
            </a:rPr>
            <a:t> cultural </a:t>
          </a:r>
          <a:endParaRPr lang="en-US" sz="1400" dirty="0">
            <a:solidFill>
              <a:srgbClr val="00338D"/>
            </a:solidFill>
          </a:endParaRPr>
        </a:p>
      </dgm:t>
    </dgm:pt>
    <dgm:pt modelId="{6BCF438E-3287-40C2-9243-F6D5A7EB498F}" type="parTrans" cxnId="{7A1605FF-84BF-4C74-AFD9-E011E7D7E33D}">
      <dgm:prSet/>
      <dgm:spPr/>
      <dgm:t>
        <a:bodyPr/>
        <a:lstStyle/>
        <a:p>
          <a:endParaRPr lang="en-US"/>
        </a:p>
      </dgm:t>
    </dgm:pt>
    <dgm:pt modelId="{EF6B797A-86BF-44F2-8E2A-82F76D223B05}" type="sibTrans" cxnId="{7A1605FF-84BF-4C74-AFD9-E011E7D7E33D}">
      <dgm:prSet/>
      <dgm:spPr/>
      <dgm:t>
        <a:bodyPr/>
        <a:lstStyle/>
        <a:p>
          <a:endParaRPr lang="en-US"/>
        </a:p>
      </dgm:t>
    </dgm:pt>
    <dgm:pt modelId="{64625F60-92C5-4D90-B85C-099723972627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AR" sz="1400" dirty="0" smtClean="0">
              <a:solidFill>
                <a:srgbClr val="00338D"/>
              </a:solidFill>
            </a:rPr>
            <a:t>Roll out e Implementación.</a:t>
          </a:r>
          <a:endParaRPr lang="en-US" sz="1400" dirty="0">
            <a:solidFill>
              <a:srgbClr val="00338D"/>
            </a:solidFill>
          </a:endParaRPr>
        </a:p>
      </dgm:t>
    </dgm:pt>
    <dgm:pt modelId="{46594E40-EA95-40BE-9700-12906E75F63E}" type="parTrans" cxnId="{2609856F-0878-4547-A048-E2481FAC9F73}">
      <dgm:prSet/>
      <dgm:spPr/>
      <dgm:t>
        <a:bodyPr/>
        <a:lstStyle/>
        <a:p>
          <a:endParaRPr lang="en-US"/>
        </a:p>
      </dgm:t>
    </dgm:pt>
    <dgm:pt modelId="{4801738F-4630-4158-A9E0-858E7850A5B9}" type="sibTrans" cxnId="{2609856F-0878-4547-A048-E2481FAC9F73}">
      <dgm:prSet/>
      <dgm:spPr/>
      <dgm:t>
        <a:bodyPr/>
        <a:lstStyle/>
        <a:p>
          <a:endParaRPr lang="en-US"/>
        </a:p>
      </dgm:t>
    </dgm:pt>
    <dgm:pt modelId="{F05A7015-873A-46D9-9F97-460D7015B104}">
      <dgm:prSet custT="1"/>
      <dgm:spPr>
        <a:solidFill>
          <a:srgbClr val="BFCCE3">
            <a:alpha val="90000"/>
          </a:srgbClr>
        </a:solidFill>
      </dgm:spPr>
      <dgm:t>
        <a:bodyPr/>
        <a:lstStyle/>
        <a:p>
          <a:pPr rtl="0"/>
          <a:r>
            <a:rPr lang="es-AR" sz="1400" dirty="0" smtClean="0">
              <a:solidFill>
                <a:srgbClr val="00338D"/>
              </a:solidFill>
            </a:rPr>
            <a:t>Aseguramiento cumplimiento FATCA</a:t>
          </a:r>
          <a:endParaRPr lang="en-US" sz="1400" dirty="0">
            <a:solidFill>
              <a:srgbClr val="00338D"/>
            </a:solidFill>
          </a:endParaRPr>
        </a:p>
      </dgm:t>
    </dgm:pt>
    <dgm:pt modelId="{D4DCD6E0-2AA2-48BA-87F3-0A3C53BA2E90}" type="parTrans" cxnId="{30129C07-3057-42C5-98F5-75A3C69C9216}">
      <dgm:prSet/>
      <dgm:spPr/>
      <dgm:t>
        <a:bodyPr/>
        <a:lstStyle/>
        <a:p>
          <a:endParaRPr lang="en-US"/>
        </a:p>
      </dgm:t>
    </dgm:pt>
    <dgm:pt modelId="{F8BF8A48-C1A7-4196-8621-791933ADA1F0}" type="sibTrans" cxnId="{30129C07-3057-42C5-98F5-75A3C69C9216}">
      <dgm:prSet/>
      <dgm:spPr/>
      <dgm:t>
        <a:bodyPr/>
        <a:lstStyle/>
        <a:p>
          <a:endParaRPr lang="en-US"/>
        </a:p>
      </dgm:t>
    </dgm:pt>
    <dgm:pt modelId="{EAEAA8F7-A82D-4574-B85E-AA703D9D4263}" type="pres">
      <dgm:prSet presAssocID="{C3FA3518-1070-408E-8AC6-867F576DC7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F08A9-8868-46C3-84CF-B6B276E60161}" type="pres">
      <dgm:prSet presAssocID="{EDEFCDCF-D6F2-4918-8DBB-CA0F2A8A09EE}" presName="composite" presStyleCnt="0"/>
      <dgm:spPr/>
    </dgm:pt>
    <dgm:pt modelId="{4819F3ED-E8FD-4049-BAEE-FFA75BD30084}" type="pres">
      <dgm:prSet presAssocID="{EDEFCDCF-D6F2-4918-8DBB-CA0F2A8A09EE}" presName="parTx" presStyleLbl="alignNode1" presStyleIdx="0" presStyleCnt="3" custLinFactNeighborY="-8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7030D-0B5B-4C35-869C-25B62226D53D}" type="pres">
      <dgm:prSet presAssocID="{EDEFCDCF-D6F2-4918-8DBB-CA0F2A8A09EE}" presName="desTx" presStyleLbl="alignAccFollowNode1" presStyleIdx="0" presStyleCnt="3" custLinFactNeighborY="-2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B01A3-6F0A-4A8E-919A-1AAF92988C26}" type="pres">
      <dgm:prSet presAssocID="{70485BD4-7427-4549-867F-7D6F3F36669F}" presName="space" presStyleCnt="0"/>
      <dgm:spPr/>
    </dgm:pt>
    <dgm:pt modelId="{F9E06646-1BD9-4A67-B36B-0A4928F2C2E4}" type="pres">
      <dgm:prSet presAssocID="{2C5AF01E-FDFF-436E-8812-86DFAEC912EC}" presName="composite" presStyleCnt="0"/>
      <dgm:spPr/>
    </dgm:pt>
    <dgm:pt modelId="{C5CAA4D0-8E71-4D85-8673-2EFB8399D3F3}" type="pres">
      <dgm:prSet presAssocID="{2C5AF01E-FDFF-436E-8812-86DFAEC912EC}" presName="parTx" presStyleLbl="alignNode1" presStyleIdx="1" presStyleCnt="3" custLinFactNeighborY="-8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DB97-E700-4FCE-899D-7D75EA5DEE93}" type="pres">
      <dgm:prSet presAssocID="{2C5AF01E-FDFF-436E-8812-86DFAEC912EC}" presName="desTx" presStyleLbl="alignAccFollowNode1" presStyleIdx="1" presStyleCnt="3" custLinFactNeighborY="-2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C4F7C-094C-491C-B1AE-BB527F3A1727}" type="pres">
      <dgm:prSet presAssocID="{B8314798-959E-4E24-BB53-025902A7C72F}" presName="space" presStyleCnt="0"/>
      <dgm:spPr/>
    </dgm:pt>
    <dgm:pt modelId="{CA842FD8-4B5D-420F-8717-3CE53551A782}" type="pres">
      <dgm:prSet presAssocID="{8EFC3C1E-EBDA-4858-BE8D-E887D20C069B}" presName="composite" presStyleCnt="0"/>
      <dgm:spPr/>
    </dgm:pt>
    <dgm:pt modelId="{B6654D77-A47E-4393-B2F7-EA774B6CBB15}" type="pres">
      <dgm:prSet presAssocID="{8EFC3C1E-EBDA-4858-BE8D-E887D20C069B}" presName="parTx" presStyleLbl="alignNode1" presStyleIdx="2" presStyleCnt="3" custLinFactNeighborY="-8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193F2-887D-4683-B649-E4C1D7EF3514}" type="pres">
      <dgm:prSet presAssocID="{8EFC3C1E-EBDA-4858-BE8D-E887D20C069B}" presName="desTx" presStyleLbl="alignAccFollowNode1" presStyleIdx="2" presStyleCnt="3" custLinFactNeighborY="-1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DD5DDD-DF1A-4E49-A8A3-4CF74A839A27}" srcId="{C3FA3518-1070-408E-8AC6-867F576DC76E}" destId="{2C5AF01E-FDFF-436E-8812-86DFAEC912EC}" srcOrd="1" destOrd="0" parTransId="{1A021E4E-76C8-45A8-A6C4-CCA0C1D3CCD7}" sibTransId="{B8314798-959E-4E24-BB53-025902A7C72F}"/>
    <dgm:cxn modelId="{5E8F6CB9-B2FC-45F6-BD66-931B8F9BD1A7}" srcId="{EDEFCDCF-D6F2-4918-8DBB-CA0F2A8A09EE}" destId="{68A9EC1D-E74B-4DD2-8847-0231C611FE02}" srcOrd="2" destOrd="0" parTransId="{3E683EA6-382F-42C9-A9DF-5A38AB78D114}" sibTransId="{244E3DB6-184F-47C2-9245-ABF470DCD65D}"/>
    <dgm:cxn modelId="{004D4738-A116-46FF-9313-16CA4ED01AFF}" type="presOf" srcId="{1FEB2F52-4B84-4317-A99F-32CC08A198D9}" destId="{328193F2-887D-4683-B649-E4C1D7EF3514}" srcOrd="0" destOrd="1" presId="urn:microsoft.com/office/officeart/2005/8/layout/hList1"/>
    <dgm:cxn modelId="{5A2E3709-7B19-499D-9DE7-CD21AEBEF539}" type="presOf" srcId="{EDEFCDCF-D6F2-4918-8DBB-CA0F2A8A09EE}" destId="{4819F3ED-E8FD-4049-BAEE-FFA75BD30084}" srcOrd="0" destOrd="0" presId="urn:microsoft.com/office/officeart/2005/8/layout/hList1"/>
    <dgm:cxn modelId="{24729E85-E5BF-4FC6-8E2D-A6D4826ABB51}" srcId="{2C5AF01E-FDFF-436E-8812-86DFAEC912EC}" destId="{20004574-4AF7-450D-85C4-043355D81476}" srcOrd="2" destOrd="0" parTransId="{D92668B3-3DCB-43AD-AD7F-CE2BB01A5915}" sibTransId="{036F0D10-6930-4FE0-A43B-F458BB923890}"/>
    <dgm:cxn modelId="{88F22BF3-395A-432C-8F46-6BFA91DCBA08}" type="presOf" srcId="{F341F755-AE74-4D94-9304-E536011C3FB5}" destId="{1847030D-0B5B-4C35-869C-25B62226D53D}" srcOrd="0" destOrd="0" presId="urn:microsoft.com/office/officeart/2005/8/layout/hList1"/>
    <dgm:cxn modelId="{27ABC31D-0F9D-4B83-ADB0-95E6950A4A3D}" type="presOf" srcId="{2744EDBA-019D-439E-A2BB-DE0F0B0EB705}" destId="{4B25DB97-E700-4FCE-899D-7D75EA5DEE93}" srcOrd="0" destOrd="0" presId="urn:microsoft.com/office/officeart/2005/8/layout/hList1"/>
    <dgm:cxn modelId="{45B0C281-1603-425C-A56E-FA2914A3D998}" srcId="{C3FA3518-1070-408E-8AC6-867F576DC76E}" destId="{EDEFCDCF-D6F2-4918-8DBB-CA0F2A8A09EE}" srcOrd="0" destOrd="0" parTransId="{5FC999B1-1A2D-42FE-8BCC-C248191EC96A}" sibTransId="{70485BD4-7427-4549-867F-7D6F3F36669F}"/>
    <dgm:cxn modelId="{AB27DCDB-3DA0-46CE-BAB0-9CDFF8EDF9D8}" type="presOf" srcId="{8EFC3C1E-EBDA-4858-BE8D-E887D20C069B}" destId="{B6654D77-A47E-4393-B2F7-EA774B6CBB15}" srcOrd="0" destOrd="0" presId="urn:microsoft.com/office/officeart/2005/8/layout/hList1"/>
    <dgm:cxn modelId="{EF895B2A-51E6-418D-99A2-AC803B3048F8}" srcId="{8EFC3C1E-EBDA-4858-BE8D-E887D20C069B}" destId="{1FEB2F52-4B84-4317-A99F-32CC08A198D9}" srcOrd="1" destOrd="0" parTransId="{B141E9E0-439C-4D97-A3B2-F9CEC7F245AD}" sibTransId="{EBBE3EE6-6193-4BF6-A805-8553A0A088B1}"/>
    <dgm:cxn modelId="{A3C14B66-5F9B-4578-8C0E-73C8EE8E089B}" type="presOf" srcId="{EEF76709-F7E1-4045-914B-04E9D9182F27}" destId="{1847030D-0B5B-4C35-869C-25B62226D53D}" srcOrd="0" destOrd="1" presId="urn:microsoft.com/office/officeart/2005/8/layout/hList1"/>
    <dgm:cxn modelId="{108FD795-F88C-4775-ADFD-39522256B02D}" srcId="{EDEFCDCF-D6F2-4918-8DBB-CA0F2A8A09EE}" destId="{EEF76709-F7E1-4045-914B-04E9D9182F27}" srcOrd="1" destOrd="0" parTransId="{2253D769-3916-4279-8E9F-D0A3687A4110}" sibTransId="{AED34414-EEAA-4152-8FE5-E1BE8BD6E94D}"/>
    <dgm:cxn modelId="{B3D1BF1F-313C-4DFC-B741-2C575360C8CD}" type="presOf" srcId="{2D745CFF-B50A-4624-99B0-353F518E4C32}" destId="{4B25DB97-E700-4FCE-899D-7D75EA5DEE93}" srcOrd="0" destOrd="1" presId="urn:microsoft.com/office/officeart/2005/8/layout/hList1"/>
    <dgm:cxn modelId="{F68B3D54-1E81-479C-9A0C-1922691D4A6F}" type="presOf" srcId="{BDE18173-501D-4F10-861D-1ED751BC6094}" destId="{328193F2-887D-4683-B649-E4C1D7EF3514}" srcOrd="0" destOrd="2" presId="urn:microsoft.com/office/officeart/2005/8/layout/hList1"/>
    <dgm:cxn modelId="{4FE37EA9-4685-4E0B-9EE0-80392A20DAC7}" srcId="{2C5AF01E-FDFF-436E-8812-86DFAEC912EC}" destId="{2744EDBA-019D-439E-A2BB-DE0F0B0EB705}" srcOrd="0" destOrd="0" parTransId="{2F3AC6CB-BAF0-4753-9AD9-253527C0D341}" sibTransId="{FBB0F336-3E67-4125-8DB8-30B53A4912A3}"/>
    <dgm:cxn modelId="{FE5EC4F2-E42A-4BC0-A85F-5C89F327F5E8}" type="presOf" srcId="{68A9EC1D-E74B-4DD2-8847-0231C611FE02}" destId="{1847030D-0B5B-4C35-869C-25B62226D53D}" srcOrd="0" destOrd="2" presId="urn:microsoft.com/office/officeart/2005/8/layout/hList1"/>
    <dgm:cxn modelId="{30129C07-3057-42C5-98F5-75A3C69C9216}" srcId="{8EFC3C1E-EBDA-4858-BE8D-E887D20C069B}" destId="{F05A7015-873A-46D9-9F97-460D7015B104}" srcOrd="3" destOrd="0" parTransId="{D4DCD6E0-2AA2-48BA-87F3-0A3C53BA2E90}" sibTransId="{F8BF8A48-C1A7-4196-8621-791933ADA1F0}"/>
    <dgm:cxn modelId="{D7CF0FCE-E30B-4BCA-B83F-CC0431EBC167}" type="presOf" srcId="{64625F60-92C5-4D90-B85C-099723972627}" destId="{4B25DB97-E700-4FCE-899D-7D75EA5DEE93}" srcOrd="0" destOrd="3" presId="urn:microsoft.com/office/officeart/2005/8/layout/hList1"/>
    <dgm:cxn modelId="{2609856F-0878-4547-A048-E2481FAC9F73}" srcId="{2C5AF01E-FDFF-436E-8812-86DFAEC912EC}" destId="{64625F60-92C5-4D90-B85C-099723972627}" srcOrd="3" destOrd="0" parTransId="{46594E40-EA95-40BE-9700-12906E75F63E}" sibTransId="{4801738F-4630-4158-A9E0-858E7850A5B9}"/>
    <dgm:cxn modelId="{7A1605FF-84BF-4C74-AFD9-E011E7D7E33D}" srcId="{8EFC3C1E-EBDA-4858-BE8D-E887D20C069B}" destId="{BDE18173-501D-4F10-861D-1ED751BC6094}" srcOrd="2" destOrd="0" parTransId="{6BCF438E-3287-40C2-9243-F6D5A7EB498F}" sibTransId="{EF6B797A-86BF-44F2-8E2A-82F76D223B05}"/>
    <dgm:cxn modelId="{009E4577-50D4-4E37-8F7A-D30FAAAFAFA0}" type="presOf" srcId="{20004574-4AF7-450D-85C4-043355D81476}" destId="{4B25DB97-E700-4FCE-899D-7D75EA5DEE93}" srcOrd="0" destOrd="2" presId="urn:microsoft.com/office/officeart/2005/8/layout/hList1"/>
    <dgm:cxn modelId="{68CAC38C-F1C3-4213-9024-1F3A6F415956}" type="presOf" srcId="{C3FA3518-1070-408E-8AC6-867F576DC76E}" destId="{EAEAA8F7-A82D-4574-B85E-AA703D9D4263}" srcOrd="0" destOrd="0" presId="urn:microsoft.com/office/officeart/2005/8/layout/hList1"/>
    <dgm:cxn modelId="{7F69B63A-DB37-4F3D-A5CC-5926AE5D68E2}" srcId="{2C5AF01E-FDFF-436E-8812-86DFAEC912EC}" destId="{2D745CFF-B50A-4624-99B0-353F518E4C32}" srcOrd="1" destOrd="0" parTransId="{1C181CE7-6785-4094-8ACA-B77FDA3861B9}" sibTransId="{4746A455-B163-418A-ABB6-AA2512F5EF1B}"/>
    <dgm:cxn modelId="{71D1C9A5-0794-44E5-A5E4-757E5C4D6812}" type="presOf" srcId="{F05A7015-873A-46D9-9F97-460D7015B104}" destId="{328193F2-887D-4683-B649-E4C1D7EF3514}" srcOrd="0" destOrd="3" presId="urn:microsoft.com/office/officeart/2005/8/layout/hList1"/>
    <dgm:cxn modelId="{7A3DDC1A-6164-4E25-9AD9-DDC49217BA80}" type="presOf" srcId="{47CBE427-5F93-4DE1-AF5D-70F7B9BAED90}" destId="{328193F2-887D-4683-B649-E4C1D7EF3514}" srcOrd="0" destOrd="0" presId="urn:microsoft.com/office/officeart/2005/8/layout/hList1"/>
    <dgm:cxn modelId="{27380ADE-D554-46BA-81A6-24862899FE5B}" type="presOf" srcId="{2C5AF01E-FDFF-436E-8812-86DFAEC912EC}" destId="{C5CAA4D0-8E71-4D85-8673-2EFB8399D3F3}" srcOrd="0" destOrd="0" presId="urn:microsoft.com/office/officeart/2005/8/layout/hList1"/>
    <dgm:cxn modelId="{D9A75198-A79D-4F7A-8899-B292E522D848}" srcId="{EDEFCDCF-D6F2-4918-8DBB-CA0F2A8A09EE}" destId="{F341F755-AE74-4D94-9304-E536011C3FB5}" srcOrd="0" destOrd="0" parTransId="{9038FD03-9F21-4493-8754-67F8FB55EE1B}" sibTransId="{E297A8F8-E8BB-4232-BD8A-EDD17D84EC5A}"/>
    <dgm:cxn modelId="{416BC420-B129-4D32-A949-8724C8727D29}" srcId="{8EFC3C1E-EBDA-4858-BE8D-E887D20C069B}" destId="{47CBE427-5F93-4DE1-AF5D-70F7B9BAED90}" srcOrd="0" destOrd="0" parTransId="{A091F86A-399A-49AB-AE9D-6C6C2ED3D4AD}" sibTransId="{C0C35B42-9C09-41DE-A621-5C9A5DB27074}"/>
    <dgm:cxn modelId="{DB784CA2-DBD1-49FC-A488-FE00B3BBC4B7}" srcId="{C3FA3518-1070-408E-8AC6-867F576DC76E}" destId="{8EFC3C1E-EBDA-4858-BE8D-E887D20C069B}" srcOrd="2" destOrd="0" parTransId="{8525BF70-DD13-4FB7-BD46-213BC2FECFCD}" sibTransId="{86F057B2-8C7F-4A7A-BE1B-8890E6DC981E}"/>
    <dgm:cxn modelId="{01E1325D-E849-40B0-9492-D70FFE2C1716}" type="presParOf" srcId="{EAEAA8F7-A82D-4574-B85E-AA703D9D4263}" destId="{7FAF08A9-8868-46C3-84CF-B6B276E60161}" srcOrd="0" destOrd="0" presId="urn:microsoft.com/office/officeart/2005/8/layout/hList1"/>
    <dgm:cxn modelId="{55DEEAF1-A249-453A-8621-0BF10F45D6B6}" type="presParOf" srcId="{7FAF08A9-8868-46C3-84CF-B6B276E60161}" destId="{4819F3ED-E8FD-4049-BAEE-FFA75BD30084}" srcOrd="0" destOrd="0" presId="urn:microsoft.com/office/officeart/2005/8/layout/hList1"/>
    <dgm:cxn modelId="{EDD1F3B8-4904-4EB6-9A2F-564D796226A6}" type="presParOf" srcId="{7FAF08A9-8868-46C3-84CF-B6B276E60161}" destId="{1847030D-0B5B-4C35-869C-25B62226D53D}" srcOrd="1" destOrd="0" presId="urn:microsoft.com/office/officeart/2005/8/layout/hList1"/>
    <dgm:cxn modelId="{E54CD6B1-B3F8-4E49-A835-80C4B76D0C6D}" type="presParOf" srcId="{EAEAA8F7-A82D-4574-B85E-AA703D9D4263}" destId="{D61B01A3-6F0A-4A8E-919A-1AAF92988C26}" srcOrd="1" destOrd="0" presId="urn:microsoft.com/office/officeart/2005/8/layout/hList1"/>
    <dgm:cxn modelId="{587F4BB8-6B99-4E72-A037-DF5420E929C9}" type="presParOf" srcId="{EAEAA8F7-A82D-4574-B85E-AA703D9D4263}" destId="{F9E06646-1BD9-4A67-B36B-0A4928F2C2E4}" srcOrd="2" destOrd="0" presId="urn:microsoft.com/office/officeart/2005/8/layout/hList1"/>
    <dgm:cxn modelId="{696BA33A-4824-4201-883D-F77CBECDE761}" type="presParOf" srcId="{F9E06646-1BD9-4A67-B36B-0A4928F2C2E4}" destId="{C5CAA4D0-8E71-4D85-8673-2EFB8399D3F3}" srcOrd="0" destOrd="0" presId="urn:microsoft.com/office/officeart/2005/8/layout/hList1"/>
    <dgm:cxn modelId="{01882CFB-29ED-419D-8C3E-5CD19C283D21}" type="presParOf" srcId="{F9E06646-1BD9-4A67-B36B-0A4928F2C2E4}" destId="{4B25DB97-E700-4FCE-899D-7D75EA5DEE93}" srcOrd="1" destOrd="0" presId="urn:microsoft.com/office/officeart/2005/8/layout/hList1"/>
    <dgm:cxn modelId="{63956A9A-AF30-4D4A-9D0A-5EA772688560}" type="presParOf" srcId="{EAEAA8F7-A82D-4574-B85E-AA703D9D4263}" destId="{86EC4F7C-094C-491C-B1AE-BB527F3A1727}" srcOrd="3" destOrd="0" presId="urn:microsoft.com/office/officeart/2005/8/layout/hList1"/>
    <dgm:cxn modelId="{C72DC287-BAAD-4D14-B389-ECF18AF0AC96}" type="presParOf" srcId="{EAEAA8F7-A82D-4574-B85E-AA703D9D4263}" destId="{CA842FD8-4B5D-420F-8717-3CE53551A782}" srcOrd="4" destOrd="0" presId="urn:microsoft.com/office/officeart/2005/8/layout/hList1"/>
    <dgm:cxn modelId="{42578235-DA1D-420B-B3A0-9D185861DEA7}" type="presParOf" srcId="{CA842FD8-4B5D-420F-8717-3CE53551A782}" destId="{B6654D77-A47E-4393-B2F7-EA774B6CBB15}" srcOrd="0" destOrd="0" presId="urn:microsoft.com/office/officeart/2005/8/layout/hList1"/>
    <dgm:cxn modelId="{CE563FDE-0B92-42E2-A82C-6AF25E8A4A1B}" type="presParOf" srcId="{CA842FD8-4B5D-420F-8717-3CE53551A782}" destId="{328193F2-887D-4683-B649-E4C1D7EF35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3CA4E-D7B4-4E95-A42B-5FC724F1A533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30A5008B-4449-4F2B-9043-310F2200708E}">
      <dgm:prSet phldrT="[Text]" custT="1"/>
      <dgm:spPr>
        <a:solidFill>
          <a:srgbClr val="00338D"/>
        </a:solidFill>
      </dgm:spPr>
      <dgm:t>
        <a:bodyPr/>
        <a:lstStyle/>
        <a:p>
          <a:r>
            <a:rPr lang="es-AR" sz="1800" b="1" dirty="0" smtClean="0"/>
            <a:t>Fase I</a:t>
          </a:r>
          <a:endParaRPr lang="en-US" sz="1800" b="1" dirty="0"/>
        </a:p>
      </dgm:t>
    </dgm:pt>
    <dgm:pt modelId="{DF621CD0-6967-45A8-B926-C162B98859BC}" type="parTrans" cxnId="{13BB0E03-422D-41F9-AF02-E75C241702F3}">
      <dgm:prSet/>
      <dgm:spPr/>
      <dgm:t>
        <a:bodyPr/>
        <a:lstStyle/>
        <a:p>
          <a:endParaRPr lang="en-US" sz="1800" b="1"/>
        </a:p>
      </dgm:t>
    </dgm:pt>
    <dgm:pt modelId="{FBDABD3E-3543-4A8F-B383-36209E3C7DE3}" type="sibTrans" cxnId="{13BB0E03-422D-41F9-AF02-E75C241702F3}">
      <dgm:prSet/>
      <dgm:spPr/>
      <dgm:t>
        <a:bodyPr/>
        <a:lstStyle/>
        <a:p>
          <a:endParaRPr lang="en-US" sz="1800" b="1"/>
        </a:p>
      </dgm:t>
    </dgm:pt>
    <dgm:pt modelId="{0A19A8E5-AD4D-494E-9E0D-C96B29420DFC}">
      <dgm:prSet phldrT="[Text]" custT="1"/>
      <dgm:spPr>
        <a:solidFill>
          <a:srgbClr val="00338D"/>
        </a:solidFill>
      </dgm:spPr>
      <dgm:t>
        <a:bodyPr/>
        <a:lstStyle/>
        <a:p>
          <a:r>
            <a:rPr lang="es-AR" sz="1800" b="1" dirty="0" smtClean="0"/>
            <a:t>Fase II</a:t>
          </a:r>
          <a:endParaRPr lang="en-US" sz="1800" b="1" dirty="0"/>
        </a:p>
      </dgm:t>
    </dgm:pt>
    <dgm:pt modelId="{89B5E91D-864C-403E-B96B-B1A91D4DCE33}" type="parTrans" cxnId="{640DA5AA-F8B6-45CC-8FC6-4E66753CD8BE}">
      <dgm:prSet/>
      <dgm:spPr/>
      <dgm:t>
        <a:bodyPr/>
        <a:lstStyle/>
        <a:p>
          <a:endParaRPr lang="en-US" sz="1800" b="1"/>
        </a:p>
      </dgm:t>
    </dgm:pt>
    <dgm:pt modelId="{3D5E2BD4-096D-417F-8602-D04C203F209D}" type="sibTrans" cxnId="{640DA5AA-F8B6-45CC-8FC6-4E66753CD8BE}">
      <dgm:prSet/>
      <dgm:spPr/>
      <dgm:t>
        <a:bodyPr/>
        <a:lstStyle/>
        <a:p>
          <a:endParaRPr lang="en-US" sz="1800" b="1"/>
        </a:p>
      </dgm:t>
    </dgm:pt>
    <dgm:pt modelId="{3B577F00-99AF-4A8C-B764-21ECBED6EB01}">
      <dgm:prSet phldrT="[Text]" custT="1"/>
      <dgm:spPr>
        <a:solidFill>
          <a:srgbClr val="00338D"/>
        </a:solidFill>
      </dgm:spPr>
      <dgm:t>
        <a:bodyPr/>
        <a:lstStyle/>
        <a:p>
          <a:r>
            <a:rPr lang="es-AR" sz="1800" b="1" dirty="0" smtClean="0"/>
            <a:t>Fase III</a:t>
          </a:r>
          <a:endParaRPr lang="en-US" sz="1800" b="1" dirty="0"/>
        </a:p>
      </dgm:t>
    </dgm:pt>
    <dgm:pt modelId="{74D32934-B78C-47E5-A014-DEB54BE2677B}" type="parTrans" cxnId="{FC72581B-F070-4754-9749-9A7991A67025}">
      <dgm:prSet/>
      <dgm:spPr/>
      <dgm:t>
        <a:bodyPr/>
        <a:lstStyle/>
        <a:p>
          <a:endParaRPr lang="en-US" sz="1800" b="1"/>
        </a:p>
      </dgm:t>
    </dgm:pt>
    <dgm:pt modelId="{2CA4E2E8-FB5D-4072-BDD0-FF805778B531}" type="sibTrans" cxnId="{FC72581B-F070-4754-9749-9A7991A67025}">
      <dgm:prSet/>
      <dgm:spPr/>
      <dgm:t>
        <a:bodyPr/>
        <a:lstStyle/>
        <a:p>
          <a:endParaRPr lang="en-US" sz="1800" b="1"/>
        </a:p>
      </dgm:t>
    </dgm:pt>
    <dgm:pt modelId="{B4DE00A3-893A-4227-AF00-20CF3108D57E}" type="pres">
      <dgm:prSet presAssocID="{7103CA4E-D7B4-4E95-A42B-5FC724F1A533}" presName="Name0" presStyleCnt="0">
        <dgm:presLayoutVars>
          <dgm:dir/>
          <dgm:animLvl val="lvl"/>
          <dgm:resizeHandles val="exact"/>
        </dgm:presLayoutVars>
      </dgm:prSet>
      <dgm:spPr/>
    </dgm:pt>
    <dgm:pt modelId="{6B8E03EF-CE6F-4AAA-8E54-082F1B1C602C}" type="pres">
      <dgm:prSet presAssocID="{30A5008B-4449-4F2B-9043-310F2200708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B0B48-848F-4F58-97AA-FE5FEB2BF693}" type="pres">
      <dgm:prSet presAssocID="{FBDABD3E-3543-4A8F-B383-36209E3C7DE3}" presName="parTxOnlySpace" presStyleCnt="0"/>
      <dgm:spPr/>
    </dgm:pt>
    <dgm:pt modelId="{7375CDE8-CD82-422D-ACB7-71888751DEA4}" type="pres">
      <dgm:prSet presAssocID="{0A19A8E5-AD4D-494E-9E0D-C96B29420DF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F1E32-7CE6-4B75-8254-5BA81B894357}" type="pres">
      <dgm:prSet presAssocID="{3D5E2BD4-096D-417F-8602-D04C203F209D}" presName="parTxOnlySpace" presStyleCnt="0"/>
      <dgm:spPr/>
    </dgm:pt>
    <dgm:pt modelId="{A59E7715-6FB9-4EE4-9F9E-C9BAA2B8D098}" type="pres">
      <dgm:prSet presAssocID="{3B577F00-99AF-4A8C-B764-21ECBED6EB0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F44AC-8575-4001-B872-D7AF20689A89}" type="presOf" srcId="{3B577F00-99AF-4A8C-B764-21ECBED6EB01}" destId="{A59E7715-6FB9-4EE4-9F9E-C9BAA2B8D098}" srcOrd="0" destOrd="0" presId="urn:microsoft.com/office/officeart/2005/8/layout/chevron1"/>
    <dgm:cxn modelId="{FC72581B-F070-4754-9749-9A7991A67025}" srcId="{7103CA4E-D7B4-4E95-A42B-5FC724F1A533}" destId="{3B577F00-99AF-4A8C-B764-21ECBED6EB01}" srcOrd="2" destOrd="0" parTransId="{74D32934-B78C-47E5-A014-DEB54BE2677B}" sibTransId="{2CA4E2E8-FB5D-4072-BDD0-FF805778B531}"/>
    <dgm:cxn modelId="{5612BFD6-B9BD-40B4-AA97-BAF4F537DCD6}" type="presOf" srcId="{7103CA4E-D7B4-4E95-A42B-5FC724F1A533}" destId="{B4DE00A3-893A-4227-AF00-20CF3108D57E}" srcOrd="0" destOrd="0" presId="urn:microsoft.com/office/officeart/2005/8/layout/chevron1"/>
    <dgm:cxn modelId="{51844F1B-FAB1-4912-B7BB-3BD012E2599C}" type="presOf" srcId="{30A5008B-4449-4F2B-9043-310F2200708E}" destId="{6B8E03EF-CE6F-4AAA-8E54-082F1B1C602C}" srcOrd="0" destOrd="0" presId="urn:microsoft.com/office/officeart/2005/8/layout/chevron1"/>
    <dgm:cxn modelId="{640DA5AA-F8B6-45CC-8FC6-4E66753CD8BE}" srcId="{7103CA4E-D7B4-4E95-A42B-5FC724F1A533}" destId="{0A19A8E5-AD4D-494E-9E0D-C96B29420DFC}" srcOrd="1" destOrd="0" parTransId="{89B5E91D-864C-403E-B96B-B1A91D4DCE33}" sibTransId="{3D5E2BD4-096D-417F-8602-D04C203F209D}"/>
    <dgm:cxn modelId="{13BB0E03-422D-41F9-AF02-E75C241702F3}" srcId="{7103CA4E-D7B4-4E95-A42B-5FC724F1A533}" destId="{30A5008B-4449-4F2B-9043-310F2200708E}" srcOrd="0" destOrd="0" parTransId="{DF621CD0-6967-45A8-B926-C162B98859BC}" sibTransId="{FBDABD3E-3543-4A8F-B383-36209E3C7DE3}"/>
    <dgm:cxn modelId="{F71E6B1B-89CF-4643-9FB5-E5E1279BEBA5}" type="presOf" srcId="{0A19A8E5-AD4D-494E-9E0D-C96B29420DFC}" destId="{7375CDE8-CD82-422D-ACB7-71888751DEA4}" srcOrd="0" destOrd="0" presId="urn:microsoft.com/office/officeart/2005/8/layout/chevron1"/>
    <dgm:cxn modelId="{933F227B-74BB-49C1-AB1D-0A2C6314FAE3}" type="presParOf" srcId="{B4DE00A3-893A-4227-AF00-20CF3108D57E}" destId="{6B8E03EF-CE6F-4AAA-8E54-082F1B1C602C}" srcOrd="0" destOrd="0" presId="urn:microsoft.com/office/officeart/2005/8/layout/chevron1"/>
    <dgm:cxn modelId="{82CFCCA9-3D27-4F3C-8EB5-56B80F00FF5D}" type="presParOf" srcId="{B4DE00A3-893A-4227-AF00-20CF3108D57E}" destId="{0E4B0B48-848F-4F58-97AA-FE5FEB2BF693}" srcOrd="1" destOrd="0" presId="urn:microsoft.com/office/officeart/2005/8/layout/chevron1"/>
    <dgm:cxn modelId="{AFDE629A-DE5A-472C-97B9-D325A79E921A}" type="presParOf" srcId="{B4DE00A3-893A-4227-AF00-20CF3108D57E}" destId="{7375CDE8-CD82-422D-ACB7-71888751DEA4}" srcOrd="2" destOrd="0" presId="urn:microsoft.com/office/officeart/2005/8/layout/chevron1"/>
    <dgm:cxn modelId="{75BDE26B-2AF3-4310-A5CF-6CBF7B3C0521}" type="presParOf" srcId="{B4DE00A3-893A-4227-AF00-20CF3108D57E}" destId="{A7FF1E32-7CE6-4B75-8254-5BA81B894357}" srcOrd="3" destOrd="0" presId="urn:microsoft.com/office/officeart/2005/8/layout/chevron1"/>
    <dgm:cxn modelId="{13D0E79E-E736-4141-88D5-C229B62DB56E}" type="presParOf" srcId="{B4DE00A3-893A-4227-AF00-20CF3108D57E}" destId="{A59E7715-6FB9-4EE4-9F9E-C9BAA2B8D09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B091-873B-493F-B982-1FCA23CEFDAC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CE763-697C-4F18-A63E-06A23E2163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D54CB5-F6C6-4808-BE58-0F8068165F0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MX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220CD9-79BB-48D1-ACD7-B8580A029E87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MX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DE66C8-4685-48B0-B356-8A080E043CCD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0CBD68-2B4C-44DC-9743-D79FD6ECED60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MX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438796-D019-45B1-BF39-C81C2921918F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MX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220CD9-79BB-48D1-ACD7-B8580A029E87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72D044-0659-49E5-BEBE-787D44FBF7A8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923" y="4344908"/>
            <a:ext cx="5485759" cy="41126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72D044-0659-49E5-BEBE-787D44FBF7A8}" type="slidenum">
              <a:rPr 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923" y="4344908"/>
            <a:ext cx="5485759" cy="41126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FFICE LADY compressed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Freeform 12"/>
          <p:cNvSpPr>
            <a:spLocks noChangeAspect="1"/>
          </p:cNvSpPr>
          <p:nvPr userDrawn="1"/>
        </p:nvSpPr>
        <p:spPr bwMode="gray">
          <a:xfrm>
            <a:off x="0" y="0"/>
            <a:ext cx="4835525" cy="5395913"/>
          </a:xfrm>
          <a:custGeom>
            <a:avLst/>
            <a:gdLst/>
            <a:ahLst/>
            <a:cxnLst>
              <a:cxn ang="0">
                <a:pos x="24671" y="0"/>
              </a:cxn>
              <a:cxn ang="0">
                <a:pos x="0" y="0"/>
              </a:cxn>
              <a:cxn ang="0">
                <a:pos x="0" y="27539"/>
              </a:cxn>
              <a:cxn ang="0">
                <a:pos x="16529" y="27539"/>
              </a:cxn>
              <a:cxn ang="0">
                <a:pos x="24671" y="0"/>
              </a:cxn>
            </a:cxnLst>
            <a:rect l="0" t="0" r="r" b="b"/>
            <a:pathLst>
              <a:path w="24671" h="27539">
                <a:moveTo>
                  <a:pt x="24671" y="0"/>
                </a:moveTo>
                <a:lnTo>
                  <a:pt x="0" y="0"/>
                </a:lnTo>
                <a:lnTo>
                  <a:pt x="0" y="27539"/>
                </a:lnTo>
                <a:lnTo>
                  <a:pt x="16529" y="27539"/>
                </a:lnTo>
                <a:lnTo>
                  <a:pt x="2467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23528" y="1556792"/>
            <a:ext cx="34563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>
                <a:solidFill>
                  <a:schemeClr val="bg1"/>
                </a:solidFill>
                <a:latin typeface="Arial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23528" y="3789040"/>
            <a:ext cx="30243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>
              <a:buNone/>
              <a:defRPr lang="en-GB" sz="1200" b="0" kern="1200" noProof="0" dirty="0">
                <a:solidFill>
                  <a:schemeClr val="bg1"/>
                </a:solidFill>
                <a:latin typeface="Arial"/>
                <a:ea typeface="+mn-ea"/>
                <a:cs typeface="Arial" pitchFamily="34" charset="0"/>
              </a:defRPr>
            </a:lvl1pPr>
            <a:lvl2pPr marL="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371600" indent="-137160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grpSp>
        <p:nvGrpSpPr>
          <p:cNvPr id="4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e Chart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4645149" y="1124745"/>
            <a:ext cx="4248026" cy="49685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 bwMode="gray">
          <a:xfrm>
            <a:off x="179388" y="1125538"/>
            <a:ext cx="4248150" cy="4967287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e Table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4645149" y="1124745"/>
            <a:ext cx="4248026" cy="49685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2"/>
          </p:nvPr>
        </p:nvSpPr>
        <p:spPr bwMode="gray">
          <a:xfrm>
            <a:off x="179388" y="1125538"/>
            <a:ext cx="4248150" cy="4967287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Row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179512" y="1124745"/>
            <a:ext cx="8712968" cy="237569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179512" y="3717132"/>
            <a:ext cx="8712968" cy="237569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hart One 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179512" y="3717132"/>
            <a:ext cx="8712968" cy="237569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 bwMode="gray">
          <a:xfrm>
            <a:off x="179388" y="1125538"/>
            <a:ext cx="8713787" cy="23749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2411413" y="1125538"/>
            <a:ext cx="201612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179388" y="1125538"/>
            <a:ext cx="2016125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4643438" y="1125538"/>
            <a:ext cx="201612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877049" y="1125538"/>
            <a:ext cx="201612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 bwMode="gray">
          <a:xfrm>
            <a:off x="179388" y="1916113"/>
            <a:ext cx="2016125" cy="41767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4"/>
          </p:nvPr>
        </p:nvSpPr>
        <p:spPr bwMode="gray">
          <a:xfrm>
            <a:off x="2417276" y="1916113"/>
            <a:ext cx="2016125" cy="41767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2" name="Text Placeholder 29"/>
          <p:cNvSpPr>
            <a:spLocks noGrp="1"/>
          </p:cNvSpPr>
          <p:nvPr>
            <p:ph type="body" sz="quarter" idx="15"/>
          </p:nvPr>
        </p:nvSpPr>
        <p:spPr bwMode="gray">
          <a:xfrm>
            <a:off x="4609491" y="1916113"/>
            <a:ext cx="2016125" cy="41767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6"/>
          </p:nvPr>
        </p:nvSpPr>
        <p:spPr bwMode="gray">
          <a:xfrm>
            <a:off x="6877050" y="1916113"/>
            <a:ext cx="2016125" cy="41767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6" name="Text Placeholder 29"/>
          <p:cNvSpPr>
            <a:spLocks noGrp="1"/>
          </p:cNvSpPr>
          <p:nvPr>
            <p:ph type="body" sz="quarter" idx="13"/>
          </p:nvPr>
        </p:nvSpPr>
        <p:spPr bwMode="gray">
          <a:xfrm>
            <a:off x="179388" y="1916113"/>
            <a:ext cx="1595575" cy="41767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27" name="Text Placeholder 29"/>
          <p:cNvSpPr>
            <a:spLocks noGrp="1"/>
          </p:cNvSpPr>
          <p:nvPr>
            <p:ph type="body" sz="quarter" idx="14"/>
          </p:nvPr>
        </p:nvSpPr>
        <p:spPr bwMode="gray">
          <a:xfrm>
            <a:off x="1958941" y="1916113"/>
            <a:ext cx="1595575" cy="41767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28" name="Text Placeholder 29"/>
          <p:cNvSpPr>
            <a:spLocks noGrp="1"/>
          </p:cNvSpPr>
          <p:nvPr>
            <p:ph type="body" sz="quarter" idx="15"/>
          </p:nvPr>
        </p:nvSpPr>
        <p:spPr bwMode="gray">
          <a:xfrm>
            <a:off x="3738494" y="1916113"/>
            <a:ext cx="1595575" cy="41767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/>
          </p:nvPr>
        </p:nvSpPr>
        <p:spPr bwMode="gray">
          <a:xfrm>
            <a:off x="5518047" y="1916113"/>
            <a:ext cx="1595575" cy="41767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7" name="Text Placeholder 29"/>
          <p:cNvSpPr>
            <a:spLocks noGrp="1"/>
          </p:cNvSpPr>
          <p:nvPr>
            <p:ph type="body" sz="quarter" idx="17"/>
          </p:nvPr>
        </p:nvSpPr>
        <p:spPr bwMode="gray">
          <a:xfrm>
            <a:off x="7297600" y="1916113"/>
            <a:ext cx="1595575" cy="41767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1958941" y="1125538"/>
            <a:ext cx="15843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179389" y="1125538"/>
            <a:ext cx="1584300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3738494" y="1125538"/>
            <a:ext cx="15843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5518047" y="1125538"/>
            <a:ext cx="15843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30"/>
          </p:nvPr>
        </p:nvSpPr>
        <p:spPr bwMode="gray">
          <a:xfrm>
            <a:off x="7297600" y="1125538"/>
            <a:ext cx="15843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s and dri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20"/>
          <p:cNvSpPr>
            <a:spLocks noChangeArrowheads="1"/>
          </p:cNvSpPr>
          <p:nvPr userDrawn="1"/>
        </p:nvSpPr>
        <p:spPr bwMode="gray">
          <a:xfrm rot="19080000" flipH="1">
            <a:off x="4691391" y="2387890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CA" dirty="0"/>
          </a:p>
        </p:txBody>
      </p:sp>
      <p:sp>
        <p:nvSpPr>
          <p:cNvPr id="26" name="AutoShape 17"/>
          <p:cNvSpPr>
            <a:spLocks noChangeArrowheads="1"/>
          </p:cNvSpPr>
          <p:nvPr userDrawn="1"/>
        </p:nvSpPr>
        <p:spPr bwMode="gray">
          <a:xfrm rot="2520000" flipH="1">
            <a:off x="4691391" y="4431706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" name="AutoShape 20"/>
          <p:cNvSpPr>
            <a:spLocks noChangeArrowheads="1"/>
          </p:cNvSpPr>
          <p:nvPr userDrawn="1"/>
        </p:nvSpPr>
        <p:spPr bwMode="gray">
          <a:xfrm rot="2520000">
            <a:off x="2879158" y="2387890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CA" dirty="0"/>
          </a:p>
        </p:txBody>
      </p:sp>
      <p:sp>
        <p:nvSpPr>
          <p:cNvPr id="23" name="AutoShape 17"/>
          <p:cNvSpPr>
            <a:spLocks noChangeArrowheads="1"/>
          </p:cNvSpPr>
          <p:nvPr userDrawn="1"/>
        </p:nvSpPr>
        <p:spPr bwMode="gray">
          <a:xfrm rot="19080000">
            <a:off x="2879158" y="4431706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10"/>
          <p:cNvSpPr>
            <a:spLocks noGrp="1"/>
          </p:cNvSpPr>
          <p:nvPr userDrawn="1">
            <p:ph type="body" sz="quarter" idx="21"/>
          </p:nvPr>
        </p:nvSpPr>
        <p:spPr bwMode="gray">
          <a:xfrm>
            <a:off x="3822700" y="3187175"/>
            <a:ext cx="1441714" cy="821280"/>
          </a:xfrm>
          <a:prstGeom prst="ellipse">
            <a:avLst/>
          </a:prstGeom>
          <a:solidFill>
            <a:srgbClr val="AA5CAA"/>
          </a:solidFill>
          <a:ln>
            <a:noFill/>
          </a:ln>
        </p:spPr>
        <p:txBody>
          <a:bodyPr lIns="54000" tIns="54000" rIns="54000" bIns="54000" anchor="ctr" anchorCtr="1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179388" y="1557337"/>
            <a:ext cx="332302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179388" y="4148137"/>
            <a:ext cx="332302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5570153" y="1557337"/>
            <a:ext cx="332302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/>
          </p:nvPr>
        </p:nvSpPr>
        <p:spPr bwMode="gray">
          <a:xfrm>
            <a:off x="5570153" y="4148137"/>
            <a:ext cx="332302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179388" y="1125538"/>
            <a:ext cx="3323022" cy="359817"/>
          </a:xfrm>
          <a:solidFill>
            <a:srgbClr val="409DAD"/>
          </a:solidFill>
          <a:ln w="12700">
            <a:solidFill>
              <a:srgbClr val="007C92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5570153" y="1125538"/>
            <a:ext cx="3323022" cy="359817"/>
          </a:xfrm>
          <a:solidFill>
            <a:srgbClr val="409DAD"/>
          </a:solidFill>
          <a:ln w="12700">
            <a:solidFill>
              <a:srgbClr val="007C92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179388" y="3716339"/>
            <a:ext cx="3323022" cy="359817"/>
          </a:xfrm>
          <a:solidFill>
            <a:srgbClr val="409DAD"/>
          </a:solidFill>
          <a:ln w="12700">
            <a:solidFill>
              <a:srgbClr val="007C92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5570153" y="3716339"/>
            <a:ext cx="3323022" cy="359817"/>
          </a:xfrm>
          <a:solidFill>
            <a:srgbClr val="409DAD"/>
          </a:solidFill>
          <a:ln w="12700">
            <a:solidFill>
              <a:srgbClr val="007C92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 bwMode="gray">
          <a:xfrm>
            <a:off x="173526" y="1557337"/>
            <a:ext cx="4254012" cy="45354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4639162" y="1557337"/>
            <a:ext cx="4254012" cy="45354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173526" y="1125538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4639163" y="1125538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 bwMode="gray">
          <a:xfrm>
            <a:off x="173526" y="1557337"/>
            <a:ext cx="425401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4639162" y="1557337"/>
            <a:ext cx="4254012" cy="1944688"/>
          </a:xfrm>
          <a:solidFill>
            <a:schemeClr val="bg1"/>
          </a:solidFill>
          <a:ln w="12700">
            <a:solidFill>
              <a:srgbClr val="007C92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173526" y="4148137"/>
            <a:ext cx="4254012" cy="1944688"/>
          </a:xfrm>
          <a:solidFill>
            <a:srgbClr val="BFDEE4"/>
          </a:solidFill>
          <a:ln w="12700"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4639162" y="4148137"/>
            <a:ext cx="4254012" cy="1944688"/>
          </a:xfrm>
          <a:solidFill>
            <a:srgbClr val="BFDEE4"/>
          </a:solidFill>
          <a:ln w="12700"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173526" y="1125538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4639163" y="1125538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173526" y="3716339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4639163" y="3716339"/>
            <a:ext cx="4254012" cy="359817"/>
          </a:xfrm>
          <a:solidFill>
            <a:srgbClr val="409DAD"/>
          </a:solidFill>
          <a:ln w="12700">
            <a:solidFill>
              <a:srgbClr val="409DAD"/>
            </a:solidFill>
          </a:ln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/>
          <p:cNvSpPr>
            <a:spLocks noChangeAspect="1"/>
          </p:cNvSpPr>
          <p:nvPr userDrawn="1"/>
        </p:nvSpPr>
        <p:spPr bwMode="gray">
          <a:xfrm>
            <a:off x="0" y="0"/>
            <a:ext cx="4835525" cy="5395913"/>
          </a:xfrm>
          <a:custGeom>
            <a:avLst/>
            <a:gdLst/>
            <a:ahLst/>
            <a:cxnLst>
              <a:cxn ang="0">
                <a:pos x="24671" y="0"/>
              </a:cxn>
              <a:cxn ang="0">
                <a:pos x="0" y="0"/>
              </a:cxn>
              <a:cxn ang="0">
                <a:pos x="0" y="27539"/>
              </a:cxn>
              <a:cxn ang="0">
                <a:pos x="16529" y="27539"/>
              </a:cxn>
              <a:cxn ang="0">
                <a:pos x="24671" y="0"/>
              </a:cxn>
            </a:cxnLst>
            <a:rect l="0" t="0" r="r" b="b"/>
            <a:pathLst>
              <a:path w="24671" h="27539">
                <a:moveTo>
                  <a:pt x="24671" y="0"/>
                </a:moveTo>
                <a:lnTo>
                  <a:pt x="0" y="0"/>
                </a:lnTo>
                <a:lnTo>
                  <a:pt x="0" y="27539"/>
                </a:lnTo>
                <a:lnTo>
                  <a:pt x="16529" y="27539"/>
                </a:lnTo>
                <a:lnTo>
                  <a:pt x="2467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 bwMode="gray">
          <a:xfrm>
            <a:off x="324000" y="1556792"/>
            <a:ext cx="3461923" cy="20162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324000" y="3789040"/>
            <a:ext cx="3029875" cy="107982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hart Placeholder 31"/>
          <p:cNvSpPr>
            <a:spLocks noGrp="1"/>
          </p:cNvSpPr>
          <p:nvPr>
            <p:ph type="chart" sz="quarter" idx="22"/>
          </p:nvPr>
        </p:nvSpPr>
        <p:spPr bwMode="gray">
          <a:xfrm>
            <a:off x="3172573" y="1125538"/>
            <a:ext cx="2724700" cy="23764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0"/>
          </p:nvPr>
        </p:nvSpPr>
        <p:spPr bwMode="gray">
          <a:xfrm>
            <a:off x="6168751" y="3716338"/>
            <a:ext cx="2723204" cy="2376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32" name="Chart Placeholder 31"/>
          <p:cNvSpPr>
            <a:spLocks noGrp="1"/>
          </p:cNvSpPr>
          <p:nvPr>
            <p:ph type="chart" sz="quarter" idx="21"/>
          </p:nvPr>
        </p:nvSpPr>
        <p:spPr bwMode="gray">
          <a:xfrm>
            <a:off x="6167254" y="1125538"/>
            <a:ext cx="2724700" cy="23764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 bwMode="gray">
          <a:xfrm>
            <a:off x="179388" y="1125538"/>
            <a:ext cx="2723204" cy="23764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 bwMode="gray">
          <a:xfrm>
            <a:off x="179388" y="3716338"/>
            <a:ext cx="2723204" cy="2376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8"/>
          </p:nvPr>
        </p:nvSpPr>
        <p:spPr bwMode="gray">
          <a:xfrm>
            <a:off x="3172573" y="3716338"/>
            <a:ext cx="2723204" cy="2376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 userDrawn="1"/>
        </p:nvGrpSpPr>
        <p:grpSpPr bwMode="gray">
          <a:xfrm>
            <a:off x="0" y="0"/>
            <a:ext cx="9144000" cy="6858001"/>
            <a:chOff x="0" y="0"/>
            <a:chExt cx="9144000" cy="6858001"/>
          </a:xfrm>
        </p:grpSpPr>
        <p:sp>
          <p:nvSpPr>
            <p:cNvPr id="6" name="Freeform 6"/>
            <p:cNvSpPr>
              <a:spLocks/>
            </p:cNvSpPr>
            <p:nvPr userDrawn="1"/>
          </p:nvSpPr>
          <p:spPr bwMode="gray">
            <a:xfrm>
              <a:off x="3397250" y="1116013"/>
              <a:ext cx="5746750" cy="5741988"/>
            </a:xfrm>
            <a:custGeom>
              <a:avLst/>
              <a:gdLst/>
              <a:ahLst/>
              <a:cxnLst>
                <a:cxn ang="0">
                  <a:pos x="0" y="3617"/>
                </a:cxn>
                <a:cxn ang="0">
                  <a:pos x="2549" y="3617"/>
                </a:cxn>
                <a:cxn ang="0">
                  <a:pos x="3620" y="0"/>
                </a:cxn>
                <a:cxn ang="0">
                  <a:pos x="1072" y="0"/>
                </a:cxn>
                <a:cxn ang="0">
                  <a:pos x="0" y="3617"/>
                </a:cxn>
              </a:cxnLst>
              <a:rect l="0" t="0" r="r" b="b"/>
              <a:pathLst>
                <a:path w="3620" h="3617">
                  <a:moveTo>
                    <a:pt x="0" y="3617"/>
                  </a:moveTo>
                  <a:lnTo>
                    <a:pt x="2549" y="3617"/>
                  </a:lnTo>
                  <a:lnTo>
                    <a:pt x="3620" y="0"/>
                  </a:lnTo>
                  <a:lnTo>
                    <a:pt x="1072" y="0"/>
                  </a:lnTo>
                  <a:lnTo>
                    <a:pt x="0" y="361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>
              <a:off x="7007225" y="6116638"/>
              <a:ext cx="2136775" cy="741363"/>
            </a:xfrm>
            <a:custGeom>
              <a:avLst/>
              <a:gdLst/>
              <a:ahLst/>
              <a:cxnLst>
                <a:cxn ang="0">
                  <a:pos x="0" y="467"/>
                </a:cxn>
                <a:cxn ang="0">
                  <a:pos x="1208" y="467"/>
                </a:cxn>
                <a:cxn ang="0">
                  <a:pos x="1346" y="0"/>
                </a:cxn>
                <a:cxn ang="0">
                  <a:pos x="138" y="0"/>
                </a:cxn>
                <a:cxn ang="0">
                  <a:pos x="0" y="467"/>
                </a:cxn>
              </a:cxnLst>
              <a:rect l="0" t="0" r="r" b="b"/>
              <a:pathLst>
                <a:path w="1346" h="467">
                  <a:moveTo>
                    <a:pt x="0" y="467"/>
                  </a:moveTo>
                  <a:lnTo>
                    <a:pt x="1208" y="467"/>
                  </a:lnTo>
                  <a:lnTo>
                    <a:pt x="1346" y="0"/>
                  </a:lnTo>
                  <a:lnTo>
                    <a:pt x="138" y="0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ctr" defTabSz="914400" rtl="0" eaLnBrk="1" latinLnBrk="0" hangingPunct="1">
                <a:spcBef>
                  <a:spcPct val="50000"/>
                </a:spcBef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1241425" y="4743450"/>
              <a:ext cx="2530475" cy="2114550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0" y="1332"/>
                </a:cxn>
                <a:cxn ang="0">
                  <a:pos x="1199" y="1332"/>
                </a:cxn>
                <a:cxn ang="0">
                  <a:pos x="1594" y="0"/>
                </a:cxn>
                <a:cxn ang="0">
                  <a:pos x="395" y="0"/>
                </a:cxn>
              </a:cxnLst>
              <a:rect l="0" t="0" r="r" b="b"/>
              <a:pathLst>
                <a:path w="1594" h="1332">
                  <a:moveTo>
                    <a:pt x="395" y="0"/>
                  </a:moveTo>
                  <a:lnTo>
                    <a:pt x="0" y="1332"/>
                  </a:lnTo>
                  <a:lnTo>
                    <a:pt x="1199" y="1332"/>
                  </a:lnTo>
                  <a:lnTo>
                    <a:pt x="1594" y="0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8099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>
              <a:off x="1554163" y="0"/>
              <a:ext cx="4738688" cy="2343150"/>
            </a:xfrm>
            <a:custGeom>
              <a:avLst/>
              <a:gdLst/>
              <a:ahLst/>
              <a:cxnLst>
                <a:cxn ang="0">
                  <a:pos x="2548" y="1476"/>
                </a:cxn>
                <a:cxn ang="0">
                  <a:pos x="2985" y="0"/>
                </a:cxn>
                <a:cxn ang="0">
                  <a:pos x="437" y="0"/>
                </a:cxn>
                <a:cxn ang="0">
                  <a:pos x="0" y="1476"/>
                </a:cxn>
                <a:cxn ang="0">
                  <a:pos x="2548" y="1476"/>
                </a:cxn>
              </a:cxnLst>
              <a:rect l="0" t="0" r="r" b="b"/>
              <a:pathLst>
                <a:path w="2985" h="1476">
                  <a:moveTo>
                    <a:pt x="2548" y="1476"/>
                  </a:moveTo>
                  <a:lnTo>
                    <a:pt x="2985" y="0"/>
                  </a:lnTo>
                  <a:lnTo>
                    <a:pt x="437" y="0"/>
                  </a:lnTo>
                  <a:lnTo>
                    <a:pt x="0" y="1476"/>
                  </a:lnTo>
                  <a:lnTo>
                    <a:pt x="2548" y="147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>
              <a:off x="0" y="0"/>
              <a:ext cx="3898900" cy="5630863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0" y="0"/>
                </a:cxn>
                <a:cxn ang="0">
                  <a:pos x="0" y="3547"/>
                </a:cxn>
                <a:cxn ang="0">
                  <a:pos x="1405" y="3547"/>
                </a:cxn>
                <a:cxn ang="0">
                  <a:pos x="2456" y="0"/>
                </a:cxn>
              </a:cxnLst>
              <a:rect l="0" t="0" r="r" b="b"/>
              <a:pathLst>
                <a:path w="2456" h="3547">
                  <a:moveTo>
                    <a:pt x="2456" y="0"/>
                  </a:moveTo>
                  <a:lnTo>
                    <a:pt x="0" y="0"/>
                  </a:lnTo>
                  <a:lnTo>
                    <a:pt x="0" y="3547"/>
                  </a:lnTo>
                  <a:lnTo>
                    <a:pt x="1405" y="3547"/>
                  </a:lnTo>
                  <a:lnTo>
                    <a:pt x="2456" y="0"/>
                  </a:lnTo>
                  <a:close/>
                </a:path>
              </a:pathLst>
            </a:custGeom>
            <a:solidFill>
              <a:srgbClr val="BFCC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gray">
            <a:xfrm>
              <a:off x="0" y="2343150"/>
              <a:ext cx="1554163" cy="4514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44"/>
                </a:cxn>
                <a:cxn ang="0">
                  <a:pos x="137" y="2844"/>
                </a:cxn>
                <a:cxn ang="0">
                  <a:pos x="979" y="0"/>
                </a:cxn>
                <a:cxn ang="0">
                  <a:pos x="0" y="0"/>
                </a:cxn>
              </a:cxnLst>
              <a:rect l="0" t="0" r="r" b="b"/>
              <a:pathLst>
                <a:path w="979" h="2844">
                  <a:moveTo>
                    <a:pt x="0" y="0"/>
                  </a:moveTo>
                  <a:lnTo>
                    <a:pt x="0" y="2844"/>
                  </a:lnTo>
                  <a:lnTo>
                    <a:pt x="137" y="2844"/>
                  </a:lnTo>
                  <a:lnTo>
                    <a:pt x="9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AF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gray">
            <a:xfrm>
              <a:off x="7007225" y="6116638"/>
              <a:ext cx="655638" cy="741363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138" y="0"/>
                </a:cxn>
                <a:cxn ang="0">
                  <a:pos x="0" y="467"/>
                </a:cxn>
                <a:cxn ang="0">
                  <a:pos x="275" y="467"/>
                </a:cxn>
                <a:cxn ang="0">
                  <a:pos x="413" y="0"/>
                </a:cxn>
              </a:cxnLst>
              <a:rect l="0" t="0" r="r" b="b"/>
              <a:pathLst>
                <a:path w="413" h="467">
                  <a:moveTo>
                    <a:pt x="413" y="0"/>
                  </a:moveTo>
                  <a:lnTo>
                    <a:pt x="138" y="0"/>
                  </a:lnTo>
                  <a:lnTo>
                    <a:pt x="0" y="467"/>
                  </a:lnTo>
                  <a:lnTo>
                    <a:pt x="275" y="467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00338D">
                <a:alpha val="95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ctr" defTabSz="914400" rtl="0" eaLnBrk="1" latinLnBrk="0" hangingPunct="1">
                <a:spcBef>
                  <a:spcPct val="50000"/>
                </a:spcBef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gray">
            <a:xfrm>
              <a:off x="4735513" y="1116013"/>
              <a:ext cx="1227138" cy="1227138"/>
            </a:xfrm>
            <a:custGeom>
              <a:avLst/>
              <a:gdLst/>
              <a:ahLst/>
              <a:cxnLst>
                <a:cxn ang="0">
                  <a:pos x="773" y="0"/>
                </a:cxn>
                <a:cxn ang="0">
                  <a:pos x="229" y="0"/>
                </a:cxn>
                <a:cxn ang="0">
                  <a:pos x="0" y="773"/>
                </a:cxn>
                <a:cxn ang="0">
                  <a:pos x="544" y="773"/>
                </a:cxn>
                <a:cxn ang="0">
                  <a:pos x="773" y="0"/>
                </a:cxn>
              </a:cxnLst>
              <a:rect l="0" t="0" r="r" b="b"/>
              <a:pathLst>
                <a:path w="773" h="773">
                  <a:moveTo>
                    <a:pt x="773" y="0"/>
                  </a:moveTo>
                  <a:lnTo>
                    <a:pt x="229" y="0"/>
                  </a:lnTo>
                  <a:lnTo>
                    <a:pt x="0" y="773"/>
                  </a:lnTo>
                  <a:lnTo>
                    <a:pt x="544" y="773"/>
                  </a:lnTo>
                  <a:lnTo>
                    <a:pt x="773" y="0"/>
                  </a:lnTo>
                  <a:close/>
                </a:path>
              </a:pathLst>
            </a:custGeom>
            <a:solidFill>
              <a:srgbClr val="00257A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latinLnBrk="0" hangingPunct="1">
                <a:spcBef>
                  <a:spcPct val="50000"/>
                </a:spcBef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gray">
            <a:xfrm>
              <a:off x="1604963" y="4743450"/>
              <a:ext cx="889000" cy="887413"/>
            </a:xfrm>
            <a:custGeom>
              <a:avLst/>
              <a:gdLst/>
              <a:ahLst/>
              <a:cxnLst>
                <a:cxn ang="0">
                  <a:pos x="0" y="559"/>
                </a:cxn>
                <a:cxn ang="0">
                  <a:pos x="394" y="559"/>
                </a:cxn>
                <a:cxn ang="0">
                  <a:pos x="560" y="0"/>
                </a:cxn>
                <a:cxn ang="0">
                  <a:pos x="166" y="0"/>
                </a:cxn>
                <a:cxn ang="0">
                  <a:pos x="0" y="559"/>
                </a:cxn>
              </a:cxnLst>
              <a:rect l="0" t="0" r="r" b="b"/>
              <a:pathLst>
                <a:path w="560" h="559">
                  <a:moveTo>
                    <a:pt x="0" y="559"/>
                  </a:moveTo>
                  <a:lnTo>
                    <a:pt x="394" y="559"/>
                  </a:lnTo>
                  <a:lnTo>
                    <a:pt x="560" y="0"/>
                  </a:lnTo>
                  <a:lnTo>
                    <a:pt x="166" y="0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4066AA">
                <a:alpha val="95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ctr" defTabSz="914400" rtl="0" eaLnBrk="1" latinLnBrk="0" hangingPunct="1">
                <a:spcBef>
                  <a:spcPct val="50000"/>
                </a:spcBef>
                <a:defRPr/>
              </a:pPr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gray">
            <a:xfrm>
              <a:off x="1554163" y="0"/>
              <a:ext cx="2344738" cy="2343150"/>
            </a:xfrm>
            <a:custGeom>
              <a:avLst/>
              <a:gdLst/>
              <a:ahLst/>
              <a:cxnLst>
                <a:cxn ang="0">
                  <a:pos x="437" y="0"/>
                </a:cxn>
                <a:cxn ang="0">
                  <a:pos x="0" y="1476"/>
                </a:cxn>
                <a:cxn ang="0">
                  <a:pos x="1040" y="1476"/>
                </a:cxn>
                <a:cxn ang="0">
                  <a:pos x="1477" y="0"/>
                </a:cxn>
                <a:cxn ang="0">
                  <a:pos x="437" y="0"/>
                </a:cxn>
              </a:cxnLst>
              <a:rect l="0" t="0" r="r" b="b"/>
              <a:pathLst>
                <a:path w="1477" h="1476">
                  <a:moveTo>
                    <a:pt x="437" y="0"/>
                  </a:moveTo>
                  <a:lnTo>
                    <a:pt x="0" y="1476"/>
                  </a:lnTo>
                  <a:lnTo>
                    <a:pt x="1040" y="1476"/>
                  </a:lnTo>
                  <a:lnTo>
                    <a:pt x="1477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4066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gray">
            <a:xfrm>
              <a:off x="0" y="2343150"/>
              <a:ext cx="1554163" cy="32877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71"/>
                </a:cxn>
                <a:cxn ang="0">
                  <a:pos x="366" y="2071"/>
                </a:cxn>
                <a:cxn ang="0">
                  <a:pos x="979" y="0"/>
                </a:cxn>
                <a:cxn ang="0">
                  <a:pos x="0" y="0"/>
                </a:cxn>
              </a:cxnLst>
              <a:rect l="0" t="0" r="r" b="b"/>
              <a:pathLst>
                <a:path w="979" h="2071">
                  <a:moveTo>
                    <a:pt x="0" y="0"/>
                  </a:moveTo>
                  <a:lnTo>
                    <a:pt x="0" y="2071"/>
                  </a:lnTo>
                  <a:lnTo>
                    <a:pt x="366" y="2071"/>
                  </a:lnTo>
                  <a:lnTo>
                    <a:pt x="9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99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8" name="Title 7"/>
          <p:cNvSpPr>
            <a:spLocks noGrp="1"/>
          </p:cNvSpPr>
          <p:nvPr userDrawn="1">
            <p:ph type="title"/>
          </p:nvPr>
        </p:nvSpPr>
        <p:spPr bwMode="gray">
          <a:xfrm>
            <a:off x="4932040" y="2708920"/>
            <a:ext cx="3168352" cy="165618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 userDrawn="1">
            <p:ph type="body" sz="quarter" idx="10"/>
          </p:nvPr>
        </p:nvSpPr>
        <p:spPr bwMode="gray">
          <a:xfrm>
            <a:off x="4932362" y="4509120"/>
            <a:ext cx="2807989" cy="108011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>
            <a:spLocks noChangeAspect="1"/>
          </p:cNvSpPr>
          <p:nvPr userDrawn="1"/>
        </p:nvSpPr>
        <p:spPr bwMode="gray">
          <a:xfrm>
            <a:off x="0" y="0"/>
            <a:ext cx="6475236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877"/>
              </a:cxn>
              <a:cxn ang="0">
                <a:pos x="19370" y="29877"/>
              </a:cxn>
              <a:cxn ang="0">
                <a:pos x="28205" y="0"/>
              </a:cxn>
              <a:cxn ang="0">
                <a:pos x="0" y="0"/>
              </a:cxn>
            </a:cxnLst>
            <a:rect l="0" t="0" r="r" b="b"/>
            <a:pathLst>
              <a:path w="28205" h="29877">
                <a:moveTo>
                  <a:pt x="0" y="0"/>
                </a:moveTo>
                <a:lnTo>
                  <a:pt x="0" y="29877"/>
                </a:lnTo>
                <a:lnTo>
                  <a:pt x="19370" y="29877"/>
                </a:lnTo>
                <a:lnTo>
                  <a:pt x="28205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340768"/>
            <a:ext cx="5112568" cy="20882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 bwMode="gray">
          <a:xfrm>
            <a:off x="323528" y="3645025"/>
            <a:ext cx="4752528" cy="10081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solidFill>
          <a:srgbClr val="BABB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ARDROOM PPL compressed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reeform 5"/>
          <p:cNvSpPr>
            <a:spLocks noChangeAspect="1"/>
          </p:cNvSpPr>
          <p:nvPr userDrawn="1"/>
        </p:nvSpPr>
        <p:spPr bwMode="gray">
          <a:xfrm>
            <a:off x="0" y="4521200"/>
            <a:ext cx="4537075" cy="233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503"/>
              </a:cxn>
              <a:cxn ang="0">
                <a:pos x="20575" y="12503"/>
              </a:cxn>
              <a:cxn ang="0">
                <a:pos x="24277" y="0"/>
              </a:cxn>
              <a:cxn ang="0">
                <a:pos x="0" y="0"/>
              </a:cxn>
            </a:cxnLst>
            <a:rect l="0" t="0" r="r" b="b"/>
            <a:pathLst>
              <a:path w="24277" h="12503">
                <a:moveTo>
                  <a:pt x="0" y="0"/>
                </a:moveTo>
                <a:lnTo>
                  <a:pt x="0" y="12503"/>
                </a:lnTo>
                <a:lnTo>
                  <a:pt x="20575" y="12503"/>
                </a:lnTo>
                <a:lnTo>
                  <a:pt x="2427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endParaRPr lang="en-GB" sz="12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4941168"/>
            <a:ext cx="3600400" cy="158417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 smtClean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rgbClr val="00338D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APTOP GUY compressed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9" name="Freeform 9"/>
          <p:cNvSpPr>
            <a:spLocks noChangeAspect="1"/>
          </p:cNvSpPr>
          <p:nvPr userDrawn="1"/>
        </p:nvSpPr>
        <p:spPr bwMode="ltGray">
          <a:xfrm>
            <a:off x="0" y="0"/>
            <a:ext cx="4833938" cy="5400675"/>
          </a:xfrm>
          <a:custGeom>
            <a:avLst/>
            <a:gdLst/>
            <a:ahLst/>
            <a:cxnLst>
              <a:cxn ang="0">
                <a:pos x="17951" y="0"/>
              </a:cxn>
              <a:cxn ang="0">
                <a:pos x="0" y="0"/>
              </a:cxn>
              <a:cxn ang="0">
                <a:pos x="0" y="20057"/>
              </a:cxn>
              <a:cxn ang="0">
                <a:pos x="12022" y="20057"/>
              </a:cxn>
              <a:cxn ang="0">
                <a:pos x="17951" y="0"/>
              </a:cxn>
            </a:cxnLst>
            <a:rect l="0" t="0" r="r" b="b"/>
            <a:pathLst>
              <a:path w="17951" h="20057">
                <a:moveTo>
                  <a:pt x="17951" y="0"/>
                </a:moveTo>
                <a:lnTo>
                  <a:pt x="0" y="0"/>
                </a:lnTo>
                <a:lnTo>
                  <a:pt x="0" y="20057"/>
                </a:lnTo>
                <a:lnTo>
                  <a:pt x="12022" y="20057"/>
                </a:lnTo>
                <a:lnTo>
                  <a:pt x="1795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412776"/>
            <a:ext cx="3744416" cy="1152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3850" y="2708275"/>
            <a:ext cx="3384550" cy="9366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ChangeAspect="1"/>
          </p:cNvSpPr>
          <p:nvPr userDrawn="1"/>
        </p:nvSpPr>
        <p:spPr bwMode="gray">
          <a:xfrm>
            <a:off x="0" y="0"/>
            <a:ext cx="4833938" cy="5400675"/>
          </a:xfrm>
          <a:custGeom>
            <a:avLst/>
            <a:gdLst/>
            <a:ahLst/>
            <a:cxnLst>
              <a:cxn ang="0">
                <a:pos x="17951" y="0"/>
              </a:cxn>
              <a:cxn ang="0">
                <a:pos x="0" y="0"/>
              </a:cxn>
              <a:cxn ang="0">
                <a:pos x="0" y="20057"/>
              </a:cxn>
              <a:cxn ang="0">
                <a:pos x="12022" y="20057"/>
              </a:cxn>
              <a:cxn ang="0">
                <a:pos x="17951" y="0"/>
              </a:cxn>
            </a:cxnLst>
            <a:rect l="0" t="0" r="r" b="b"/>
            <a:pathLst>
              <a:path w="17951" h="20057">
                <a:moveTo>
                  <a:pt x="17951" y="0"/>
                </a:moveTo>
                <a:lnTo>
                  <a:pt x="0" y="0"/>
                </a:lnTo>
                <a:lnTo>
                  <a:pt x="0" y="20057"/>
                </a:lnTo>
                <a:lnTo>
                  <a:pt x="12022" y="20057"/>
                </a:lnTo>
                <a:lnTo>
                  <a:pt x="1795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412776"/>
            <a:ext cx="3744416" cy="1152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 bwMode="gray">
          <a:xfrm>
            <a:off x="323850" y="2708275"/>
            <a:ext cx="3384550" cy="9366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>
            <a:spLocks noChangeAspect="1"/>
          </p:cNvSpPr>
          <p:nvPr userDrawn="1"/>
        </p:nvSpPr>
        <p:spPr bwMode="gray">
          <a:xfrm>
            <a:off x="0" y="0"/>
            <a:ext cx="4833938" cy="3217863"/>
          </a:xfrm>
          <a:custGeom>
            <a:avLst/>
            <a:gdLst/>
            <a:ahLst/>
            <a:cxnLst>
              <a:cxn ang="0">
                <a:pos x="13230" y="10963"/>
              </a:cxn>
              <a:cxn ang="0">
                <a:pos x="16471" y="0"/>
              </a:cxn>
              <a:cxn ang="0">
                <a:pos x="0" y="0"/>
              </a:cxn>
              <a:cxn ang="0">
                <a:pos x="0" y="10963"/>
              </a:cxn>
              <a:cxn ang="0">
                <a:pos x="13230" y="10963"/>
              </a:cxn>
            </a:cxnLst>
            <a:rect l="0" t="0" r="r" b="b"/>
            <a:pathLst>
              <a:path w="16471" h="10963">
                <a:moveTo>
                  <a:pt x="13230" y="10963"/>
                </a:moveTo>
                <a:lnTo>
                  <a:pt x="16471" y="0"/>
                </a:lnTo>
                <a:lnTo>
                  <a:pt x="0" y="0"/>
                </a:lnTo>
                <a:lnTo>
                  <a:pt x="0" y="10963"/>
                </a:lnTo>
                <a:lnTo>
                  <a:pt x="13230" y="10963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3528" y="3716338"/>
            <a:ext cx="3528392" cy="237648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200"/>
            </a:lvl2pPr>
            <a:lvl3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8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2448EC-9780-4DB7-B042-D8C23CCFBE6D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4500E7-CA31-4567-9F29-BC275A0309F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2448EC-9780-4DB7-B042-D8C23CCFBE6D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4500E7-CA31-4567-9F29-BC275A0309F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 userDrawn="1"/>
        </p:nvSpPr>
        <p:spPr bwMode="gray">
          <a:xfrm>
            <a:off x="0" y="547687"/>
            <a:ext cx="4683125" cy="4848226"/>
          </a:xfrm>
          <a:custGeom>
            <a:avLst/>
            <a:gdLst/>
            <a:ahLst/>
            <a:cxnLst>
              <a:cxn ang="0">
                <a:pos x="2950" y="0"/>
              </a:cxn>
              <a:cxn ang="0">
                <a:pos x="433" y="0"/>
              </a:cxn>
              <a:cxn ang="0">
                <a:pos x="0" y="1461"/>
              </a:cxn>
              <a:cxn ang="0">
                <a:pos x="0" y="3054"/>
              </a:cxn>
              <a:cxn ang="0">
                <a:pos x="2046" y="3054"/>
              </a:cxn>
              <a:cxn ang="0">
                <a:pos x="2950" y="0"/>
              </a:cxn>
              <a:cxn ang="0">
                <a:pos x="2950" y="0"/>
              </a:cxn>
              <a:cxn ang="0">
                <a:pos x="2950" y="0"/>
              </a:cxn>
            </a:cxnLst>
            <a:rect l="0" t="0" r="r" b="b"/>
            <a:pathLst>
              <a:path w="2950" h="3054">
                <a:moveTo>
                  <a:pt x="2950" y="0"/>
                </a:moveTo>
                <a:lnTo>
                  <a:pt x="433" y="0"/>
                </a:lnTo>
                <a:lnTo>
                  <a:pt x="0" y="1461"/>
                </a:lnTo>
                <a:lnTo>
                  <a:pt x="0" y="3054"/>
                </a:lnTo>
                <a:lnTo>
                  <a:pt x="2046" y="3054"/>
                </a:lnTo>
                <a:lnTo>
                  <a:pt x="2950" y="0"/>
                </a:lnTo>
                <a:close/>
                <a:moveTo>
                  <a:pt x="2950" y="0"/>
                </a:moveTo>
                <a:lnTo>
                  <a:pt x="2950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itle 9"/>
          <p:cNvSpPr>
            <a:spLocks noGrp="1"/>
          </p:cNvSpPr>
          <p:nvPr>
            <p:ph type="title"/>
          </p:nvPr>
        </p:nvSpPr>
        <p:spPr bwMode="gray">
          <a:xfrm>
            <a:off x="827088" y="1844824"/>
            <a:ext cx="2880816" cy="19438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827088" y="4005064"/>
            <a:ext cx="2520776" cy="1079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19"/>
          <p:cNvGrpSpPr>
            <a:grpSpLocks/>
          </p:cNvGrpSpPr>
          <p:nvPr userDrawn="1"/>
        </p:nvGrpSpPr>
        <p:grpSpPr bwMode="gray">
          <a:xfrm>
            <a:off x="683568" y="548680"/>
            <a:ext cx="1930547" cy="1080120"/>
            <a:chOff x="68" y="0"/>
            <a:chExt cx="1723" cy="964"/>
          </a:xfrm>
          <a:solidFill>
            <a:schemeClr val="accent6"/>
          </a:solidFill>
        </p:grpSpPr>
        <p:sp>
          <p:nvSpPr>
            <p:cNvPr id="21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48EC-9780-4DB7-B042-D8C23CCFBE6D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00E7-CA31-4567-9F29-BC275A0309F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48EC-9780-4DB7-B042-D8C23CCFBE6D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00E7-CA31-4567-9F29-BC275A0309F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 bwMode="gray">
          <a:xfrm>
            <a:off x="0" y="0"/>
            <a:ext cx="9144000" cy="6859588"/>
            <a:chOff x="3175" y="-1588"/>
            <a:chExt cx="9140826" cy="6859588"/>
          </a:xfrm>
        </p:grpSpPr>
        <p:sp>
          <p:nvSpPr>
            <p:cNvPr id="14" name="Freeform 23"/>
            <p:cNvSpPr>
              <a:spLocks noChangeAspect="1"/>
            </p:cNvSpPr>
            <p:nvPr userDrawn="1"/>
          </p:nvSpPr>
          <p:spPr bwMode="gray">
            <a:xfrm>
              <a:off x="3175" y="-1588"/>
              <a:ext cx="5008563" cy="3239162"/>
            </a:xfrm>
            <a:custGeom>
              <a:avLst/>
              <a:gdLst/>
              <a:ahLst/>
              <a:cxnLst>
                <a:cxn ang="0">
                  <a:pos x="20946" y="0"/>
                </a:cxn>
                <a:cxn ang="0">
                  <a:pos x="0" y="0"/>
                </a:cxn>
                <a:cxn ang="0">
                  <a:pos x="0" y="13538"/>
                </a:cxn>
                <a:cxn ang="0">
                  <a:pos x="16939" y="13538"/>
                </a:cxn>
                <a:cxn ang="0">
                  <a:pos x="20946" y="0"/>
                </a:cxn>
              </a:cxnLst>
              <a:rect l="0" t="0" r="r" b="b"/>
              <a:pathLst>
                <a:path w="20946" h="13538">
                  <a:moveTo>
                    <a:pt x="20946" y="0"/>
                  </a:moveTo>
                  <a:lnTo>
                    <a:pt x="0" y="0"/>
                  </a:lnTo>
                  <a:lnTo>
                    <a:pt x="0" y="13538"/>
                  </a:lnTo>
                  <a:lnTo>
                    <a:pt x="16939" y="13538"/>
                  </a:lnTo>
                  <a:lnTo>
                    <a:pt x="20946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2"/>
            <p:cNvSpPr>
              <a:spLocks noChangeAspect="1"/>
            </p:cNvSpPr>
            <p:nvPr userDrawn="1"/>
          </p:nvSpPr>
          <p:spPr bwMode="gray">
            <a:xfrm>
              <a:off x="1979613" y="1820540"/>
              <a:ext cx="7164388" cy="5037460"/>
            </a:xfrm>
            <a:custGeom>
              <a:avLst/>
              <a:gdLst/>
              <a:ahLst/>
              <a:cxnLst>
                <a:cxn ang="0">
                  <a:pos x="6229" y="0"/>
                </a:cxn>
                <a:cxn ang="0">
                  <a:pos x="0" y="21055"/>
                </a:cxn>
                <a:cxn ang="0">
                  <a:pos x="29957" y="21055"/>
                </a:cxn>
                <a:cxn ang="0">
                  <a:pos x="29957" y="0"/>
                </a:cxn>
                <a:cxn ang="0">
                  <a:pos x="6229" y="0"/>
                </a:cxn>
              </a:cxnLst>
              <a:rect l="0" t="0" r="r" b="b"/>
              <a:pathLst>
                <a:path w="29957" h="21055">
                  <a:moveTo>
                    <a:pt x="6229" y="0"/>
                  </a:moveTo>
                  <a:lnTo>
                    <a:pt x="0" y="21055"/>
                  </a:lnTo>
                  <a:lnTo>
                    <a:pt x="29957" y="21055"/>
                  </a:lnTo>
                  <a:lnTo>
                    <a:pt x="29957" y="0"/>
                  </a:lnTo>
                  <a:lnTo>
                    <a:pt x="622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4"/>
            <p:cNvSpPr>
              <a:spLocks noChangeAspect="1"/>
            </p:cNvSpPr>
            <p:nvPr userDrawn="1"/>
          </p:nvSpPr>
          <p:spPr bwMode="gray">
            <a:xfrm>
              <a:off x="3049588" y="1820540"/>
              <a:ext cx="1423988" cy="1418623"/>
            </a:xfrm>
            <a:custGeom>
              <a:avLst/>
              <a:gdLst/>
              <a:ahLst/>
              <a:cxnLst>
                <a:cxn ang="0">
                  <a:pos x="0" y="5926"/>
                </a:cxn>
                <a:cxn ang="0">
                  <a:pos x="4197" y="5926"/>
                </a:cxn>
                <a:cxn ang="0">
                  <a:pos x="5950" y="0"/>
                </a:cxn>
                <a:cxn ang="0">
                  <a:pos x="1752" y="0"/>
                </a:cxn>
                <a:cxn ang="0">
                  <a:pos x="0" y="5926"/>
                </a:cxn>
              </a:cxnLst>
              <a:rect l="0" t="0" r="r" b="b"/>
              <a:pathLst>
                <a:path w="5950" h="5926">
                  <a:moveTo>
                    <a:pt x="0" y="5926"/>
                  </a:moveTo>
                  <a:lnTo>
                    <a:pt x="4197" y="5926"/>
                  </a:lnTo>
                  <a:lnTo>
                    <a:pt x="5950" y="0"/>
                  </a:lnTo>
                  <a:lnTo>
                    <a:pt x="1752" y="0"/>
                  </a:lnTo>
                  <a:lnTo>
                    <a:pt x="0" y="5926"/>
                  </a:lnTo>
                  <a:close/>
                </a:path>
              </a:pathLst>
            </a:custGeom>
            <a:solidFill>
              <a:srgbClr val="00257A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algn="l" defTabSz="91440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16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 bwMode="gray">
          <a:xfrm>
            <a:off x="4644008" y="2492896"/>
            <a:ext cx="4104456" cy="2160240"/>
          </a:xfrm>
        </p:spPr>
        <p:txBody>
          <a:bodyPr anchor="t"/>
          <a:lstStyle>
            <a:lvl1pPr algn="r"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43438" y="5013325"/>
            <a:ext cx="4105275" cy="1439863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16015"/>
            <a:ext cx="8252512" cy="5059035"/>
          </a:xfrm>
        </p:spPr>
        <p:txBody>
          <a:bodyPr>
            <a:normAutofit/>
          </a:bodyPr>
          <a:lstStyle>
            <a:lvl1pPr>
              <a:buFont typeface="+mj-lt"/>
              <a:buAutoNum type="arabicPeriod"/>
              <a:defRPr sz="1600"/>
            </a:lvl1pPr>
            <a:lvl2pPr>
              <a:buFont typeface="+mj-lt"/>
              <a:buAutoNum type="arabicPeriod"/>
              <a:defRPr sz="1600"/>
            </a:lvl2pPr>
            <a:lvl3pPr>
              <a:buFont typeface="+mj-lt"/>
              <a:buAutoNum type="arabicPeriod"/>
              <a:defRPr sz="1600"/>
            </a:lvl3pPr>
            <a:lvl4pPr>
              <a:buFont typeface="+mj-lt"/>
              <a:buAutoNum type="arabicPeriod"/>
              <a:defRPr sz="1600"/>
            </a:lvl4pPr>
            <a:lvl5pPr>
              <a:buFont typeface="+mj-lt"/>
              <a:buAutoNum type="arabicPeriod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3067-2764-4676-83BC-F2974C051950}" type="datetime1">
              <a:rPr lang="es-ES_tradnl"/>
              <a:pPr>
                <a:defRPr/>
              </a:pPr>
              <a:t>27/09/2013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TÍTULO DE LA PRESENTACIÓN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B042-D241-450B-A8A3-BCB021F4A6B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411413" y="1124745"/>
            <a:ext cx="4249166" cy="4968552"/>
          </a:xfrm>
        </p:spPr>
        <p:txBody>
          <a:bodyPr anchor="t" anchorCtr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179512" y="1124745"/>
            <a:ext cx="4248026" cy="4968552"/>
          </a:xfrm>
        </p:spPr>
        <p:txBody>
          <a:bodyPr/>
          <a:lstStyle>
            <a:lvl3pPr marL="273050" indent="-273050">
              <a:defRPr/>
            </a:lvl3pPr>
            <a:lvl4pPr marL="536575" indent="-263525">
              <a:defRPr/>
            </a:lvl4pPr>
            <a:lvl5pPr marL="809625" indent="-271463">
              <a:defRPr/>
            </a:lvl5pPr>
            <a:lvl6pPr marL="1071563" indent="-265113"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4645149" y="1124745"/>
            <a:ext cx="4248026" cy="4968552"/>
          </a:xfrm>
        </p:spPr>
        <p:txBody>
          <a:bodyPr/>
          <a:lstStyle>
            <a:lvl3pPr marL="273050" indent="-273050">
              <a:defRPr/>
            </a:lvl3pPr>
            <a:lvl4pPr marL="536575" indent="-263525">
              <a:defRPr/>
            </a:lvl4pPr>
            <a:lvl5pPr marL="809625" indent="-271463">
              <a:defRPr/>
            </a:lvl5pPr>
            <a:lvl6pPr marL="1071563" indent="-265113" defTabSz="1071563">
              <a:tabLst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179388" y="1125538"/>
            <a:ext cx="4248150" cy="2374900"/>
          </a:xfrm>
        </p:spPr>
        <p:txBody>
          <a:bodyPr/>
          <a:lstStyle>
            <a:lvl5pPr>
              <a:defRPr/>
            </a:lvl5pPr>
            <a:lvl6pPr>
              <a:defRPr baseline="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 bwMode="gray">
          <a:xfrm>
            <a:off x="4643438" y="1125538"/>
            <a:ext cx="4249737" cy="2374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 bwMode="gray">
          <a:xfrm>
            <a:off x="179388" y="3716338"/>
            <a:ext cx="4248150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3716338"/>
            <a:ext cx="4249737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/>
          <p:cNvSpPr>
            <a:spLocks noGrp="1"/>
          </p:cNvSpPr>
          <p:nvPr>
            <p:ph type="body" idx="1"/>
          </p:nvPr>
        </p:nvSpPr>
        <p:spPr bwMode="gray">
          <a:xfrm>
            <a:off x="179512" y="1124745"/>
            <a:ext cx="8712968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</a:p>
        </p:txBody>
      </p:sp>
      <p:grpSp>
        <p:nvGrpSpPr>
          <p:cNvPr id="2" name="Group 17"/>
          <p:cNvGrpSpPr/>
          <p:nvPr userDrawn="1"/>
        </p:nvGrpSpPr>
        <p:grpSpPr bwMode="gray">
          <a:xfrm>
            <a:off x="179512" y="1124744"/>
            <a:ext cx="8712968" cy="4968552"/>
            <a:chOff x="179512" y="1124744"/>
            <a:chExt cx="8712968" cy="4968552"/>
          </a:xfrm>
          <a:noFill/>
        </p:grpSpPr>
        <p:sp>
          <p:nvSpPr>
            <p:cNvPr id="29" name="Rectangle 28"/>
            <p:cNvSpPr>
              <a:spLocks noChangeArrowheads="1"/>
            </p:cNvSpPr>
            <p:nvPr userDrawn="1"/>
          </p:nvSpPr>
          <p:spPr bwMode="gray">
            <a:xfrm>
              <a:off x="179512" y="1125120"/>
              <a:ext cx="8712968" cy="496800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 userDrawn="1"/>
          </p:nvSpPr>
          <p:spPr bwMode="gray">
            <a:xfrm>
              <a:off x="442824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 userDrawn="1"/>
          </p:nvSpPr>
          <p:spPr bwMode="gray">
            <a:xfrm rot="5400000">
              <a:off x="4428240" y="-747120"/>
              <a:ext cx="216000" cy="871248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 userDrawn="1"/>
          </p:nvSpPr>
          <p:spPr bwMode="gray">
            <a:xfrm>
              <a:off x="219612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 userDrawn="1"/>
          </p:nvSpPr>
          <p:spPr bwMode="gray">
            <a:xfrm>
              <a:off x="666036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Group 47"/>
          <p:cNvGrpSpPr/>
          <p:nvPr userDrawn="1"/>
        </p:nvGrpSpPr>
        <p:grpSpPr bwMode="gray">
          <a:xfrm>
            <a:off x="0" y="836712"/>
            <a:ext cx="9144000" cy="5544616"/>
            <a:chOff x="0" y="836712"/>
            <a:chExt cx="9144000" cy="5544616"/>
          </a:xfrm>
          <a:noFill/>
        </p:grpSpPr>
        <p:sp>
          <p:nvSpPr>
            <p:cNvPr id="24" name="Rectangle 23"/>
            <p:cNvSpPr>
              <a:spLocks noChangeArrowheads="1"/>
            </p:cNvSpPr>
            <p:nvPr userDrawn="1"/>
          </p:nvSpPr>
          <p:spPr bwMode="gray">
            <a:xfrm rot="16200000">
              <a:off x="4426396" y="944728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 userDrawn="1"/>
          </p:nvSpPr>
          <p:spPr bwMode="gray">
            <a:xfrm rot="16200000">
              <a:off x="4426397" y="6201312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4"/>
            <p:cNvSpPr/>
            <p:nvPr userDrawn="1"/>
          </p:nvSpPr>
          <p:spPr bwMode="gray">
            <a:xfrm flipV="1">
              <a:off x="0" y="3573120"/>
              <a:ext cx="18000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 userDrawn="1"/>
          </p:nvSpPr>
          <p:spPr bwMode="gray">
            <a:xfrm>
              <a:off x="8892480" y="3573120"/>
              <a:ext cx="25152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Freeform 20"/>
          <p:cNvSpPr>
            <a:spLocks noChangeAspect="1"/>
          </p:cNvSpPr>
          <p:nvPr userDrawn="1"/>
        </p:nvSpPr>
        <p:spPr bwMode="gray">
          <a:xfrm>
            <a:off x="0" y="0"/>
            <a:ext cx="9140825" cy="835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9"/>
              </a:cxn>
              <a:cxn ang="0">
                <a:pos x="18422" y="1729"/>
              </a:cxn>
              <a:cxn ang="0">
                <a:pos x="18935" y="0"/>
              </a:cxn>
              <a:cxn ang="0">
                <a:pos x="0" y="0"/>
              </a:cxn>
            </a:cxnLst>
            <a:rect l="0" t="0" r="r" b="b"/>
            <a:pathLst>
              <a:path w="18935" h="1729">
                <a:moveTo>
                  <a:pt x="0" y="0"/>
                </a:moveTo>
                <a:lnTo>
                  <a:pt x="0" y="1729"/>
                </a:lnTo>
                <a:lnTo>
                  <a:pt x="18422" y="1729"/>
                </a:lnTo>
                <a:lnTo>
                  <a:pt x="18935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Line 10"/>
          <p:cNvSpPr>
            <a:spLocks noChangeShapeType="1"/>
          </p:cNvSpPr>
          <p:nvPr userDrawn="1"/>
        </p:nvSpPr>
        <p:spPr bwMode="gray">
          <a:xfrm>
            <a:off x="179512" y="6381332"/>
            <a:ext cx="871296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6" name="Rectangle 35"/>
          <p:cNvSpPr/>
          <p:nvPr userDrawn="1"/>
        </p:nvSpPr>
        <p:spPr bwMode="gray">
          <a:xfrm>
            <a:off x="8389560" y="6381332"/>
            <a:ext cx="502920" cy="280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</a:bodyPr>
          <a:lstStyle/>
          <a:p>
            <a:pPr algn="r" rtl="0" fontAlgn="base">
              <a:spcBef>
                <a:spcPct val="40000"/>
              </a:spcBef>
              <a:spcAft>
                <a:spcPct val="0"/>
              </a:spcAft>
            </a:pPr>
            <a:fld id="{358FC8E3-FE67-4452-9F4E-9A47A20D0542}" type="slidenum">
              <a:rPr lang="en-GB" sz="900" kern="1200" noProof="0" smtClean="0">
                <a:solidFill>
                  <a:srgbClr val="00338D"/>
                </a:solidFill>
                <a:latin typeface="Arial"/>
                <a:ea typeface="+mn-ea"/>
                <a:cs typeface="Arial" charset="0"/>
              </a:rPr>
              <a:pPr algn="r" rtl="0" fontAlgn="base">
                <a:spcBef>
                  <a:spcPct val="40000"/>
                </a:spcBef>
                <a:spcAft>
                  <a:spcPct val="0"/>
                </a:spcAft>
              </a:pPr>
              <a:t>‹Nº›</a:t>
            </a:fld>
            <a:endParaRPr lang="en-GB" sz="900" kern="1200" dirty="0">
              <a:solidFill>
                <a:srgbClr val="00338D"/>
              </a:solidFill>
              <a:latin typeface="Arial"/>
              <a:ea typeface="+mn-ea"/>
              <a:cs typeface="Arial" charset="0"/>
            </a:endParaRPr>
          </a:p>
        </p:txBody>
      </p:sp>
      <p:sp>
        <p:nvSpPr>
          <p:cNvPr id="46" name="Title Placeholder 45"/>
          <p:cNvSpPr>
            <a:spLocks noGrp="1"/>
          </p:cNvSpPr>
          <p:nvPr>
            <p:ph type="title"/>
          </p:nvPr>
        </p:nvSpPr>
        <p:spPr bwMode="gray">
          <a:xfrm>
            <a:off x="179512" y="116632"/>
            <a:ext cx="87129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5" name="Text Box 8"/>
          <p:cNvSpPr txBox="1">
            <a:spLocks noChangeArrowheads="1"/>
          </p:cNvSpPr>
          <p:nvPr userDrawn="1">
            <p:custDataLst>
              <p:tags r:id="rId30"/>
            </p:custDataLst>
          </p:nvPr>
        </p:nvSpPr>
        <p:spPr bwMode="gray">
          <a:xfrm>
            <a:off x="179512" y="6381328"/>
            <a:ext cx="5832648" cy="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0">
            <a:spAutoFit/>
          </a:bodyPr>
          <a:lstStyle/>
          <a:p>
            <a:pPr algn="l">
              <a:spcBef>
                <a:spcPct val="40000"/>
              </a:spcBef>
            </a:pPr>
            <a:r>
              <a:rPr lang="es-ES" sz="700" smtClean="0">
                <a:solidFill>
                  <a:srgbClr val="00338D"/>
                </a:solidFill>
                <a:latin typeface="Arial"/>
              </a:rPr>
              <a:t>© 2013 KPMG, una sociedad civil argentina y firma miembro de la red de firmas miembro independientes de KPMG afiliadas a KPMG International Cooperative (“KPMG International”), una entidad suiza. Derechos reservados. Impreso en la Argentina.</a:t>
            </a:r>
            <a:endParaRPr lang="en-GB" sz="700" dirty="0">
              <a:solidFill>
                <a:srgbClr val="00338D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000" b="1" kern="1200" noProof="0" dirty="0" smtClean="0">
          <a:solidFill>
            <a:schemeClr val="bg1"/>
          </a:solidFill>
          <a:latin typeface="Arial"/>
          <a:ea typeface="+mj-ea"/>
          <a:cs typeface="Arial" pitchFamily="34" charset="0"/>
        </a:defRPr>
      </a:lvl1pPr>
      <a:lvl2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2pPr>
      <a:lvl3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3pPr>
      <a:lvl4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4pPr>
      <a:lvl5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5pPr>
      <a:lvl6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6pPr>
      <a:lvl7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7pPr>
      <a:lvl8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8pPr>
      <a:lvl9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lang="en-US" sz="1600" b="1" kern="1200" noProof="0" dirty="0" smtClean="0">
          <a:solidFill>
            <a:srgbClr val="00338D"/>
          </a:solidFill>
          <a:latin typeface="Arial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lang="en-US" sz="16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2pPr>
      <a:lvl3pPr marL="273050" indent="-273050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defRPr lang="en-US" sz="16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3pPr>
      <a:lvl4pPr marL="536575" indent="-263525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–"/>
        <a:tabLst/>
        <a:defRPr lang="en-US" sz="16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4pPr>
      <a:lvl5pPr marL="809625" indent="-271463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tabLst/>
        <a:defRPr lang="en-GB" sz="1600" b="0" kern="1200" baseline="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5pPr>
      <a:lvl6pPr marL="1082675" indent="-273050" algn="l" defTabSz="893763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–"/>
        <a:defRPr lang="en-GB" sz="1600" kern="120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6pPr>
      <a:lvl7pPr marL="1344613" indent="-266700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defRPr lang="en-GB" sz="1600" kern="1200" baseline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7pPr>
      <a:lvl8pPr marL="1619250" indent="-274638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–"/>
        <a:defRPr lang="en-GB" sz="1600" kern="1200" dirty="0" smtClean="0">
          <a:solidFill>
            <a:schemeClr val="tx1"/>
          </a:solidFill>
          <a:latin typeface="Arial"/>
          <a:ea typeface="+mn-ea"/>
          <a:cs typeface="+mn-cs"/>
        </a:defRPr>
      </a:lvl8pPr>
      <a:lvl9pPr marL="1876425" indent="-257175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defRPr lang="en-GB" sz="1600" kern="120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A7400-039C-4A4B-9381-4311D7E60F67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57D2-A3D3-4C5B-92EE-C235F32059E0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7" name="Group 17"/>
          <p:cNvGrpSpPr/>
          <p:nvPr userDrawn="1"/>
        </p:nvGrpSpPr>
        <p:grpSpPr bwMode="gray">
          <a:xfrm>
            <a:off x="179512" y="1124744"/>
            <a:ext cx="8712968" cy="4968552"/>
            <a:chOff x="179512" y="1124744"/>
            <a:chExt cx="8712968" cy="4968552"/>
          </a:xfrm>
          <a:noFill/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gray">
            <a:xfrm>
              <a:off x="179512" y="1125120"/>
              <a:ext cx="8712968" cy="496800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gray">
            <a:xfrm>
              <a:off x="442824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gray">
            <a:xfrm rot="5400000">
              <a:off x="4428240" y="-747120"/>
              <a:ext cx="216000" cy="871248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gray">
            <a:xfrm>
              <a:off x="219612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66036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3" name="Group 47"/>
          <p:cNvGrpSpPr/>
          <p:nvPr userDrawn="1"/>
        </p:nvGrpSpPr>
        <p:grpSpPr bwMode="gray">
          <a:xfrm>
            <a:off x="0" y="836712"/>
            <a:ext cx="9144000" cy="5544616"/>
            <a:chOff x="0" y="836712"/>
            <a:chExt cx="9144000" cy="5544616"/>
          </a:xfrm>
          <a:noFill/>
        </p:grpSpPr>
        <p:sp>
          <p:nvSpPr>
            <p:cNvPr id="14" name="Rectangle 13"/>
            <p:cNvSpPr>
              <a:spLocks noChangeArrowheads="1"/>
            </p:cNvSpPr>
            <p:nvPr userDrawn="1"/>
          </p:nvSpPr>
          <p:spPr bwMode="gray">
            <a:xfrm rot="16200000">
              <a:off x="4426396" y="944728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 userDrawn="1"/>
          </p:nvSpPr>
          <p:spPr bwMode="gray">
            <a:xfrm rot="16200000">
              <a:off x="4426397" y="6201312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4"/>
            <p:cNvSpPr/>
            <p:nvPr userDrawn="1"/>
          </p:nvSpPr>
          <p:spPr bwMode="gray">
            <a:xfrm flipV="1">
              <a:off x="0" y="3573120"/>
              <a:ext cx="18000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>
              <a:off x="8892480" y="3573120"/>
              <a:ext cx="25152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Freeform 20"/>
          <p:cNvSpPr>
            <a:spLocks noChangeAspect="1"/>
          </p:cNvSpPr>
          <p:nvPr userDrawn="1"/>
        </p:nvSpPr>
        <p:spPr bwMode="gray">
          <a:xfrm>
            <a:off x="0" y="0"/>
            <a:ext cx="9140825" cy="835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9"/>
              </a:cxn>
              <a:cxn ang="0">
                <a:pos x="18422" y="1729"/>
              </a:cxn>
              <a:cxn ang="0">
                <a:pos x="18935" y="0"/>
              </a:cxn>
              <a:cxn ang="0">
                <a:pos x="0" y="0"/>
              </a:cxn>
            </a:cxnLst>
            <a:rect l="0" t="0" r="r" b="b"/>
            <a:pathLst>
              <a:path w="18935" h="1729">
                <a:moveTo>
                  <a:pt x="0" y="0"/>
                </a:moveTo>
                <a:lnTo>
                  <a:pt x="0" y="1729"/>
                </a:lnTo>
                <a:lnTo>
                  <a:pt x="18422" y="1729"/>
                </a:lnTo>
                <a:lnTo>
                  <a:pt x="18935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Line 10"/>
          <p:cNvSpPr>
            <a:spLocks noChangeShapeType="1"/>
          </p:cNvSpPr>
          <p:nvPr userDrawn="1"/>
        </p:nvSpPr>
        <p:spPr bwMode="gray">
          <a:xfrm>
            <a:off x="179512" y="6381332"/>
            <a:ext cx="871296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" name="Rectangle 20"/>
          <p:cNvSpPr/>
          <p:nvPr userDrawn="1"/>
        </p:nvSpPr>
        <p:spPr bwMode="gray">
          <a:xfrm>
            <a:off x="8389560" y="6381332"/>
            <a:ext cx="502920" cy="280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</a:bodyPr>
          <a:lstStyle/>
          <a:p>
            <a:pPr algn="r" rtl="0" fontAlgn="base">
              <a:spcBef>
                <a:spcPct val="40000"/>
              </a:spcBef>
              <a:spcAft>
                <a:spcPct val="0"/>
              </a:spcAft>
            </a:pPr>
            <a:fld id="{358FC8E3-FE67-4452-9F4E-9A47A20D0542}" type="slidenum">
              <a:rPr lang="en-GB" sz="900" kern="1200" noProof="0" smtClean="0">
                <a:solidFill>
                  <a:srgbClr val="00338D"/>
                </a:solidFill>
                <a:latin typeface="Arial"/>
                <a:ea typeface="+mn-ea"/>
                <a:cs typeface="Arial" charset="0"/>
              </a:rPr>
              <a:pPr algn="r" rtl="0" fontAlgn="base">
                <a:spcBef>
                  <a:spcPct val="40000"/>
                </a:spcBef>
                <a:spcAft>
                  <a:spcPct val="0"/>
                </a:spcAft>
              </a:pPr>
              <a:t>‹Nº›</a:t>
            </a:fld>
            <a:endParaRPr lang="en-GB" sz="900" kern="1200" dirty="0">
              <a:solidFill>
                <a:srgbClr val="00338D"/>
              </a:solidFill>
              <a:latin typeface="Arial"/>
              <a:ea typeface="+mn-ea"/>
              <a:cs typeface="Arial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 userDrawn="1">
            <p:custDataLst>
              <p:tags r:id="rId14"/>
            </p:custDataLst>
          </p:nvPr>
        </p:nvSpPr>
        <p:spPr bwMode="gray">
          <a:xfrm>
            <a:off x="179512" y="6381328"/>
            <a:ext cx="5832648" cy="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0">
            <a:spAutoFit/>
          </a:bodyPr>
          <a:lstStyle/>
          <a:p>
            <a:pPr algn="l">
              <a:spcBef>
                <a:spcPct val="40000"/>
              </a:spcBef>
            </a:pPr>
            <a:r>
              <a:rPr lang="es-ES" sz="700" smtClean="0">
                <a:solidFill>
                  <a:srgbClr val="00338D"/>
                </a:solidFill>
                <a:latin typeface="Arial"/>
              </a:rPr>
              <a:t>© 2013 KPMG, una sociedad civil argentina y firma miembro de la red de firmas miembro independientes de KPMG afiliadas a KPMG International Cooperative (“KPMG International”), una entidad suiza. Derechos reservados. Impreso en la Argentina.</a:t>
            </a:r>
            <a:endParaRPr lang="en-GB" sz="700" dirty="0">
              <a:solidFill>
                <a:srgbClr val="00338D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7696200" cy="2016224"/>
          </a:xfrm>
        </p:spPr>
        <p:txBody>
          <a:bodyPr>
            <a:normAutofit/>
          </a:bodyPr>
          <a:lstStyle/>
          <a:p>
            <a:r>
              <a:rPr lang="es-ES" dirty="0" smtClean="0"/>
              <a:t>Congreso Latinoamericano de Derecho Financiero. COLADE.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406280"/>
            <a:ext cx="3024336" cy="108012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Buenos Aires, 19 y 20 Septiembre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Beneficios Acuerdos Intergubernamentales  - </a:t>
            </a:r>
            <a:r>
              <a:rPr lang="es-MX" sz="2400" dirty="0" err="1">
                <a:solidFill>
                  <a:schemeClr val="bg1"/>
                </a:solidFill>
              </a:rPr>
              <a:t>FFIs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sz="half" idx="1"/>
          </p:nvPr>
        </p:nvSpPr>
        <p:spPr>
          <a:xfrm>
            <a:off x="193675" y="952500"/>
            <a:ext cx="8515350" cy="573722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Font typeface="+mj-lt" charset="0"/>
              <a:buNone/>
            </a:pPr>
            <a:r>
              <a:rPr lang="es-MX" sz="1900" dirty="0" smtClean="0"/>
              <a:t>El Modelo intergubernamental sigue en esencia las regulaciones FATCA. Varias partes del Modelo prevén requisitos menos gravosos para las </a:t>
            </a:r>
            <a:r>
              <a:rPr lang="es-MX" sz="1900" dirty="0" err="1" smtClean="0"/>
              <a:t>FFIs</a:t>
            </a:r>
            <a:r>
              <a:rPr lang="es-MX" sz="1900" dirty="0" smtClean="0"/>
              <a:t>.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Char char="•"/>
            </a:pPr>
            <a:endParaRPr lang="es-MX" altLang="ja-JP" sz="400" b="1" dirty="0" smtClean="0">
              <a:ea typeface="MS Gothic" pitchFamily="49" charset="-128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MX" altLang="ja-JP" sz="1900" b="1" dirty="0" smtClean="0">
                <a:ea typeface="MS Gothic" pitchFamily="49" charset="-128"/>
              </a:rPr>
              <a:t>Personas con control en lugar de </a:t>
            </a:r>
            <a:r>
              <a:rPr lang="es-MX" altLang="ja-JP" sz="1900" b="1" dirty="0" err="1" smtClean="0">
                <a:ea typeface="MS Gothic" pitchFamily="49" charset="-128"/>
              </a:rPr>
              <a:t>Substantial</a:t>
            </a:r>
            <a:r>
              <a:rPr lang="es-MX" altLang="ja-JP" sz="1900" b="1" dirty="0" smtClean="0">
                <a:ea typeface="MS Gothic" pitchFamily="49" charset="-128"/>
              </a:rPr>
              <a:t> US </a:t>
            </a:r>
            <a:r>
              <a:rPr lang="es-MX" altLang="ja-JP" sz="1900" b="1" dirty="0" err="1" smtClean="0">
                <a:ea typeface="MS Gothic" pitchFamily="49" charset="-128"/>
              </a:rPr>
              <a:t>owners</a:t>
            </a:r>
            <a:r>
              <a:rPr lang="es-MX" altLang="ja-JP" sz="1900" dirty="0" smtClean="0">
                <a:ea typeface="MS Gothic" pitchFamily="49" charset="-128"/>
              </a:rPr>
              <a:t>. Se reemplaza la obligación de verificar quién participa en una NFFE para determinar si es un </a:t>
            </a:r>
            <a:r>
              <a:rPr lang="es-MX" altLang="ja-JP" sz="1900" dirty="0" err="1" smtClean="0">
                <a:ea typeface="MS Gothic" pitchFamily="49" charset="-128"/>
              </a:rPr>
              <a:t>Substantial</a:t>
            </a:r>
            <a:r>
              <a:rPr lang="es-MX" altLang="ja-JP" sz="1900" dirty="0" smtClean="0">
                <a:ea typeface="MS Gothic" pitchFamily="49" charset="-128"/>
              </a:rPr>
              <a:t> US </a:t>
            </a:r>
            <a:r>
              <a:rPr lang="es-MX" altLang="ja-JP" sz="1900" dirty="0" err="1" smtClean="0">
                <a:ea typeface="MS Gothic" pitchFamily="49" charset="-128"/>
              </a:rPr>
              <a:t>Owner</a:t>
            </a:r>
            <a:r>
              <a:rPr lang="es-MX" altLang="ja-JP" sz="1900" dirty="0" smtClean="0">
                <a:ea typeface="MS Gothic" pitchFamily="49" charset="-128"/>
              </a:rPr>
              <a:t> (participación de 10%), para utilizar el concepto de Personas con Control de las recomendaciones del FATF (25%).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Char char="•"/>
            </a:pPr>
            <a:endParaRPr lang="es-MX" sz="400" b="1" dirty="0" smtClean="0"/>
          </a:p>
          <a:p>
            <a:pPr marL="0"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MX" sz="1900" b="1" dirty="0" smtClean="0"/>
              <a:t>Sin Certificación de Funcionario Responsable</a:t>
            </a:r>
            <a:r>
              <a:rPr lang="es-MX" sz="1900" dirty="0" smtClean="0"/>
              <a:t>. Se elimina requisito de que un funcionario responsable certifique ante el IRS que ciertos procedimientos de </a:t>
            </a:r>
            <a:r>
              <a:rPr lang="es-MX" altLang="es-ES" sz="1900" dirty="0" smtClean="0"/>
              <a:t>“</a:t>
            </a:r>
            <a:r>
              <a:rPr lang="es-MX" sz="1900" dirty="0" err="1" smtClean="0"/>
              <a:t>due</a:t>
            </a:r>
            <a:r>
              <a:rPr lang="es-MX" sz="1900" dirty="0" smtClean="0"/>
              <a:t> </a:t>
            </a:r>
            <a:r>
              <a:rPr lang="es-MX" sz="1900" dirty="0" err="1" smtClean="0"/>
              <a:t>diligence</a:t>
            </a:r>
            <a:r>
              <a:rPr lang="es-MX" altLang="es-ES" sz="1900" dirty="0" smtClean="0"/>
              <a:t>”</a:t>
            </a:r>
            <a:r>
              <a:rPr lang="es-MX" sz="1900" dirty="0" smtClean="0"/>
              <a:t> se han llevado a cabo y que las políticas y los procedimientos se han establecido para evitar la evasión del cumplimiento FATCA.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Char char="•"/>
            </a:pPr>
            <a:endParaRPr lang="es-MX" sz="1900" b="1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Char char="•"/>
            </a:pPr>
            <a:endParaRPr lang="es-MX" sz="1900" dirty="0" smtClean="0"/>
          </a:p>
          <a:p>
            <a:pPr marL="0" indent="0" algn="just">
              <a:buFont typeface="Verdana" pitchFamily="34" charset="0"/>
              <a:buAutoNum type="arabicPeriod"/>
            </a:pPr>
            <a:endParaRPr lang="es-MX" sz="1900" dirty="0" smtClean="0"/>
          </a:p>
        </p:txBody>
      </p:sp>
      <p:sp>
        <p:nvSpPr>
          <p:cNvPr id="1434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830F58-66AE-402F-9355-56447401B9CA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Beneficios Acuerdos Intergubernamentales  - </a:t>
            </a:r>
            <a:r>
              <a:rPr lang="es-MX" sz="2400" dirty="0" err="1">
                <a:solidFill>
                  <a:schemeClr val="bg1"/>
                </a:solidFill>
              </a:rPr>
              <a:t>FFIs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sz="half" idx="1"/>
          </p:nvPr>
        </p:nvSpPr>
        <p:spPr>
          <a:xfrm>
            <a:off x="166688" y="1216025"/>
            <a:ext cx="8542337" cy="50593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s-MX" sz="1900" b="1" smtClean="0"/>
          </a:p>
          <a:p>
            <a:pPr algn="just">
              <a:buFont typeface="Arial" pitchFamily="34" charset="0"/>
              <a:buChar char="•"/>
            </a:pPr>
            <a:r>
              <a:rPr lang="es-MX" sz="1900" b="1" smtClean="0"/>
              <a:t>Exenciones y Excepciones. </a:t>
            </a:r>
            <a:r>
              <a:rPr lang="es-MX" sz="1900" smtClean="0"/>
              <a:t>Se exime a ciertas FFIs del país de forma expresa y se exentan productos (Anexo II).</a:t>
            </a:r>
            <a:endParaRPr lang="es-MX" sz="1900" b="1" smtClean="0"/>
          </a:p>
          <a:p>
            <a:pPr algn="just">
              <a:buFont typeface="Arial" pitchFamily="34" charset="0"/>
              <a:buChar char="•"/>
            </a:pPr>
            <a:endParaRPr lang="es-MX" sz="1900" b="1" smtClean="0"/>
          </a:p>
          <a:p>
            <a:pPr algn="just">
              <a:buFont typeface="Arial" pitchFamily="34" charset="0"/>
              <a:buChar char="•"/>
            </a:pPr>
            <a:r>
              <a:rPr lang="es-MX" sz="1900" b="1" smtClean="0"/>
              <a:t>Retención a Passthru payments e ingresos brutos sujeto a acuerdo</a:t>
            </a:r>
            <a:r>
              <a:rPr lang="es-MX" sz="1900" smtClean="0"/>
              <a:t>. Los Estados trabajarán para desarrollar una alternativa práctica y efectiva para lograr los objetivos de la retención de passthru payments e ingresos brutos.</a:t>
            </a:r>
          </a:p>
          <a:p>
            <a:pPr algn="just">
              <a:buFont typeface="Arial" pitchFamily="34" charset="0"/>
              <a:buChar char="•"/>
            </a:pPr>
            <a:endParaRPr lang="es-MX" sz="1900" b="1" smtClean="0"/>
          </a:p>
          <a:p>
            <a:pPr algn="just">
              <a:buFont typeface="Arial" pitchFamily="34" charset="0"/>
              <a:buChar char="•"/>
            </a:pPr>
            <a:r>
              <a:rPr lang="es-MX" sz="1900" b="1" smtClean="0"/>
              <a:t>Procedimiento conocido.</a:t>
            </a:r>
            <a:r>
              <a:rPr lang="es-MX" sz="1900" smtClean="0"/>
              <a:t> Se intercambia información con autoridades del país en términos familiares para las FFIs según legislación local.</a:t>
            </a:r>
          </a:p>
          <a:p>
            <a:pPr>
              <a:buFont typeface="Arial" pitchFamily="34" charset="0"/>
              <a:buChar char="•"/>
            </a:pPr>
            <a:endParaRPr lang="es-MX" sz="1900" smtClean="0"/>
          </a:p>
          <a:p>
            <a:pPr>
              <a:buFont typeface="Arial" pitchFamily="34" charset="0"/>
              <a:buChar char="•"/>
            </a:pPr>
            <a:endParaRPr lang="es-MX" sz="1900" smtClean="0"/>
          </a:p>
        </p:txBody>
      </p:sp>
      <p:sp>
        <p:nvSpPr>
          <p:cNvPr id="1536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AA622B-0DA4-4F05-A501-4E29E8E4C59E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Últimas regulaciones – 12 de julio de 2013</a:t>
            </a:r>
          </a:p>
        </p:txBody>
      </p:sp>
      <p:sp>
        <p:nvSpPr>
          <p:cNvPr id="30723" name="2 Marcador de contenido"/>
          <p:cNvSpPr>
            <a:spLocks noGrp="1"/>
          </p:cNvSpPr>
          <p:nvPr>
            <p:ph sz="half" idx="1"/>
          </p:nvPr>
        </p:nvSpPr>
        <p:spPr>
          <a:xfrm>
            <a:off x="166688" y="1216025"/>
            <a:ext cx="8542337" cy="50593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s-MX" sz="1900" dirty="0" smtClean="0"/>
              <a:t>Diferimiento de fechas para due diligence, reporte y obligación de retención en general de </a:t>
            </a:r>
            <a:r>
              <a:rPr lang="es-MX" sz="1900" b="1" dirty="0" smtClean="0"/>
              <a:t>6 meses más</a:t>
            </a:r>
            <a:r>
              <a:rPr lang="es-MX" sz="1900" dirty="0" smtClean="0"/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s-MX" sz="1900" dirty="0" smtClean="0"/>
              <a:t>Cuentas preexistentes aquellas mantenidas al 30 de junio de 2014 (antes era al 31 de diciembre de 2013).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s-MX" sz="1900" dirty="0" smtClean="0"/>
              <a:t>En 2015 se intercambiará información sólo de 2014 (se elimina información de 2013).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MX" sz="1900" dirty="0" smtClean="0"/>
              <a:t>Países que hubieran firmado el IGA serán tratados como si el mismo ya estuviera en efectos.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s-MX" sz="1900" dirty="0" smtClean="0"/>
              <a:t>Se publicará lista de estos países.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s-MX" sz="1900" dirty="0" smtClean="0"/>
              <a:t>Las FFIs de estos países podrán registrarse como si se tuviera IGA.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s-MX" sz="1900" dirty="0" smtClean="0"/>
              <a:t>Si pasado un plazo razonable el país no toma las medidas para que el acuerdo entre en vigor, se eliminaran beneficios.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MX" sz="1900" dirty="0" smtClean="0"/>
              <a:t>Los diferimientos serán aplicables aunque el IGA ya se hubiera firmado (cláusula de nación más favorecida).</a:t>
            </a:r>
            <a:endParaRPr lang="es-MX" sz="1900" dirty="0"/>
          </a:p>
          <a:p>
            <a:pPr>
              <a:buFont typeface="Arial" pitchFamily="34" charset="0"/>
              <a:buChar char="•"/>
              <a:defRPr/>
            </a:pPr>
            <a:endParaRPr lang="es-MX" sz="19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es-MX" sz="1900" b="1" dirty="0"/>
          </a:p>
          <a:p>
            <a:pPr algn="just">
              <a:buFont typeface="Arial" pitchFamily="34" charset="0"/>
              <a:buChar char="•"/>
              <a:defRPr/>
            </a:pPr>
            <a:endParaRPr lang="es-MX" sz="1900" b="1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es-MX" sz="1900" dirty="0" smtClean="0"/>
          </a:p>
          <a:p>
            <a:pPr>
              <a:buFont typeface="Arial" pitchFamily="34" charset="0"/>
              <a:buChar char="•"/>
              <a:defRPr/>
            </a:pPr>
            <a:endParaRPr lang="es-MX" sz="1900" dirty="0" smtClean="0"/>
          </a:p>
          <a:p>
            <a:pPr>
              <a:buFont typeface="Arial" pitchFamily="34" charset="0"/>
              <a:buChar char="•"/>
              <a:defRPr/>
            </a:pPr>
            <a:endParaRPr lang="es-MX" sz="1900" dirty="0" smtClean="0"/>
          </a:p>
        </p:txBody>
      </p:sp>
      <p:sp>
        <p:nvSpPr>
          <p:cNvPr id="1638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B8B8EF-DCEE-42CC-A34B-E9F5CAD73B5A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Caso México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sz="half" idx="1"/>
          </p:nvPr>
        </p:nvSpPr>
        <p:spPr>
          <a:xfrm>
            <a:off x="166688" y="1216025"/>
            <a:ext cx="8542337" cy="50593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sz="1900" dirty="0" smtClean="0"/>
              <a:t>En primera etapa (2010) desconocimiento y desinterés por parte de las autoridades financieras.</a:t>
            </a:r>
          </a:p>
          <a:p>
            <a:pPr>
              <a:buFont typeface="Arial" pitchFamily="34" charset="0"/>
              <a:buChar char="•"/>
            </a:pPr>
            <a:r>
              <a:rPr lang="es-MX" sz="1900" dirty="0" smtClean="0"/>
              <a:t>Labor importante de Asociaciones Financieras de concientización ante autoridades.</a:t>
            </a:r>
          </a:p>
          <a:p>
            <a:pPr>
              <a:buFont typeface="Arial" pitchFamily="34" charset="0"/>
              <a:buChar char="•"/>
            </a:pPr>
            <a:r>
              <a:rPr lang="es-MX" sz="1900" dirty="0" smtClean="0"/>
              <a:t>Resistencia de EU de firmar acuerdo recíproco e insistencia de México por recibir información.</a:t>
            </a:r>
          </a:p>
          <a:p>
            <a:pPr lvl="1">
              <a:buFont typeface="Arial" pitchFamily="34" charset="0"/>
              <a:buChar char="•"/>
            </a:pPr>
            <a:r>
              <a:rPr lang="es-MX" sz="1900" dirty="0" smtClean="0"/>
              <a:t>Resguardo de la información.</a:t>
            </a:r>
          </a:p>
          <a:p>
            <a:pPr>
              <a:buFont typeface="Arial" pitchFamily="34" charset="0"/>
              <a:buChar char="•"/>
            </a:pPr>
            <a:r>
              <a:rPr lang="es-MX" sz="1900" dirty="0" smtClean="0"/>
              <a:t>Firma del IGA (19 de noviembre de 2012)</a:t>
            </a:r>
          </a:p>
          <a:p>
            <a:pPr>
              <a:buFont typeface="Arial" pitchFamily="34" charset="0"/>
              <a:buChar char="•"/>
            </a:pPr>
            <a:r>
              <a:rPr lang="es-MX" sz="1900" dirty="0" smtClean="0"/>
              <a:t>Trabajo conjunto de Asociaciones Financieras con autoridades para elaboración de reglas y formatos de común acuerdo.</a:t>
            </a:r>
          </a:p>
          <a:p>
            <a:pPr lvl="1">
              <a:buFont typeface="Arial" pitchFamily="34" charset="0"/>
              <a:buChar char="•"/>
            </a:pPr>
            <a:r>
              <a:rPr lang="es-MX" sz="1900" dirty="0" smtClean="0"/>
              <a:t>Uso en medida de lo posible de mecanismos ya existente</a:t>
            </a:r>
          </a:p>
          <a:p>
            <a:pPr>
              <a:buFont typeface="Arial" pitchFamily="34" charset="0"/>
              <a:buChar char="•"/>
            </a:pPr>
            <a:endParaRPr lang="es-MX" sz="1900" dirty="0" smtClean="0"/>
          </a:p>
          <a:p>
            <a:pPr algn="just">
              <a:buFont typeface="Arial" pitchFamily="34" charset="0"/>
              <a:buChar char="•"/>
            </a:pPr>
            <a:endParaRPr lang="es-MX" sz="1900" b="1" dirty="0" smtClean="0"/>
          </a:p>
          <a:p>
            <a:pPr algn="just">
              <a:buFont typeface="Arial" pitchFamily="34" charset="0"/>
              <a:buChar char="•"/>
            </a:pPr>
            <a:endParaRPr lang="es-MX" sz="1900" b="1" dirty="0" smtClean="0"/>
          </a:p>
          <a:p>
            <a:pPr algn="just">
              <a:buFont typeface="Arial" pitchFamily="34" charset="0"/>
              <a:buChar char="•"/>
            </a:pPr>
            <a:endParaRPr lang="es-MX" sz="1900" dirty="0" smtClean="0"/>
          </a:p>
          <a:p>
            <a:pPr>
              <a:buFont typeface="Arial" pitchFamily="34" charset="0"/>
              <a:buChar char="•"/>
            </a:pPr>
            <a:endParaRPr lang="es-MX" sz="1900" dirty="0" smtClean="0"/>
          </a:p>
          <a:p>
            <a:pPr>
              <a:buFont typeface="Arial" pitchFamily="34" charset="0"/>
              <a:buChar char="•"/>
            </a:pPr>
            <a:endParaRPr lang="es-MX" sz="1900" dirty="0" smtClean="0"/>
          </a:p>
        </p:txBody>
      </p:sp>
      <p:sp>
        <p:nvSpPr>
          <p:cNvPr id="1741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6A4D29-3194-4DA1-8D23-0655A03284E3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65138" y="2057400"/>
            <a:ext cx="7772400" cy="7810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4000" dirty="0" smtClean="0">
                <a:ea typeface="Georgia" pitchFamily="18" charset="0"/>
              </a:rPr>
              <a:t>Implementación de un Proyecto FATCA</a:t>
            </a:r>
            <a:endParaRPr lang="es-ES" sz="4000" dirty="0">
              <a:ea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4548188" y="4021825"/>
            <a:ext cx="4343400" cy="2389187"/>
          </a:xfrm>
          <a:prstGeom prst="rect">
            <a:avLst/>
          </a:prstGeom>
          <a:solidFill>
            <a:srgbClr val="D0D7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84725" y="4044050"/>
            <a:ext cx="4105275" cy="188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84263" lvl="1" indent="-109538" fontAlgn="base">
              <a:spcBef>
                <a:spcPct val="70000"/>
              </a:spcBef>
              <a:spcAft>
                <a:spcPct val="0"/>
              </a:spcAft>
              <a:buClr>
                <a:srgbClr val="000000"/>
              </a:buClr>
              <a:buSzPct val="85000"/>
              <a:buFont typeface="Wingdings" pitchFamily="2" charset="2"/>
              <a:buNone/>
              <a:defRPr/>
            </a:pPr>
            <a:r>
              <a:rPr lang="en-US" sz="900" b="1" dirty="0">
                <a:solidFill>
                  <a:srgbClr val="000000"/>
                </a:solidFill>
              </a:rPr>
              <a:t>	People &amp; Change</a:t>
            </a:r>
          </a:p>
          <a:p>
            <a:pPr marL="10858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Educar a los stakeholders clave en la organización sobre todos los aspectos del cumplimiento del FATCA</a:t>
            </a:r>
          </a:p>
          <a:p>
            <a:pPr marL="9715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Desarrollar y ejecutar planes de capacitación para los empleados en base a sus funciones y su locación.</a:t>
            </a:r>
            <a:br>
              <a:rPr lang="es-AR" altLang="ja-JP" sz="900" dirty="0" smtClean="0">
                <a:solidFill>
                  <a:srgbClr val="000000"/>
                </a:solidFill>
              </a:rPr>
            </a:br>
            <a:endParaRPr lang="es-AR" altLang="ja-JP" sz="900" dirty="0" smtClean="0">
              <a:solidFill>
                <a:srgbClr val="000000"/>
              </a:solidFill>
            </a:endParaRP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Integrar conocimientos FATCA en la capacitación diaria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Asegurar que el proyecto prevé plazos realistas y rendición de cuentas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Desarrollar e implementar una estrategia de comunicación efectiva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Desarrollar e implementar un plan de gestión efectivo de stakeholder </a:t>
            </a:r>
          </a:p>
          <a:p>
            <a:pPr marL="115888" indent="-115888" fontAlgn="base">
              <a:spcBef>
                <a:spcPct val="70000"/>
              </a:spcBef>
              <a:spcAft>
                <a:spcPct val="0"/>
              </a:spcAft>
              <a:buFontTx/>
              <a:buChar char="•"/>
              <a:defRPr/>
            </a:pPr>
            <a:endParaRPr lang="en-US" sz="800" dirty="0">
              <a:solidFill>
                <a:srgbClr val="000000"/>
              </a:solidFill>
              <a:latin typeface="Univers 45 Light" pitchFamily="2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495800" y="1545325"/>
            <a:ext cx="4343400" cy="2417762"/>
          </a:xfrm>
          <a:prstGeom prst="rect">
            <a:avLst/>
          </a:prstGeom>
          <a:solidFill>
            <a:srgbClr val="DFE3C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953000" y="1524000"/>
            <a:ext cx="3733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5888" indent="-115888" fontAlgn="base">
              <a:spcBef>
                <a:spcPct val="7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Systems and Processes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y abordar la información y los “gaps” de datos. Modificación. Clientes actuales / Nuevos clientes. Nuevos productos y servicios.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Procesos de gestión de la documentación. Evaluar y revisar las políticas y los procedimientos de reporte. Evaluar cambios necesarios a los controles internos sobre los reportes FATCA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Involucrar el equipo de TI – modificar adecuadamente los procesos de recopilación de datos y crear sistemas de presupuestos</a:t>
            </a:r>
          </a:p>
          <a:p>
            <a:pPr marL="714375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60000"/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nuevos requerimientos funcionales del sistema de TI</a:t>
            </a:r>
          </a:p>
          <a:p>
            <a:pPr marL="99060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Realizar las pruebas del proceso de recolección de datos para comprobar la integridad de los reportes. Establecer contingencias para las necesidades de recopilación de datos</a:t>
            </a:r>
            <a:endParaRPr lang="es-AR" altLang="ja-JP" sz="900" dirty="0">
              <a:solidFill>
                <a:srgbClr val="000000"/>
              </a:solidFill>
            </a:endParaRPr>
          </a:p>
        </p:txBody>
      </p:sp>
      <p:sp>
        <p:nvSpPr>
          <p:cNvPr id="90119" name="Rectangle 2"/>
          <p:cNvSpPr>
            <a:spLocks noChangeArrowheads="1"/>
          </p:cNvSpPr>
          <p:nvPr/>
        </p:nvSpPr>
        <p:spPr bwMode="auto">
          <a:xfrm>
            <a:off x="204788" y="4021825"/>
            <a:ext cx="4267200" cy="2389187"/>
          </a:xfrm>
          <a:prstGeom prst="rect">
            <a:avLst/>
          </a:prstGeom>
          <a:solidFill>
            <a:srgbClr val="E5D1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90120" name="Rectangle 3"/>
          <p:cNvSpPr>
            <a:spLocks noChangeArrowheads="1"/>
          </p:cNvSpPr>
          <p:nvPr/>
        </p:nvSpPr>
        <p:spPr bwMode="auto">
          <a:xfrm>
            <a:off x="204788" y="1545325"/>
            <a:ext cx="4267200" cy="2417762"/>
          </a:xfrm>
          <a:prstGeom prst="rect">
            <a:avLst/>
          </a:prstGeom>
          <a:solidFill>
            <a:srgbClr val="CEE3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t-BR" sz="1200">
              <a:solidFill>
                <a:srgbClr val="000000"/>
              </a:solidFill>
            </a:endParaRPr>
          </a:p>
        </p:txBody>
      </p:sp>
      <p:pic>
        <p:nvPicPr>
          <p:cNvPr id="90123" name="Picture 17" descr="Untitled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7075" y="2680387"/>
            <a:ext cx="2601913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4" name="Oval 15"/>
          <p:cNvSpPr>
            <a:spLocks noChangeArrowheads="1"/>
          </p:cNvSpPr>
          <p:nvPr/>
        </p:nvSpPr>
        <p:spPr bwMode="auto">
          <a:xfrm>
            <a:off x="4322763" y="3715437"/>
            <a:ext cx="530225" cy="531813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800" b="1">
                <a:solidFill>
                  <a:srgbClr val="000000"/>
                </a:solidFill>
              </a:rPr>
              <a:t>FATCA</a:t>
            </a:r>
          </a:p>
        </p:txBody>
      </p:sp>
      <p:sp>
        <p:nvSpPr>
          <p:cNvPr id="29" name="Block Arc 19"/>
          <p:cNvSpPr/>
          <p:nvPr/>
        </p:nvSpPr>
        <p:spPr bwMode="auto">
          <a:xfrm rot="18694281">
            <a:off x="3934587" y="3291525"/>
            <a:ext cx="1281113" cy="1281113"/>
          </a:xfrm>
          <a:prstGeom prst="block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spcFirstLastPara="1">
            <a:prstTxWarp prst="textArchUp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FFFFFF"/>
                </a:solidFill>
              </a:rPr>
              <a:t>Tax – FATCA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FFFFFF"/>
                </a:solidFill>
              </a:rPr>
              <a:t>Compliance</a:t>
            </a:r>
          </a:p>
        </p:txBody>
      </p:sp>
      <p:sp>
        <p:nvSpPr>
          <p:cNvPr id="90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80442"/>
            <a:ext cx="8324850" cy="982663"/>
          </a:xfrm>
        </p:spPr>
        <p:txBody>
          <a:bodyPr>
            <a:noAutofit/>
          </a:bodyPr>
          <a:lstStyle/>
          <a:p>
            <a:pPr lvl="2"/>
            <a:r>
              <a:rPr lang="es-AR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Perspectivas y Consideraciones Clave – Áreas impactadas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GB" sz="2400" dirty="0" smtClean="0">
              <a:solidFill>
                <a:schemeClr val="bg1"/>
              </a:solidFill>
            </a:endParaRPr>
          </a:p>
        </p:txBody>
      </p:sp>
      <p:sp>
        <p:nvSpPr>
          <p:cNvPr id="25" name="Rectangle 10"/>
          <p:cNvSpPr txBox="1">
            <a:spLocks noChangeArrowheads="1"/>
          </p:cNvSpPr>
          <p:nvPr/>
        </p:nvSpPr>
        <p:spPr bwMode="auto">
          <a:xfrm>
            <a:off x="252413" y="1579287"/>
            <a:ext cx="4138612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5888" indent="-115888" fontAlgn="base">
              <a:lnSpc>
                <a:spcPct val="75000"/>
              </a:lnSpc>
              <a:spcBef>
                <a:spcPct val="70000"/>
              </a:spcBef>
              <a:spcAft>
                <a:spcPct val="0"/>
              </a:spcAft>
              <a:defRPr/>
            </a:pPr>
            <a:r>
              <a:rPr lang="es-AR" sz="900" b="1" kern="0" dirty="0" smtClean="0"/>
              <a:t>Tax - FATCA Compliance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Determinar impacto IGA vs no IGA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Comprender el impacto de cumplimiento dentro de la organización</a:t>
            </a:r>
          </a:p>
          <a:p>
            <a:pPr marL="400050" lvl="2" indent="-166688" fontAlgn="base">
              <a:lnSpc>
                <a:spcPct val="75000"/>
              </a:lnSpc>
              <a:spcBef>
                <a:spcPct val="40000"/>
              </a:spcBef>
              <a:spcAft>
                <a:spcPct val="0"/>
              </a:spcAft>
              <a:buClr>
                <a:srgbClr val="F06A00"/>
              </a:buClr>
              <a:buSzPct val="70000"/>
              <a:buFont typeface="Arial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todas las entidades legales dentro del grupo que pueden verse impactadas y su encuadre frente a la norma como FFI, DCFFI o NFFE.</a:t>
            </a:r>
          </a:p>
          <a:p>
            <a:pPr marL="400050" lvl="2" indent="-166688" fontAlgn="base">
              <a:lnSpc>
                <a:spcPct val="75000"/>
              </a:lnSpc>
              <a:spcBef>
                <a:spcPct val="40000"/>
              </a:spcBef>
              <a:spcAft>
                <a:spcPct val="0"/>
              </a:spcAft>
              <a:buClr>
                <a:srgbClr val="F06A00"/>
              </a:buClr>
              <a:buSzPct val="70000"/>
              <a:buFont typeface="Arial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cada línea de negocio dentro de las entidades que puedan hacer (o recibir) pagos encubiertos – áreas de riesgo.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los flujos de ingreso y la naturaleza de las cuentas a las que se realizan los pagos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dirty="0" smtClean="0">
                <a:solidFill>
                  <a:srgbClr val="000000"/>
                </a:solidFill>
              </a:rPr>
              <a:t>Identificar al r</a:t>
            </a:r>
            <a:r>
              <a:rPr lang="es-AR" altLang="ja-JP" sz="900" kern="0" dirty="0" smtClean="0">
                <a:ea typeface="MS PGothic" pitchFamily="34" charset="-128"/>
              </a:rPr>
              <a:t>esponsable de cumplimiento del Régimen</a:t>
            </a:r>
          </a:p>
        </p:txBody>
      </p:sp>
      <p:sp>
        <p:nvSpPr>
          <p:cNvPr id="90122" name="Rectangle 13"/>
          <p:cNvSpPr>
            <a:spLocks noChangeArrowheads="1"/>
          </p:cNvSpPr>
          <p:nvPr/>
        </p:nvSpPr>
        <p:spPr bwMode="auto">
          <a:xfrm>
            <a:off x="184150" y="4017102"/>
            <a:ext cx="4090988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15888" indent="-115888" fontAlgn="base">
              <a:spcBef>
                <a:spcPct val="7000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</a:rPr>
              <a:t>Business</a:t>
            </a:r>
            <a:endParaRPr lang="en-US" sz="900" b="1" dirty="0">
              <a:solidFill>
                <a:srgbClr val="000000"/>
              </a:solidFill>
            </a:endParaRP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endParaRPr lang="en-US" altLang="ja-JP" sz="9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endParaRPr lang="en-US" altLang="ja-JP" sz="9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</a:pPr>
            <a:endParaRPr lang="en-US" altLang="ja-JP" sz="9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Crear planes de comunicación para los clientes existentes y establecer requerimientos para nuevos clientes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Solicitar “waiver” - Impacto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Presupuesto necesario para el reclutamiento técnico y su capacitación </a:t>
            </a:r>
            <a:endParaRPr lang="es-AR" altLang="ja-JP" sz="9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150" y="4239062"/>
            <a:ext cx="3274105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Desarrollar planes de comunicación y minimizar riesgos para todos los </a:t>
            </a:r>
            <a:r>
              <a:rPr lang="es-AR" altLang="ja-JP" sz="900" dirty="0" err="1" smtClean="0">
                <a:solidFill>
                  <a:srgbClr val="000000"/>
                </a:solidFill>
                <a:ea typeface="MS PGothic" pitchFamily="34" charset="-128"/>
              </a:rPr>
              <a:t>stakeholders</a:t>
            </a: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 marL="171450" lvl="1" indent="-169863" eaLnBrk="0" fontAlgn="base" hangingPunct="0"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70000"/>
              <a:buFont typeface="Wingdings" pitchFamily="2" charset="2"/>
              <a:buChar char="l"/>
            </a:pPr>
            <a:r>
              <a:rPr lang="es-AR" altLang="ja-JP" sz="900" dirty="0" smtClean="0">
                <a:solidFill>
                  <a:srgbClr val="000000"/>
                </a:solidFill>
                <a:ea typeface="MS PGothic" pitchFamily="34" charset="-128"/>
              </a:rPr>
              <a:t>Re-evaluación de los reportes de gestión interna y métricas de negocio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255" y="3108038"/>
            <a:ext cx="3466093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kern="0" dirty="0" smtClean="0">
                <a:ea typeface="MS PGothic" pitchFamily="34" charset="-128"/>
              </a:rPr>
              <a:t>Evaluar y planificar el impacto sobre cualquier normativa local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kern="0" dirty="0" smtClean="0">
                <a:solidFill>
                  <a:srgbClr val="000000"/>
                </a:solidFill>
                <a:ea typeface="MS PGothic" pitchFamily="34" charset="-128"/>
              </a:rPr>
              <a:t>Diseñar e implementar modelos para la recopilación de datos a reportar</a:t>
            </a:r>
          </a:p>
          <a:p>
            <a:pPr marL="171450" lvl="1" indent="-169863" fontAlgn="base">
              <a:lnSpc>
                <a:spcPct val="75000"/>
              </a:lnSpc>
              <a:spcBef>
                <a:spcPct val="30000"/>
              </a:spcBef>
              <a:spcAft>
                <a:spcPct val="30000"/>
              </a:spcAft>
              <a:buClr>
                <a:srgbClr val="E9741F"/>
              </a:buClr>
              <a:buSzPct val="150000"/>
              <a:buFont typeface="Arial" pitchFamily="34" charset="0"/>
              <a:buChar char="•"/>
              <a:defRPr/>
            </a:pPr>
            <a:r>
              <a:rPr lang="es-AR" altLang="ja-JP" sz="900" kern="0" dirty="0" smtClean="0">
                <a:solidFill>
                  <a:srgbClr val="000000"/>
                </a:solidFill>
                <a:ea typeface="MS PGothic" pitchFamily="34" charset="-128"/>
              </a:rPr>
              <a:t>Diseñar e implementar el nuevo paquete IRS de reporte</a:t>
            </a:r>
          </a:p>
        </p:txBody>
      </p:sp>
      <p:sp>
        <p:nvSpPr>
          <p:cNvPr id="18" name="Pentagon 17"/>
          <p:cNvSpPr/>
          <p:nvPr/>
        </p:nvSpPr>
        <p:spPr>
          <a:xfrm>
            <a:off x="76200" y="914400"/>
            <a:ext cx="8915400" cy="533400"/>
          </a:xfrm>
          <a:prstGeom prst="homePlate">
            <a:avLst>
              <a:gd name="adj" fmla="val 0"/>
            </a:avLst>
          </a:prstGeom>
          <a:solidFill>
            <a:srgbClr val="F2F2F2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es-AR" sz="1050" dirty="0" smtClean="0"/>
              <a:t>Se generará la necesidad de revisar y adaptar alguno de los procesos de negocio, y de implementar nuevas funcionalidades en los sistemas existentes para poder cumplir con los requisitos de FATCA. Tanto la revisión como el rediseño de los procesos y sistemas deben estar alineados con el modelo operativo actual del Banco.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40080" cy="792088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ES_tradnl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 este contexto, entendemos que el objetivo de los bancos debe ser cumplir con la normativa minimizando el impacto sobre sus actuales proyectos estratégicos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436125" y="1295400"/>
            <a:ext cx="8250674" cy="4369876"/>
            <a:chOff x="1688171" y="1912495"/>
            <a:chExt cx="7173727" cy="3607349"/>
          </a:xfrm>
        </p:grpSpPr>
        <p:sp>
          <p:nvSpPr>
            <p:cNvPr id="27" name="Pentagon 26"/>
            <p:cNvSpPr/>
            <p:nvPr/>
          </p:nvSpPr>
          <p:spPr>
            <a:xfrm>
              <a:off x="1706495" y="1912495"/>
              <a:ext cx="1238250" cy="941238"/>
            </a:xfrm>
            <a:prstGeom prst="homePlate">
              <a:avLst>
                <a:gd name="adj" fmla="val 13664"/>
              </a:avLst>
            </a:prstGeom>
            <a:solidFill>
              <a:srgbClr val="F2F2F2"/>
            </a:solidFill>
            <a:ln w="12700" algn="ctr">
              <a:solidFill>
                <a:srgbClr val="8AA5CB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/>
              <a:r>
                <a:rPr lang="es-ES_tradnl" sz="1100" b="1" dirty="0" smtClean="0">
                  <a:solidFill>
                    <a:srgbClr val="0C2D83"/>
                  </a:solidFill>
                </a:rPr>
                <a:t>Cumplimiento</a:t>
              </a:r>
            </a:p>
          </p:txBody>
        </p:sp>
        <p:sp>
          <p:nvSpPr>
            <p:cNvPr id="28" name="Pentagon 27"/>
            <p:cNvSpPr/>
            <p:nvPr/>
          </p:nvSpPr>
          <p:spPr>
            <a:xfrm>
              <a:off x="1688171" y="2985250"/>
              <a:ext cx="1190318" cy="1265738"/>
            </a:xfrm>
            <a:prstGeom prst="homePlate">
              <a:avLst>
                <a:gd name="adj" fmla="val 13664"/>
              </a:avLst>
            </a:prstGeom>
            <a:solidFill>
              <a:srgbClr val="F2F2F2"/>
            </a:solidFill>
            <a:ln w="12700" algn="ctr">
              <a:solidFill>
                <a:srgbClr val="8AA5CB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/>
              <a:r>
                <a:rPr lang="es-ES_tradnl" sz="1100" b="1" dirty="0" smtClean="0">
                  <a:solidFill>
                    <a:srgbClr val="0C2D83"/>
                  </a:solidFill>
                </a:rPr>
                <a:t>Minimizando impacto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002618" y="1941070"/>
              <a:ext cx="5859279" cy="912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noAutofit/>
            </a:bodyPr>
            <a:lstStyle/>
            <a:p>
              <a:pPr marL="180975" indent="-180975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 typeface="Wingdings" pitchFamily="2" charset="2"/>
                <a:buChar char="l"/>
                <a:tabLst>
                  <a:tab pos="180975" algn="l"/>
                </a:tabLst>
              </a:pPr>
              <a:r>
                <a:rPr lang="es-ES_tradnl" sz="1100" dirty="0" smtClean="0">
                  <a:solidFill>
                    <a:srgbClr val="00338D"/>
                  </a:solidFill>
                </a:rPr>
                <a:t>La llegada de esta normativa representa muchos riesgos y pocas oportunidades</a:t>
              </a:r>
            </a:p>
            <a:p>
              <a:pPr marL="180975" indent="-180975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 typeface="Wingdings" pitchFamily="2" charset="2"/>
                <a:buChar char="l"/>
                <a:tabLst>
                  <a:tab pos="180975" algn="l"/>
                </a:tabLst>
              </a:pPr>
              <a:r>
                <a:rPr lang="es-ES_tradnl" sz="1100" dirty="0" smtClean="0">
                  <a:solidFill>
                    <a:srgbClr val="00338D"/>
                  </a:solidFill>
                </a:rPr>
                <a:t>Las entidades financieras debe </a:t>
              </a:r>
              <a:r>
                <a:rPr lang="es-ES_tradnl" sz="1100" b="1" dirty="0" smtClean="0">
                  <a:solidFill>
                    <a:srgbClr val="00338D"/>
                  </a:solidFill>
                </a:rPr>
                <a:t>cumplir FATCA </a:t>
              </a:r>
              <a:r>
                <a:rPr lang="es-ES_tradnl" sz="1100" dirty="0" smtClean="0">
                  <a:solidFill>
                    <a:srgbClr val="00338D"/>
                  </a:solidFill>
                </a:rPr>
                <a:t>con el fin de:</a:t>
              </a:r>
            </a:p>
            <a:p>
              <a:pPr marL="361950" lvl="1" indent="-90488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Evitar sanciones tributarias a potenciales clientes afectados</a:t>
              </a:r>
            </a:p>
            <a:p>
              <a:pPr marL="361950" lvl="1" indent="-90488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Evitar posibles riesgos </a:t>
              </a:r>
              <a:r>
                <a:rPr lang="es-ES_tradnl" sz="1100" dirty="0" err="1" smtClean="0">
                  <a:solidFill>
                    <a:srgbClr val="00338D"/>
                  </a:solidFill>
                </a:rPr>
                <a:t>reputacionales</a:t>
              </a:r>
              <a:r>
                <a:rPr lang="es-ES_tradnl" sz="1100" dirty="0" smtClean="0">
                  <a:solidFill>
                    <a:srgbClr val="00338D"/>
                  </a:solidFill>
                </a:rPr>
                <a:t> </a:t>
              </a:r>
            </a:p>
            <a:p>
              <a:pPr marL="361950" lvl="1" indent="-90488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Mantener relaciones estables con el resto de entidades y los mercados financieros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3002619" y="3162890"/>
              <a:ext cx="5859279" cy="1265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noAutofit/>
            </a:bodyPr>
            <a:lstStyle/>
            <a:p>
              <a:pPr marL="180975" indent="-180975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 typeface="Wingdings" pitchFamily="2" charset="2"/>
                <a:buChar char="l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Puesto que todas las entidades financieras se van a ver obligadas a cumplir, cierta ventaja competitiva puede lograrse mediante una </a:t>
              </a:r>
              <a:r>
                <a:rPr lang="es-ES_tradnl" sz="1100" b="1" dirty="0" smtClean="0">
                  <a:solidFill>
                    <a:srgbClr val="00338D"/>
                  </a:solidFill>
                </a:rPr>
                <a:t>implementación eficiente </a:t>
              </a:r>
              <a:r>
                <a:rPr lang="es-ES_tradnl" sz="1100" dirty="0" smtClean="0">
                  <a:solidFill>
                    <a:srgbClr val="00338D"/>
                  </a:solidFill>
                </a:rPr>
                <a:t>que minimice la necesidad de recursos:</a:t>
              </a:r>
            </a:p>
            <a:p>
              <a:pPr marL="361950" lvl="1" indent="-90488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Tanto para el propio proyecto de adaptación</a:t>
              </a:r>
            </a:p>
            <a:p>
              <a:pPr marL="361950" lvl="1" indent="-90488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Como para las futuras actividades de FATCA, una vez finalizada la implementación</a:t>
              </a:r>
            </a:p>
            <a:p>
              <a:pPr marL="180975" lvl="1" indent="-180975"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 typeface="Wingdings" pitchFamily="2" charset="2"/>
                <a:buChar char="l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Otro posible costo a </a:t>
              </a:r>
              <a:r>
                <a:rPr lang="es-ES_tradnl" sz="1100" b="1" dirty="0" smtClean="0">
                  <a:solidFill>
                    <a:srgbClr val="00338D"/>
                  </a:solidFill>
                </a:rPr>
                <a:t>gestionar es la posible fuga de clientes </a:t>
              </a:r>
              <a:r>
                <a:rPr lang="es-ES_tradnl" sz="1100" dirty="0" smtClean="0">
                  <a:solidFill>
                    <a:srgbClr val="00338D"/>
                  </a:solidFill>
                </a:rPr>
                <a:t>por una mala comunicación o mala gestión de las expectativas de los mismos</a:t>
              </a:r>
            </a:p>
          </p:txBody>
        </p:sp>
        <p:sp>
          <p:nvSpPr>
            <p:cNvPr id="15" name="Pentagon 14"/>
            <p:cNvSpPr/>
            <p:nvPr/>
          </p:nvSpPr>
          <p:spPr>
            <a:xfrm>
              <a:off x="1688172" y="4376305"/>
              <a:ext cx="1190318" cy="1143539"/>
            </a:xfrm>
            <a:prstGeom prst="homePlate">
              <a:avLst>
                <a:gd name="adj" fmla="val 13664"/>
              </a:avLst>
            </a:prstGeom>
            <a:solidFill>
              <a:srgbClr val="F2F2F2"/>
            </a:solidFill>
            <a:ln w="12700" algn="ctr">
              <a:solidFill>
                <a:srgbClr val="8AA5CB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/>
              <a:r>
                <a:rPr lang="es-ES_tradnl" sz="1100" b="1" dirty="0" smtClean="0">
                  <a:solidFill>
                    <a:srgbClr val="0C2D83"/>
                  </a:solidFill>
                </a:rPr>
                <a:t>Alineado con los actuales proyectos y prioridades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3002619" y="4554437"/>
              <a:ext cx="5859279" cy="776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 anchor="ctr">
              <a:noAutofit/>
            </a:bodyPr>
            <a:lstStyle/>
            <a:p>
              <a:pPr marL="180975" lvl="1" indent="-180975"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 typeface="Wingdings" pitchFamily="2" charset="2"/>
                <a:buChar char="l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Es importante </a:t>
              </a:r>
              <a:r>
                <a:rPr lang="es-ES_tradnl" sz="1100" b="1" dirty="0" smtClean="0">
                  <a:solidFill>
                    <a:srgbClr val="00338D"/>
                  </a:solidFill>
                </a:rPr>
                <a:t>aprovechar las sinergias potenciales </a:t>
              </a:r>
              <a:r>
                <a:rPr lang="es-ES_tradnl" sz="1100" dirty="0" smtClean="0">
                  <a:solidFill>
                    <a:srgbClr val="00338D"/>
                  </a:solidFill>
                </a:rPr>
                <a:t>entre FATCA y los otros proyectos del grupo:</a:t>
              </a:r>
            </a:p>
            <a:p>
              <a:pPr marL="361950" lvl="1" indent="-90488">
                <a:spcBef>
                  <a:spcPts val="300"/>
                </a:spcBef>
                <a:spcAft>
                  <a:spcPts val="0"/>
                </a:spcAft>
                <a:buClr>
                  <a:srgbClr val="4F78B1"/>
                </a:buClr>
                <a:buSzPct val="75000"/>
                <a:buFontTx/>
                <a:buChar char="-"/>
              </a:pPr>
              <a:r>
                <a:rPr lang="es-ES_tradnl" sz="1100" dirty="0" smtClean="0">
                  <a:solidFill>
                    <a:srgbClr val="00338D"/>
                  </a:solidFill>
                </a:rPr>
                <a:t>A modo de ejemplo, entendemos que el proyecto de FATCA presenta sinergias importantes con otras iniciativas, como por ejemplo las relacionadas con AML y KYC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-53975"/>
            <a:ext cx="7113588" cy="9826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s-AR" sz="2400" dirty="0" smtClean="0">
                <a:solidFill>
                  <a:schemeClr val="bg1"/>
                </a:solidFill>
              </a:rPr>
              <a:t>Secuencia de proyecto recomendada</a:t>
            </a:r>
          </a:p>
        </p:txBody>
      </p:sp>
      <p:graphicFrame>
        <p:nvGraphicFramePr>
          <p:cNvPr id="18" name="Diagram 17"/>
          <p:cNvGraphicFramePr/>
          <p:nvPr/>
        </p:nvGraphicFramePr>
        <p:xfrm>
          <a:off x="419100" y="1524000"/>
          <a:ext cx="8305800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62665" y="1066800"/>
          <a:ext cx="8305800" cy="8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98939" y="140513"/>
            <a:ext cx="8544658" cy="792162"/>
          </a:xfrm>
        </p:spPr>
        <p:txBody>
          <a:bodyPr>
            <a:normAutofit/>
          </a:bodyPr>
          <a:lstStyle/>
          <a:p>
            <a:pPr algn="l"/>
            <a:r>
              <a:rPr lang="es-AR" sz="2400" dirty="0" smtClean="0">
                <a:solidFill>
                  <a:schemeClr val="bg1"/>
                </a:solidFill>
              </a:rPr>
              <a:t>Algunos sub proyectos que pueden surgir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33400" y="1143000"/>
          <a:ext cx="7924800" cy="469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54976"/>
                <a:gridCol w="4869824"/>
              </a:tblGrid>
              <a:tr h="691290">
                <a:tc>
                  <a:txBody>
                    <a:bodyPr/>
                    <a:lstStyle/>
                    <a:p>
                      <a:r>
                        <a:rPr lang="es-AR" sz="1200" b="0" dirty="0" smtClean="0"/>
                        <a:t>Clasificación</a:t>
                      </a:r>
                      <a:r>
                        <a:rPr lang="es-AR" sz="1200" b="0" baseline="0" dirty="0" smtClean="0"/>
                        <a:t> de entidades y productos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="0" kern="1200" dirty="0" smtClean="0"/>
                        <a:t>Procesos de aprobación</a:t>
                      </a:r>
                      <a:r>
                        <a:rPr lang="es-AR" sz="1200" b="0" kern="1200" baseline="0" dirty="0" smtClean="0"/>
                        <a:t> de productos y operaciones corporativas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Clasificación de las entidades del Grupo como PFFI - </a:t>
                      </a:r>
                      <a:r>
                        <a:rPr lang="es-ES_tradnl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s-ES_tradn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FFI</a:t>
                      </a:r>
                      <a:r>
                        <a:rPr lang="es-AR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DCFFI - </a:t>
                      </a:r>
                      <a:r>
                        <a:rPr lang="es-ES_tradnl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Deemed</a:t>
                      </a:r>
                      <a:r>
                        <a:rPr lang="es-ES_tradn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Compliant</a:t>
                      </a:r>
                      <a:r>
                        <a:rPr lang="es-ES_tradn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FFI</a:t>
                      </a:r>
                      <a:r>
                        <a:rPr lang="es-AR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NFFE - </a:t>
                      </a:r>
                      <a:r>
                        <a:rPr lang="es-ES_tradn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es-ES_tradnl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s-ES_tradn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FFI</a:t>
                      </a:r>
                      <a:r>
                        <a:rPr lang="es-AR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="0" kern="1200" baseline="0" dirty="0" smtClean="0"/>
                        <a:t>Manual de políticas y procedimientos. Programas de comunicación Interna y capacitación</a:t>
                      </a:r>
                      <a:endParaRPr lang="en-US" sz="1200" b="0" kern="1200" dirty="0">
                        <a:solidFill>
                          <a:srgbClr val="00338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Alta de clientes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Adaptación</a:t>
                      </a:r>
                      <a:r>
                        <a:rPr lang="es-AR" sz="1200" baseline="0" dirty="0" smtClean="0"/>
                        <a:t> de sistemas y procesos. Verificación de la relación. Requerimientos de documentación.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Remediación de clientes actuales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Revisión</a:t>
                      </a:r>
                      <a:r>
                        <a:rPr lang="es-AR" sz="1200" baseline="0" dirty="0" smtClean="0"/>
                        <a:t> de cuentas y productos relacionados para </a:t>
                      </a:r>
                      <a:r>
                        <a:rPr lang="es-AR" sz="1200" dirty="0" smtClean="0"/>
                        <a:t>Clientes &gt; $ 1M y Clientes &lt;</a:t>
                      </a:r>
                      <a:r>
                        <a:rPr lang="es-AR" sz="1200" baseline="0" dirty="0" smtClean="0"/>
                        <a:t> $ 1M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Programas de Comunicación Externa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Retención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Capacidad de ejecutar</a:t>
                      </a:r>
                      <a:r>
                        <a:rPr lang="es-AR" sz="1200" baseline="0" dirty="0" smtClean="0"/>
                        <a:t> un procedimiento de retención según establece la norma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Reporting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Adaptar sistemas y procesos. Establecer</a:t>
                      </a:r>
                      <a:r>
                        <a:rPr lang="es-AR" sz="1200" baseline="0" dirty="0" smtClean="0"/>
                        <a:t> “warnings” por clientes y sus productos. Información para reportar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Gobierno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Mapas de riesgos y controles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Coordinación global para asegurar cumplimiento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AR" sz="1200" kern="1200" dirty="0" smtClean="0"/>
                        <a:t>Legal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 Adecuación documentación contractual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sz="1200" baseline="0" dirty="0" err="1" smtClean="0"/>
                        <a:t>Waiver</a:t>
                      </a:r>
                      <a:r>
                        <a:rPr lang="es-AR" sz="1200" baseline="0" dirty="0" smtClean="0"/>
                        <a:t> – consentimiento del cliente </a:t>
                      </a:r>
                      <a:endParaRPr lang="en-US" sz="1200" dirty="0">
                        <a:solidFill>
                          <a:srgbClr val="00338D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98939" y="126170"/>
            <a:ext cx="8544658" cy="792162"/>
          </a:xfrm>
        </p:spPr>
        <p:txBody>
          <a:bodyPr>
            <a:normAutofit/>
          </a:bodyPr>
          <a:lstStyle/>
          <a:p>
            <a:pPr algn="l"/>
            <a:r>
              <a:rPr lang="es-AR" sz="2400" dirty="0" smtClean="0">
                <a:solidFill>
                  <a:schemeClr val="bg1"/>
                </a:solidFill>
              </a:rPr>
              <a:t>Modelo organizativo para la implantación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4" name="Picture 13" descr="Imagen FAT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59015"/>
            <a:ext cx="9144000" cy="46663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/>
          </a:bodyPr>
          <a:lstStyle/>
          <a:p>
            <a:pPr algn="l"/>
            <a:r>
              <a:rPr lang="es-ES_tradnl" sz="2400" dirty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51520" y="1143000"/>
            <a:ext cx="8473410" cy="3975238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180975" indent="-18097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 smtClean="0"/>
              <a:t>El régimen FATCA (</a:t>
            </a:r>
            <a:r>
              <a:rPr lang="es-ES_tradnl" sz="1400" dirty="0" err="1" smtClean="0"/>
              <a:t>Foreign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Account</a:t>
            </a:r>
            <a:r>
              <a:rPr lang="es-ES_tradnl" sz="1400" dirty="0" smtClean="0"/>
              <a:t> Tax </a:t>
            </a:r>
            <a:r>
              <a:rPr lang="es-ES_tradnl" sz="1400" dirty="0" err="1" smtClean="0"/>
              <a:t>Compliance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Act</a:t>
            </a:r>
            <a:r>
              <a:rPr lang="es-ES_tradnl" sz="1400" dirty="0" smtClean="0"/>
              <a:t>) se aprobó por Ley en EEUU el 10 de marzo de 2010 (</a:t>
            </a:r>
            <a:r>
              <a:rPr lang="es-ES_tradnl" sz="1400" dirty="0" err="1" smtClean="0"/>
              <a:t>Hiring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Act</a:t>
            </a:r>
            <a:r>
              <a:rPr lang="es-ES_tradnl" sz="1400" dirty="0" smtClean="0"/>
              <a:t>). En el mes de enero de 2013 se publicaron las regulaciones definitivas. El objetivo de esta Ley es la prevención de la evasión fiscal de estadounidenses.</a:t>
            </a:r>
          </a:p>
          <a:p>
            <a:pPr marL="180975" indent="-18097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 smtClean="0"/>
              <a:t>La normativa requiere que las entidades financieras extranjeras (en adelante </a:t>
            </a:r>
            <a:r>
              <a:rPr lang="es-ES_tradnl" sz="1400" dirty="0" err="1" smtClean="0"/>
              <a:t>FFIs</a:t>
            </a:r>
            <a:r>
              <a:rPr lang="es-ES_tradnl" sz="1400" dirty="0" smtClean="0"/>
              <a:t> – </a:t>
            </a:r>
            <a:r>
              <a:rPr lang="es-ES_tradnl" sz="1400" dirty="0" err="1" smtClean="0"/>
              <a:t>Foreign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Financial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Institutions</a:t>
            </a:r>
            <a:r>
              <a:rPr lang="es-ES_tradnl" sz="1400" dirty="0" smtClean="0"/>
              <a:t>) se comprometan a cumplir determinadas obligaciones con respecto a todos los titulares de cuentas estadounidenses, en términos de identificación, reporting e incluso retención.</a:t>
            </a:r>
          </a:p>
          <a:p>
            <a:pPr marL="180975" indent="-18097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 smtClean="0"/>
              <a:t>Se prevé la suscripción de un acuerdo intergubernamental (en adelante IGA) entre Argentina y el Fisco estadounidense. Sin embargo, la firma de un IGA no exime a las FFIs de realizar el proceso de identificación de cuentas estadounidenses.</a:t>
            </a:r>
          </a:p>
          <a:p>
            <a:pPr marL="180975" marR="0" lvl="0" indent="-180975" algn="just" defTabSz="91440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 smtClean="0"/>
              <a:t>FATCA plantea iniciar un proceso de adaptación que le permita a cada </a:t>
            </a:r>
            <a:r>
              <a:rPr lang="es-ES_tradnl" sz="1400" dirty="0"/>
              <a:t>e</a:t>
            </a:r>
            <a:r>
              <a:rPr lang="es-ES_tradnl" sz="1400" dirty="0" smtClean="0"/>
              <a:t>ntidad financiera cumplir con lo establecido en la citada regulación o IGA.</a:t>
            </a:r>
          </a:p>
          <a:p>
            <a:pPr marL="180975" marR="0" lvl="0" indent="-180975" algn="just" defTabSz="91440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/>
              <a:t>E</a:t>
            </a:r>
            <a:r>
              <a:rPr lang="es-ES_tradnl" sz="1400" dirty="0" smtClean="0"/>
              <a:t>s preciso iniciar un plan que permita detectar aquellas áreas en que la regulación FATCA tendrá un impacto reducido, y aquellas otras en las que será necesario realizar un trabajo mayor y en detalle, aún sujeto a los cambios de las normas FATCA que pudieran surgir o a lo que establezca un eventual IGA.</a:t>
            </a:r>
          </a:p>
          <a:p>
            <a:pPr marL="180975" marR="0" lvl="0" indent="-180975" algn="just" defTabSz="91440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78B1"/>
              </a:buClr>
              <a:buSzPct val="75000"/>
              <a:buFont typeface="Wingdings" pitchFamily="2" charset="2"/>
              <a:buChar char="l"/>
              <a:tabLst>
                <a:tab pos="180975" algn="l"/>
              </a:tabLst>
              <a:defRPr/>
            </a:pPr>
            <a:r>
              <a:rPr lang="es-ES_tradnl" sz="1400" dirty="0" smtClean="0"/>
              <a:t>Si bien los plazos han sido prorrogados y el régimen entrará en vigencia a partir del 1° de julio de 2014, es importante comenzar el análisis de impacto y prever el tiempo necesario para, una vez identificadas las modificaciones que serán necesarias, proceder a la implementación de los cambios.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665447" cy="792088"/>
          </a:xfrm>
        </p:spPr>
        <p:txBody>
          <a:bodyPr>
            <a:normAutofit/>
          </a:bodyPr>
          <a:lstStyle/>
          <a:p>
            <a:pPr algn="l"/>
            <a:r>
              <a:rPr lang="es-ES_tradnl" sz="2000" b="0" dirty="0" smtClean="0">
                <a:solidFill>
                  <a:schemeClr val="bg1"/>
                </a:solidFill>
              </a:rPr>
              <a:t>Si bien la entrada en vigor se hará de forma escalonada, los primeros requerimientos implican cambios relevantes de procesos y sistemas </a:t>
            </a:r>
            <a:endParaRPr lang="es-ES_tradnl" sz="2000" b="0" dirty="0" smtClean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85052" y="1066799"/>
          <a:ext cx="7892148" cy="4429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982"/>
                <a:gridCol w="1298611"/>
                <a:gridCol w="1400066"/>
                <a:gridCol w="1268175"/>
                <a:gridCol w="1197157"/>
                <a:gridCol w="1197157"/>
              </a:tblGrid>
              <a:tr h="22971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2013</a:t>
                      </a:r>
                      <a:endParaRPr lang="es-ES_tradnl" sz="900" b="1" u="non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2014</a:t>
                      </a:r>
                      <a:endParaRPr lang="es-ES_tradnl" sz="900" b="1" u="non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2015</a:t>
                      </a:r>
                      <a:endParaRPr lang="es-ES_tradnl" sz="900" b="1" u="non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2016</a:t>
                      </a:r>
                      <a:endParaRPr lang="es-ES_tradnl" sz="900" b="1" u="non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2017</a:t>
                      </a:r>
                      <a:endParaRPr lang="es-ES_tradnl" sz="900" b="1" u="non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0409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59533"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Acuerdo</a:t>
                      </a:r>
                      <a:r>
                        <a:rPr lang="es-ES_tradnl" sz="900" b="1" u="none" baseline="0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 con el IRS</a:t>
                      </a:r>
                      <a:endParaRPr lang="es-ES_tradnl" sz="900" b="1" u="none" noProof="0" dirty="0" smtClean="0">
                        <a:solidFill>
                          <a:srgbClr val="4066AA"/>
                        </a:solidFill>
                        <a:latin typeface="+mn-lt"/>
                      </a:endParaRPr>
                    </a:p>
                  </a:txBody>
                  <a:tcPr marL="49846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9533"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Identificación</a:t>
                      </a:r>
                      <a:r>
                        <a:rPr lang="es-ES_tradnl" sz="900" b="1" u="none" baseline="0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 de n</a:t>
                      </a:r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uevos</a:t>
                      </a:r>
                      <a:r>
                        <a:rPr lang="es-ES_tradnl" sz="900" b="1" u="none" baseline="0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 clientes</a:t>
                      </a:r>
                      <a:endParaRPr lang="es-ES_tradnl" sz="900" b="1" u="none" noProof="0" dirty="0" smtClean="0">
                        <a:solidFill>
                          <a:srgbClr val="4066AA"/>
                        </a:solidFill>
                        <a:latin typeface="+mn-lt"/>
                      </a:endParaRPr>
                    </a:p>
                  </a:txBody>
                  <a:tcPr marL="49846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b="1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150"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Identificación</a:t>
                      </a:r>
                      <a:r>
                        <a:rPr lang="es-ES_tradnl" sz="900" b="1" u="none" baseline="0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 de c</a:t>
                      </a:r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lientes existentes</a:t>
                      </a:r>
                    </a:p>
                  </a:txBody>
                  <a:tcPr marL="49846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150"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Retención 30%</a:t>
                      </a:r>
                    </a:p>
                  </a:txBody>
                  <a:tcPr marL="49846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150">
                <a:tc>
                  <a:txBody>
                    <a:bodyPr/>
                    <a:lstStyle/>
                    <a:p>
                      <a:pPr algn="ctr"/>
                      <a:r>
                        <a:rPr lang="es-ES_tradnl" sz="900" b="1" u="none" noProof="0" dirty="0" smtClean="0">
                          <a:solidFill>
                            <a:srgbClr val="4066AA"/>
                          </a:solidFill>
                          <a:latin typeface="+mn-lt"/>
                        </a:rPr>
                        <a:t>Reporting</a:t>
                      </a:r>
                    </a:p>
                  </a:txBody>
                  <a:tcPr marL="49846" marR="50409" marT="36000" marB="36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 noProof="0" dirty="0"/>
                    </a:p>
                  </a:txBody>
                  <a:tcPr marL="50409" marR="50409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5" name="Straight Connector 44"/>
          <p:cNvCxnSpPr/>
          <p:nvPr/>
        </p:nvCxnSpPr>
        <p:spPr>
          <a:xfrm>
            <a:off x="3004634" y="1493590"/>
            <a:ext cx="0" cy="4106738"/>
          </a:xfrm>
          <a:prstGeom prst="line">
            <a:avLst/>
          </a:prstGeom>
          <a:ln w="9525">
            <a:solidFill>
              <a:schemeClr val="accent4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mond 47"/>
          <p:cNvSpPr/>
          <p:nvPr/>
        </p:nvSpPr>
        <p:spPr>
          <a:xfrm>
            <a:off x="3196941" y="1770741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97"/>
          <p:cNvSpPr txBox="1">
            <a:spLocks noChangeArrowheads="1"/>
          </p:cNvSpPr>
          <p:nvPr/>
        </p:nvSpPr>
        <p:spPr bwMode="auto">
          <a:xfrm>
            <a:off x="3385230" y="1803542"/>
            <a:ext cx="453957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Fecha límite para realizar la registración para ser incluidos en el listado de PFFI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83"/>
          <p:cNvSpPr txBox="1">
            <a:spLocks noChangeArrowheads="1"/>
          </p:cNvSpPr>
          <p:nvPr/>
        </p:nvSpPr>
        <p:spPr bwMode="auto">
          <a:xfrm>
            <a:off x="3748790" y="2396659"/>
            <a:ext cx="254348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indent="-90488"/>
            <a:r>
              <a:rPr lang="es-ES_tradnl" sz="800" dirty="0" smtClean="0">
                <a:latin typeface="Arial" pitchFamily="34" charset="0"/>
                <a:cs typeface="Arial" pitchFamily="34" charset="0"/>
              </a:rPr>
              <a:t>Detección de  “US indicia” para nuevos clientes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Diamond 50"/>
          <p:cNvSpPr/>
          <p:nvPr/>
        </p:nvSpPr>
        <p:spPr>
          <a:xfrm>
            <a:off x="3569413" y="2363858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83"/>
          <p:cNvSpPr txBox="1">
            <a:spLocks noChangeArrowheads="1"/>
          </p:cNvSpPr>
          <p:nvPr/>
        </p:nvSpPr>
        <p:spPr bwMode="auto">
          <a:xfrm>
            <a:off x="5159617" y="2931957"/>
            <a:ext cx="63158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indent="-90488"/>
            <a:r>
              <a:rPr lang="es-ES_tradnl" sz="800" dirty="0" smtClean="0">
                <a:latin typeface="Arial" pitchFamily="34" charset="0"/>
                <a:cs typeface="Arial" pitchFamily="34" charset="0"/>
              </a:rPr>
              <a:t>Clientes  &gt;1M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83"/>
          <p:cNvSpPr txBox="1">
            <a:spLocks noChangeArrowheads="1"/>
          </p:cNvSpPr>
          <p:nvPr/>
        </p:nvSpPr>
        <p:spPr bwMode="auto">
          <a:xfrm>
            <a:off x="6455106" y="3457449"/>
            <a:ext cx="11648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indent="-90488"/>
            <a:r>
              <a:rPr lang="es-ES_tradnl" sz="800" dirty="0" smtClean="0">
                <a:latin typeface="Arial" pitchFamily="34" charset="0"/>
                <a:cs typeface="Arial" pitchFamily="34" charset="0"/>
              </a:rPr>
              <a:t>Clientes &lt;1M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Diamond 53"/>
          <p:cNvSpPr/>
          <p:nvPr/>
        </p:nvSpPr>
        <p:spPr>
          <a:xfrm>
            <a:off x="4970736" y="2899418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Diamond 54"/>
          <p:cNvSpPr/>
          <p:nvPr/>
        </p:nvSpPr>
        <p:spPr>
          <a:xfrm>
            <a:off x="6189191" y="3411428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Diamond 55"/>
          <p:cNvSpPr/>
          <p:nvPr/>
        </p:nvSpPr>
        <p:spPr>
          <a:xfrm>
            <a:off x="7365968" y="4063107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Diamond 56"/>
          <p:cNvSpPr/>
          <p:nvPr/>
        </p:nvSpPr>
        <p:spPr>
          <a:xfrm>
            <a:off x="3570184" y="3794024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83"/>
          <p:cNvSpPr txBox="1">
            <a:spLocks noChangeArrowheads="1"/>
          </p:cNvSpPr>
          <p:nvPr/>
        </p:nvSpPr>
        <p:spPr bwMode="auto">
          <a:xfrm>
            <a:off x="5469814" y="4717031"/>
            <a:ext cx="3369386" cy="28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8000" rIns="18000" bIns="18000" anchor="ctr" anchorCtr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Reporte de cuentas americanas identificadas por 2014 (en el marco de un IGA)</a:t>
            </a:r>
          </a:p>
        </p:txBody>
      </p:sp>
      <p:sp>
        <p:nvSpPr>
          <p:cNvPr id="59" name="TextBox 83"/>
          <p:cNvSpPr txBox="1">
            <a:spLocks noChangeArrowheads="1"/>
          </p:cNvSpPr>
          <p:nvPr/>
        </p:nvSpPr>
        <p:spPr bwMode="auto">
          <a:xfrm>
            <a:off x="7552874" y="4053402"/>
            <a:ext cx="1895926" cy="1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8000" rIns="18000" bIns="18000" anchor="ctr" anchorCtr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Aplicable a “</a:t>
            </a:r>
            <a:r>
              <a:rPr lang="es-ES_tradnl" sz="800" dirty="0" err="1" smtClean="0">
                <a:latin typeface="Arial" pitchFamily="34" charset="0"/>
                <a:cs typeface="Arial" pitchFamily="34" charset="0"/>
              </a:rPr>
              <a:t>gross</a:t>
            </a:r>
            <a:r>
              <a:rPr lang="es-ES_tradnl" sz="800" dirty="0" smtClean="0">
                <a:latin typeface="Arial" pitchFamily="34" charset="0"/>
                <a:cs typeface="Arial" pitchFamily="34" charset="0"/>
              </a:rPr>
              <a:t> sale </a:t>
            </a:r>
            <a:r>
              <a:rPr lang="es-ES_tradnl" sz="800" dirty="0" err="1" smtClean="0">
                <a:latin typeface="Arial" pitchFamily="34" charset="0"/>
                <a:cs typeface="Arial" pitchFamily="34" charset="0"/>
              </a:rPr>
              <a:t>proceeds</a:t>
            </a:r>
            <a:r>
              <a:rPr lang="es-ES_tradnl" sz="800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60" name="Diamond 59"/>
          <p:cNvSpPr/>
          <p:nvPr/>
        </p:nvSpPr>
        <p:spPr>
          <a:xfrm>
            <a:off x="5295004" y="4770115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83"/>
          <p:cNvSpPr txBox="1">
            <a:spLocks noChangeArrowheads="1"/>
          </p:cNvSpPr>
          <p:nvPr/>
        </p:nvSpPr>
        <p:spPr bwMode="auto">
          <a:xfrm>
            <a:off x="3726042" y="3879138"/>
            <a:ext cx="3131958" cy="1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8000" rIns="18000" bIns="18000" anchor="ctr" anchorCtr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Aplicable para pagos sobre rentas pasivas </a:t>
            </a:r>
          </a:p>
        </p:txBody>
      </p:sp>
      <p:sp>
        <p:nvSpPr>
          <p:cNvPr id="67" name="TextBox 83"/>
          <p:cNvSpPr txBox="1">
            <a:spLocks noChangeArrowheads="1"/>
          </p:cNvSpPr>
          <p:nvPr/>
        </p:nvSpPr>
        <p:spPr bwMode="auto">
          <a:xfrm>
            <a:off x="1993377" y="5652661"/>
            <a:ext cx="1193236" cy="51953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8000" tIns="54000" rIns="18000" bIns="54000" anchor="ctr" anchorCtr="0">
            <a:noAutofit/>
          </a:bodyPr>
          <a:lstStyle/>
          <a:p>
            <a:pPr algn="ctr"/>
            <a:r>
              <a:rPr lang="es-ES_tradnl" sz="900" dirty="0" smtClean="0">
                <a:latin typeface="Arial" pitchFamily="34" charset="0"/>
                <a:cs typeface="Arial" pitchFamily="34" charset="0"/>
              </a:rPr>
              <a:t>Inicio del plazo para solicitar la adhesión al acuerdo 01/01/14</a:t>
            </a:r>
          </a:p>
        </p:txBody>
      </p:sp>
      <p:sp>
        <p:nvSpPr>
          <p:cNvPr id="68" name="Diamond 67"/>
          <p:cNvSpPr/>
          <p:nvPr/>
        </p:nvSpPr>
        <p:spPr>
          <a:xfrm>
            <a:off x="7364396" y="4316719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83"/>
          <p:cNvSpPr txBox="1">
            <a:spLocks noChangeArrowheads="1"/>
          </p:cNvSpPr>
          <p:nvPr/>
        </p:nvSpPr>
        <p:spPr bwMode="auto">
          <a:xfrm>
            <a:off x="7540368" y="4313578"/>
            <a:ext cx="1402087" cy="1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8000" rIns="18000" bIns="18000" anchor="ctr" anchorCtr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_tradnl" sz="800" dirty="0" err="1" smtClean="0">
                <a:latin typeface="Arial" pitchFamily="34" charset="0"/>
                <a:cs typeface="Arial" pitchFamily="34" charset="0"/>
              </a:rPr>
              <a:t>Foreign</a:t>
            </a:r>
            <a:r>
              <a:rPr lang="es-ES_tradnl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dirty="0" err="1" smtClean="0">
                <a:latin typeface="Arial" pitchFamily="34" charset="0"/>
                <a:cs typeface="Arial" pitchFamily="34" charset="0"/>
              </a:rPr>
              <a:t>Passthru</a:t>
            </a:r>
            <a:r>
              <a:rPr lang="es-ES_tradnl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dirty="0" err="1" smtClean="0">
                <a:latin typeface="Arial" pitchFamily="34" charset="0"/>
                <a:cs typeface="Arial" pitchFamily="34" charset="0"/>
              </a:rPr>
              <a:t>Payments</a:t>
            </a:r>
            <a:r>
              <a:rPr lang="es-ES_tradnl" sz="800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72" name="TextBox 97"/>
          <p:cNvSpPr txBox="1">
            <a:spLocks noChangeArrowheads="1"/>
          </p:cNvSpPr>
          <p:nvPr/>
        </p:nvSpPr>
        <p:spPr bwMode="auto">
          <a:xfrm>
            <a:off x="2701928" y="1810714"/>
            <a:ext cx="49847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25/04/14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97"/>
          <p:cNvSpPr txBox="1">
            <a:spLocks noChangeArrowheads="1"/>
          </p:cNvSpPr>
          <p:nvPr/>
        </p:nvSpPr>
        <p:spPr bwMode="auto">
          <a:xfrm>
            <a:off x="3048000" y="2362200"/>
            <a:ext cx="47536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01/07/14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97"/>
          <p:cNvSpPr txBox="1">
            <a:spLocks noChangeArrowheads="1"/>
          </p:cNvSpPr>
          <p:nvPr/>
        </p:nvSpPr>
        <p:spPr bwMode="auto">
          <a:xfrm>
            <a:off x="4438347" y="2895600"/>
            <a:ext cx="4916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30/06/15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97"/>
          <p:cNvSpPr txBox="1">
            <a:spLocks noChangeArrowheads="1"/>
          </p:cNvSpPr>
          <p:nvPr/>
        </p:nvSpPr>
        <p:spPr bwMode="auto">
          <a:xfrm>
            <a:off x="3132492" y="3886200"/>
            <a:ext cx="41856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01/07/14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97"/>
          <p:cNvSpPr txBox="1">
            <a:spLocks noChangeArrowheads="1"/>
          </p:cNvSpPr>
          <p:nvPr/>
        </p:nvSpPr>
        <p:spPr bwMode="auto">
          <a:xfrm>
            <a:off x="6852817" y="4114800"/>
            <a:ext cx="47936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01/01/17</a:t>
            </a:r>
          </a:p>
        </p:txBody>
      </p:sp>
      <p:sp>
        <p:nvSpPr>
          <p:cNvPr id="77" name="TextBox 97"/>
          <p:cNvSpPr txBox="1">
            <a:spLocks noChangeArrowheads="1"/>
          </p:cNvSpPr>
          <p:nvPr/>
        </p:nvSpPr>
        <p:spPr bwMode="auto">
          <a:xfrm>
            <a:off x="4808220" y="4876800"/>
            <a:ext cx="4747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30/09/15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97"/>
          <p:cNvSpPr txBox="1">
            <a:spLocks noChangeArrowheads="1"/>
          </p:cNvSpPr>
          <p:nvPr/>
        </p:nvSpPr>
        <p:spPr bwMode="auto">
          <a:xfrm>
            <a:off x="5710334" y="3429000"/>
            <a:ext cx="429897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30/06/16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97"/>
          <p:cNvSpPr txBox="1">
            <a:spLocks noChangeArrowheads="1"/>
          </p:cNvSpPr>
          <p:nvPr/>
        </p:nvSpPr>
        <p:spPr bwMode="auto">
          <a:xfrm>
            <a:off x="6852817" y="4343400"/>
            <a:ext cx="5043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01/01/17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Diamond 80"/>
          <p:cNvSpPr/>
          <p:nvPr/>
        </p:nvSpPr>
        <p:spPr>
          <a:xfrm>
            <a:off x="6539870" y="4992118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97"/>
          <p:cNvSpPr txBox="1">
            <a:spLocks noChangeArrowheads="1"/>
          </p:cNvSpPr>
          <p:nvPr/>
        </p:nvSpPr>
        <p:spPr bwMode="auto">
          <a:xfrm>
            <a:off x="6019800" y="5029200"/>
            <a:ext cx="48527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30/09/16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83"/>
          <p:cNvSpPr txBox="1">
            <a:spLocks noChangeArrowheads="1"/>
          </p:cNvSpPr>
          <p:nvPr/>
        </p:nvSpPr>
        <p:spPr bwMode="auto">
          <a:xfrm>
            <a:off x="6722425" y="5041391"/>
            <a:ext cx="2116775" cy="28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8000" rIns="18000" bIns="18000" anchor="ctr" anchorCtr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Reporte  anual de cuentas americanas identificadas (en el marco de un IGA)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657600" y="1484626"/>
            <a:ext cx="0" cy="4106738"/>
          </a:xfrm>
          <a:prstGeom prst="line">
            <a:avLst/>
          </a:prstGeom>
          <a:ln w="9525">
            <a:solidFill>
              <a:schemeClr val="accent4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mond 37"/>
          <p:cNvSpPr/>
          <p:nvPr/>
        </p:nvSpPr>
        <p:spPr>
          <a:xfrm>
            <a:off x="3406493" y="1976929"/>
            <a:ext cx="155859" cy="176405"/>
          </a:xfrm>
          <a:prstGeom prst="diamond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83"/>
          <p:cNvSpPr txBox="1">
            <a:spLocks noChangeArrowheads="1"/>
          </p:cNvSpPr>
          <p:nvPr/>
        </p:nvSpPr>
        <p:spPr bwMode="auto">
          <a:xfrm>
            <a:off x="3226364" y="5643697"/>
            <a:ext cx="1193236" cy="51953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8000" tIns="54000" rIns="18000" bIns="54000" anchor="ctr" anchorCtr="0">
            <a:noAutofit/>
          </a:bodyPr>
          <a:lstStyle/>
          <a:p>
            <a:pPr algn="ctr"/>
            <a:r>
              <a:rPr lang="es-ES_tradnl" sz="900" dirty="0" smtClean="0">
                <a:latin typeface="Arial" pitchFamily="34" charset="0"/>
                <a:cs typeface="Arial" pitchFamily="34" charset="0"/>
              </a:rPr>
              <a:t>Inicio de las retenciones del 30% a partir del 01/07/14</a:t>
            </a:r>
          </a:p>
        </p:txBody>
      </p:sp>
      <p:sp>
        <p:nvSpPr>
          <p:cNvPr id="43" name="TextBox 97"/>
          <p:cNvSpPr txBox="1">
            <a:spLocks noChangeArrowheads="1"/>
          </p:cNvSpPr>
          <p:nvPr/>
        </p:nvSpPr>
        <p:spPr bwMode="auto">
          <a:xfrm>
            <a:off x="3613830" y="2009730"/>
            <a:ext cx="453957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Publicación del primer listado de PFFI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97"/>
          <p:cNvSpPr txBox="1">
            <a:spLocks noChangeArrowheads="1"/>
          </p:cNvSpPr>
          <p:nvPr/>
        </p:nvSpPr>
        <p:spPr bwMode="auto">
          <a:xfrm>
            <a:off x="3039378" y="2016902"/>
            <a:ext cx="49847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s-ES_tradnl" sz="800" dirty="0" smtClean="0">
                <a:latin typeface="Arial" pitchFamily="34" charset="0"/>
                <a:cs typeface="Arial" pitchFamily="34" charset="0"/>
              </a:rPr>
              <a:t>02/06/14</a:t>
            </a:r>
            <a:endParaRPr lang="es-ES_tradnl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65138" y="2057400"/>
            <a:ext cx="7772400" cy="7810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4000" dirty="0" smtClean="0">
                <a:ea typeface="Georgia" pitchFamily="18" charset="0"/>
              </a:rPr>
              <a:t>Acuerdos Intergubernamentales</a:t>
            </a:r>
            <a:endParaRPr lang="es-ES" sz="4000" dirty="0">
              <a:ea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Acuerdos Intergubernamentales (IGA)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55675"/>
            <a:ext cx="8251825" cy="53197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ts val="575"/>
              </a:spcBef>
              <a:buFont typeface="+mj-lt" charset="0"/>
              <a:buNone/>
            </a:pPr>
            <a:r>
              <a:rPr lang="es-ES" sz="2100" dirty="0" smtClean="0"/>
              <a:t>Finalidad:</a:t>
            </a:r>
          </a:p>
          <a:p>
            <a:pPr marL="906463" lvl="1" algn="just" eaLnBrk="1" hangingPunct="1">
              <a:spcBef>
                <a:spcPts val="575"/>
              </a:spcBef>
              <a:buFont typeface="Arial" pitchFamily="34" charset="0"/>
              <a:buChar char="•"/>
            </a:pPr>
            <a:r>
              <a:rPr lang="es-MX" sz="2100" dirty="0" smtClean="0"/>
              <a:t>Identificar los impedimentos legales de cada jurisdicción para:</a:t>
            </a:r>
          </a:p>
          <a:p>
            <a:pPr marL="1363663" lvl="2" algn="just" eaLnBrk="1" hangingPunct="1">
              <a:spcBef>
                <a:spcPts val="575"/>
              </a:spcBef>
              <a:buFont typeface="Arial" pitchFamily="34" charset="0"/>
              <a:buChar char="•"/>
            </a:pPr>
            <a:r>
              <a:rPr lang="es-MX" sz="2100" dirty="0" smtClean="0"/>
              <a:t>Recopilar y enviar información (secreto financiero).</a:t>
            </a:r>
          </a:p>
          <a:p>
            <a:pPr marL="1363663" lvl="2" algn="just" eaLnBrk="1" hangingPunct="1">
              <a:spcBef>
                <a:spcPts val="575"/>
              </a:spcBef>
              <a:buFont typeface="Arial" pitchFamily="34" charset="0"/>
              <a:buChar char="•"/>
            </a:pPr>
            <a:r>
              <a:rPr lang="es-MX" sz="2100" dirty="0" smtClean="0"/>
              <a:t>Retención sin consentimiento del cliente (posible delito)</a:t>
            </a:r>
          </a:p>
          <a:p>
            <a:pPr marL="1363663" lvl="2" algn="just" eaLnBrk="1" hangingPunct="1">
              <a:spcBef>
                <a:spcPts val="575"/>
              </a:spcBef>
              <a:buFont typeface="Arial" pitchFamily="34" charset="0"/>
              <a:buChar char="•"/>
            </a:pPr>
            <a:r>
              <a:rPr lang="es-MX" sz="2100" dirty="0" smtClean="0"/>
              <a:t>Cierre unilateral de cuentas recalcitrantes</a:t>
            </a:r>
            <a:r>
              <a:rPr lang="es-ES" sz="2100" dirty="0" smtClean="0"/>
              <a:t>.</a:t>
            </a:r>
          </a:p>
          <a:p>
            <a:pPr marL="906463" lvl="1" algn="just" eaLnBrk="1" hangingPunct="1">
              <a:spcBef>
                <a:spcPts val="575"/>
              </a:spcBef>
              <a:buFont typeface="Arial" pitchFamily="34" charset="0"/>
              <a:buChar char="•"/>
            </a:pPr>
            <a:r>
              <a:rPr lang="es-ES" sz="2100" dirty="0" err="1" smtClean="0"/>
              <a:t>FFIs</a:t>
            </a:r>
            <a:r>
              <a:rPr lang="es-ES" sz="2100" dirty="0" smtClean="0"/>
              <a:t> de dichos países podrán ser consideradas como participantes para FATCA, por lo que no habrá retención para el FFI.</a:t>
            </a:r>
          </a:p>
          <a:p>
            <a:pPr marL="0" indent="0" algn="just">
              <a:buFont typeface="Verdana" pitchFamily="34" charset="0"/>
              <a:buAutoNum type="arabicPeriod"/>
            </a:pPr>
            <a:endParaRPr lang="es-MX" sz="2100" dirty="0" smtClean="0"/>
          </a:p>
        </p:txBody>
      </p:sp>
      <p:sp>
        <p:nvSpPr>
          <p:cNvPr id="922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495A68-4633-41FD-A3E9-2791245FA87B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Modalidades de acuerdos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sz="half" idx="1"/>
          </p:nvPr>
        </p:nvSpPr>
        <p:spPr>
          <a:xfrm>
            <a:off x="439738" y="777875"/>
            <a:ext cx="8251825" cy="6080125"/>
          </a:xfrm>
        </p:spPr>
        <p:txBody>
          <a:bodyPr/>
          <a:lstStyle/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endParaRPr lang="es-MX" sz="2000" b="1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r>
              <a:rPr lang="es-MX" sz="2000" b="1" dirty="0" smtClean="0"/>
              <a:t>Modelo 1 A </a:t>
            </a:r>
            <a:r>
              <a:rPr lang="es-MX" sz="2000" dirty="0" smtClean="0"/>
              <a:t>– Recíproco con existencia de TDT o TII. Intercambio entre gobiernos. Ej. Reino Unido, Dinamarca, Irlanda, México y Noruega</a:t>
            </a:r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endParaRPr lang="es-MX" sz="1000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2000" dirty="0" smtClean="0"/>
          </a:p>
          <a:p>
            <a:pPr>
              <a:lnSpc>
                <a:spcPct val="90000"/>
              </a:lnSpc>
              <a:spcBef>
                <a:spcPts val="575"/>
              </a:spcBef>
              <a:buFont typeface="Verdana" pitchFamily="34" charset="0"/>
              <a:buAutoNum type="arabicPeriod"/>
            </a:pPr>
            <a:endParaRPr lang="es-MX" sz="2000" dirty="0" smtClean="0"/>
          </a:p>
        </p:txBody>
      </p:sp>
      <p:sp>
        <p:nvSpPr>
          <p:cNvPr id="1024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BEA558-BC33-4B7F-AD93-2F4CCA8235EA}" type="slidenum">
              <a:rPr lang="es-ES_tradnl" smtClean="0"/>
              <a:pPr/>
              <a:t>6</a:t>
            </a:fld>
            <a:endParaRPr lang="es-ES_tradnl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398463" y="3225800"/>
            <a:ext cx="1214437" cy="996950"/>
          </a:xfrm>
          <a:prstGeom prst="rect">
            <a:avLst/>
          </a:prstGeom>
          <a:solidFill>
            <a:srgbClr val="5CC07D"/>
          </a:solidFill>
          <a:ln w="9525">
            <a:solidFill>
              <a:srgbClr val="0066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FFIs</a:t>
            </a:r>
          </a:p>
        </p:txBody>
      </p:sp>
      <p:sp>
        <p:nvSpPr>
          <p:cNvPr id="3" name="2 Elipse"/>
          <p:cNvSpPr>
            <a:spLocks noChangeArrowheads="1"/>
          </p:cNvSpPr>
          <p:nvPr/>
        </p:nvSpPr>
        <p:spPr bwMode="auto">
          <a:xfrm>
            <a:off x="2260600" y="3043238"/>
            <a:ext cx="2062163" cy="1395412"/>
          </a:xfrm>
          <a:prstGeom prst="ellipse">
            <a:avLst/>
          </a:prstGeom>
          <a:solidFill>
            <a:srgbClr val="E6E446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Autoridad Local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7389813" y="3260725"/>
            <a:ext cx="1212850" cy="998538"/>
          </a:xfrm>
          <a:prstGeom prst="rect">
            <a:avLst/>
          </a:prstGeom>
          <a:solidFill>
            <a:srgbClr val="C00000"/>
          </a:solidFill>
          <a:ln w="9525">
            <a:solidFill>
              <a:srgbClr val="0066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USFIs</a:t>
            </a:r>
          </a:p>
        </p:txBody>
      </p:sp>
      <p:sp>
        <p:nvSpPr>
          <p:cNvPr id="9" name="8 Elipse"/>
          <p:cNvSpPr>
            <a:spLocks noChangeArrowheads="1"/>
          </p:cNvSpPr>
          <p:nvPr/>
        </p:nvSpPr>
        <p:spPr bwMode="auto">
          <a:xfrm>
            <a:off x="4824413" y="3062288"/>
            <a:ext cx="2060575" cy="1395412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  <a:latin typeface="+mn-lt"/>
                <a:ea typeface="+mn-ea"/>
              </a:rPr>
              <a:t>IRS</a:t>
            </a:r>
          </a:p>
        </p:txBody>
      </p:sp>
      <p:cxnSp>
        <p:nvCxnSpPr>
          <p:cNvPr id="10" name="9 Conector curvado"/>
          <p:cNvCxnSpPr>
            <a:cxnSpLocks noChangeShapeType="1"/>
            <a:stCxn id="2" idx="2"/>
            <a:endCxn id="3" idx="4"/>
          </p:cNvCxnSpPr>
          <p:nvPr/>
        </p:nvCxnSpPr>
        <p:spPr bwMode="auto">
          <a:xfrm rot="16200000" flipH="1">
            <a:off x="2041525" y="3187700"/>
            <a:ext cx="215900" cy="2286000"/>
          </a:xfrm>
          <a:prstGeom prst="curvedConnector3">
            <a:avLst>
              <a:gd name="adj1" fmla="val 328847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15 Conector curvado"/>
          <p:cNvCxnSpPr>
            <a:cxnSpLocks noChangeShapeType="1"/>
            <a:endCxn id="9" idx="4"/>
          </p:cNvCxnSpPr>
          <p:nvPr/>
        </p:nvCxnSpPr>
        <p:spPr bwMode="auto">
          <a:xfrm>
            <a:off x="3141663" y="4457700"/>
            <a:ext cx="2713037" cy="12700"/>
          </a:xfrm>
          <a:prstGeom prst="curvedConnector4">
            <a:avLst>
              <a:gd name="adj1" fmla="val 23648"/>
              <a:gd name="adj2" fmla="val 3274551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" name="17 Conector curvado"/>
          <p:cNvCxnSpPr>
            <a:cxnSpLocks noChangeShapeType="1"/>
            <a:stCxn id="9" idx="0"/>
            <a:endCxn id="3" idx="0"/>
          </p:cNvCxnSpPr>
          <p:nvPr/>
        </p:nvCxnSpPr>
        <p:spPr bwMode="auto">
          <a:xfrm rot="16200000" flipV="1">
            <a:off x="4564063" y="1771650"/>
            <a:ext cx="19050" cy="2562225"/>
          </a:xfrm>
          <a:prstGeom prst="curvedConnector3">
            <a:avLst>
              <a:gd name="adj1" fmla="val 3764352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" name="20 Conector curvado"/>
          <p:cNvCxnSpPr>
            <a:cxnSpLocks noChangeShapeType="1"/>
            <a:endCxn id="9" idx="0"/>
          </p:cNvCxnSpPr>
          <p:nvPr/>
        </p:nvCxnSpPr>
        <p:spPr bwMode="auto">
          <a:xfrm rot="10800000">
            <a:off x="5854700" y="3062288"/>
            <a:ext cx="2259013" cy="198437"/>
          </a:xfrm>
          <a:prstGeom prst="curvedConnector4">
            <a:avLst>
              <a:gd name="adj1" fmla="val 39694"/>
              <a:gd name="adj2" fmla="val 214583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Modalidades de acuerdos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sz="half" idx="1"/>
          </p:nvPr>
        </p:nvSpPr>
        <p:spPr>
          <a:xfrm>
            <a:off x="469900" y="777875"/>
            <a:ext cx="8251825" cy="6080125"/>
          </a:xfrm>
        </p:spPr>
        <p:txBody>
          <a:bodyPr/>
          <a:lstStyle/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endParaRPr lang="es-MX" sz="1000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r>
              <a:rPr lang="es-MX" sz="2000" b="1" dirty="0" smtClean="0"/>
              <a:t>Modelos 1 B </a:t>
            </a:r>
            <a:r>
              <a:rPr lang="es-MX" sz="2000" dirty="0" smtClean="0"/>
              <a:t>– No recíproco </a:t>
            </a:r>
            <a:r>
              <a:rPr lang="es-MX" sz="2000" u="sng" dirty="0" smtClean="0"/>
              <a:t>con</a:t>
            </a:r>
            <a:r>
              <a:rPr lang="es-MX" sz="2000" dirty="0" smtClean="0"/>
              <a:t> o </a:t>
            </a:r>
            <a:r>
              <a:rPr lang="es-MX" sz="2000" u="sng" dirty="0" smtClean="0"/>
              <a:t>sin</a:t>
            </a:r>
            <a:r>
              <a:rPr lang="es-MX" sz="2000" dirty="0" smtClean="0"/>
              <a:t> TDT o TII.</a:t>
            </a:r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r>
              <a:rPr lang="es-MX" sz="2000" dirty="0" smtClean="0"/>
              <a:t>	Intercambio desde </a:t>
            </a:r>
            <a:r>
              <a:rPr lang="es-MX" sz="2000" dirty="0" err="1" smtClean="0"/>
              <a:t>FFIs</a:t>
            </a:r>
            <a:r>
              <a:rPr lang="es-MX" sz="2000" dirty="0" smtClean="0"/>
              <a:t> vía Hacienda hasta IRS. </a:t>
            </a:r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2000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2000" dirty="0" smtClean="0"/>
          </a:p>
        </p:txBody>
      </p:sp>
      <p:sp>
        <p:nvSpPr>
          <p:cNvPr id="1126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374B4B-F5C7-4233-BF27-D2BF2DA78661}" type="slidenum">
              <a:rPr lang="es-ES_tradnl" smtClean="0"/>
              <a:pPr/>
              <a:t>7</a:t>
            </a:fld>
            <a:endParaRPr lang="es-ES_tradnl" smtClean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430338" y="3205163"/>
            <a:ext cx="1212850" cy="998537"/>
          </a:xfrm>
          <a:prstGeom prst="rect">
            <a:avLst/>
          </a:prstGeom>
          <a:solidFill>
            <a:srgbClr val="5CC07D"/>
          </a:solidFill>
          <a:ln w="9525">
            <a:solidFill>
              <a:srgbClr val="0066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FFIs</a:t>
            </a:r>
          </a:p>
        </p:txBody>
      </p:sp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3292475" y="3022600"/>
            <a:ext cx="2060575" cy="1397000"/>
          </a:xfrm>
          <a:prstGeom prst="ellipse">
            <a:avLst/>
          </a:prstGeom>
          <a:solidFill>
            <a:srgbClr val="E6E446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Autoridad Local</a:t>
            </a:r>
          </a:p>
        </p:txBody>
      </p:sp>
      <p:sp>
        <p:nvSpPr>
          <p:cNvPr id="9" name="8 Elipse"/>
          <p:cNvSpPr>
            <a:spLocks noChangeArrowheads="1"/>
          </p:cNvSpPr>
          <p:nvPr/>
        </p:nvSpPr>
        <p:spPr bwMode="auto">
          <a:xfrm>
            <a:off x="5854700" y="3043238"/>
            <a:ext cx="2062163" cy="1395412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  <a:latin typeface="+mn-lt"/>
                <a:ea typeface="+mn-ea"/>
              </a:rPr>
              <a:t>IRS</a:t>
            </a:r>
          </a:p>
        </p:txBody>
      </p:sp>
      <p:cxnSp>
        <p:nvCxnSpPr>
          <p:cNvPr id="10" name="9 Conector curvado"/>
          <p:cNvCxnSpPr>
            <a:cxnSpLocks noChangeShapeType="1"/>
            <a:stCxn id="6" idx="2"/>
            <a:endCxn id="7" idx="4"/>
          </p:cNvCxnSpPr>
          <p:nvPr/>
        </p:nvCxnSpPr>
        <p:spPr bwMode="auto">
          <a:xfrm rot="16200000" flipH="1">
            <a:off x="3071813" y="3168650"/>
            <a:ext cx="215900" cy="2286000"/>
          </a:xfrm>
          <a:prstGeom prst="curvedConnector3">
            <a:avLst>
              <a:gd name="adj1" fmla="val 205769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10 Conector curvado"/>
          <p:cNvCxnSpPr>
            <a:cxnSpLocks noChangeShapeType="1"/>
            <a:endCxn id="9" idx="4"/>
          </p:cNvCxnSpPr>
          <p:nvPr/>
        </p:nvCxnSpPr>
        <p:spPr bwMode="auto">
          <a:xfrm flipV="1">
            <a:off x="4322763" y="4438650"/>
            <a:ext cx="2562225" cy="133350"/>
          </a:xfrm>
          <a:prstGeom prst="curvedConnector2">
            <a:avLst/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Modalidades de acuerdos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sz="half" idx="1"/>
          </p:nvPr>
        </p:nvSpPr>
        <p:spPr>
          <a:xfrm>
            <a:off x="439738" y="777875"/>
            <a:ext cx="8251825" cy="6080125"/>
          </a:xfrm>
        </p:spPr>
        <p:txBody>
          <a:bodyPr/>
          <a:lstStyle/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1000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endParaRPr lang="es-MX" sz="2000" b="1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Arial" pitchFamily="34" charset="0"/>
              <a:buChar char="•"/>
            </a:pPr>
            <a:r>
              <a:rPr lang="es-MX" sz="2000" b="1" dirty="0" smtClean="0"/>
              <a:t>Modelos 2  -</a:t>
            </a:r>
            <a:r>
              <a:rPr lang="es-MX" sz="2000" dirty="0" smtClean="0"/>
              <a:t> No recíproco </a:t>
            </a:r>
            <a:r>
              <a:rPr lang="es-MX" sz="2000" u="sng" dirty="0" smtClean="0"/>
              <a:t>con</a:t>
            </a:r>
            <a:r>
              <a:rPr lang="es-MX" sz="2000" dirty="0" smtClean="0"/>
              <a:t> o </a:t>
            </a:r>
            <a:r>
              <a:rPr lang="es-MX" sz="2000" u="sng" dirty="0" smtClean="0"/>
              <a:t>sin</a:t>
            </a:r>
            <a:r>
              <a:rPr lang="es-MX" sz="2000" dirty="0" smtClean="0"/>
              <a:t> TDT o TII.</a:t>
            </a:r>
            <a:endParaRPr lang="es-MX" sz="2000" b="1" dirty="0" smtClean="0"/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r>
              <a:rPr lang="es-MX" sz="2000" dirty="0" smtClean="0"/>
              <a:t>	Intercambio de </a:t>
            </a:r>
            <a:r>
              <a:rPr lang="es-MX" sz="2000" dirty="0" err="1" smtClean="0"/>
              <a:t>FFIs</a:t>
            </a:r>
            <a:r>
              <a:rPr lang="es-MX" sz="2000" dirty="0" smtClean="0"/>
              <a:t> directo a IRS. Ej. Suiza</a:t>
            </a:r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r>
              <a:rPr lang="es-MX" sz="2000" dirty="0" smtClean="0"/>
              <a:t>	Complementado por intercambio directo entre países a solicitud.</a:t>
            </a:r>
          </a:p>
          <a:p>
            <a:pPr marL="457200" lvl="3" eaLnBrk="1" hangingPunct="1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1000" dirty="0" smtClean="0"/>
          </a:p>
          <a:p>
            <a:pPr marL="0" indent="0">
              <a:lnSpc>
                <a:spcPct val="90000"/>
              </a:lnSpc>
              <a:spcBef>
                <a:spcPts val="575"/>
              </a:spcBef>
              <a:buFont typeface="+mj-lt" charset="0"/>
              <a:buNone/>
            </a:pPr>
            <a:endParaRPr lang="es-MX" sz="2000" dirty="0" smtClean="0"/>
          </a:p>
        </p:txBody>
      </p:sp>
      <p:sp>
        <p:nvSpPr>
          <p:cNvPr id="1229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94CAF6-805D-4EF8-8BB6-7441B19DF24D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09713" y="4162425"/>
            <a:ext cx="1212850" cy="996950"/>
          </a:xfrm>
          <a:prstGeom prst="rect">
            <a:avLst/>
          </a:prstGeom>
          <a:solidFill>
            <a:srgbClr val="5CC07D"/>
          </a:solidFill>
          <a:ln w="9525">
            <a:solidFill>
              <a:srgbClr val="0066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FFIs</a:t>
            </a:r>
          </a:p>
        </p:txBody>
      </p:sp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3509963" y="3048000"/>
            <a:ext cx="2062162" cy="1397000"/>
          </a:xfrm>
          <a:prstGeom prst="ellipse">
            <a:avLst/>
          </a:prstGeom>
          <a:solidFill>
            <a:srgbClr val="E6E446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Autoridad Local</a:t>
            </a:r>
          </a:p>
        </p:txBody>
      </p:sp>
      <p:sp>
        <p:nvSpPr>
          <p:cNvPr id="8" name="7 Elipse"/>
          <p:cNvSpPr>
            <a:spLocks noChangeArrowheads="1"/>
          </p:cNvSpPr>
          <p:nvPr/>
        </p:nvSpPr>
        <p:spPr bwMode="auto">
          <a:xfrm>
            <a:off x="5934075" y="3962400"/>
            <a:ext cx="2062163" cy="1397000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66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  <a:latin typeface="+mn-lt"/>
                <a:ea typeface="+mn-ea"/>
              </a:rPr>
              <a:t>IRS</a:t>
            </a:r>
          </a:p>
        </p:txBody>
      </p:sp>
      <p:cxnSp>
        <p:nvCxnSpPr>
          <p:cNvPr id="9" name="8 Conector curvado"/>
          <p:cNvCxnSpPr>
            <a:cxnSpLocks noChangeShapeType="1"/>
            <a:stCxn id="6" idx="2"/>
            <a:endCxn id="8" idx="4"/>
          </p:cNvCxnSpPr>
          <p:nvPr/>
        </p:nvCxnSpPr>
        <p:spPr bwMode="auto">
          <a:xfrm rot="16200000" flipH="1">
            <a:off x="4441031" y="2834482"/>
            <a:ext cx="200025" cy="4849812"/>
          </a:xfrm>
          <a:prstGeom prst="curvedConnector3">
            <a:avLst>
              <a:gd name="adj1" fmla="val 214583"/>
            </a:avLst>
          </a:prstGeom>
          <a:noFill/>
          <a:ln w="25400">
            <a:solidFill>
              <a:srgbClr val="00206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bg1"/>
                </a:solidFill>
              </a:rPr>
              <a:t>Estado Actual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sz="half" idx="1"/>
          </p:nvPr>
        </p:nvSpPr>
        <p:spPr>
          <a:xfrm>
            <a:off x="266700" y="819150"/>
            <a:ext cx="8728075" cy="6038850"/>
          </a:xfrm>
        </p:spPr>
        <p:txBody>
          <a:bodyPr/>
          <a:lstStyle/>
          <a:p>
            <a:pPr marL="0" indent="0">
              <a:lnSpc>
                <a:spcPct val="70000"/>
              </a:lnSpc>
              <a:buFont typeface="+mj-lt" charset="0"/>
              <a:buNone/>
            </a:pPr>
            <a:endParaRPr lang="es-MX" sz="1900" dirty="0" smtClean="0"/>
          </a:p>
          <a:p>
            <a:pPr marL="0" indent="0">
              <a:lnSpc>
                <a:spcPct val="70000"/>
              </a:lnSpc>
              <a:buFont typeface="+mj-lt" charset="0"/>
              <a:buNone/>
            </a:pPr>
            <a:r>
              <a:rPr lang="es-MX" sz="1900" dirty="0" smtClean="0"/>
              <a:t>El Departamento del Tesoro ha informado que:</a:t>
            </a:r>
          </a:p>
          <a:p>
            <a:pPr marL="0" indent="0" algn="just">
              <a:lnSpc>
                <a:spcPct val="70000"/>
              </a:lnSpc>
              <a:buFont typeface="+mj-lt" charset="0"/>
              <a:buNone/>
            </a:pPr>
            <a:endParaRPr lang="es-MX" sz="600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MX" sz="1900" dirty="0" smtClean="0"/>
              <a:t> Se han firmado acuerdos intergubernamentales con Reino Unido, </a:t>
            </a:r>
            <a:r>
              <a:rPr lang="es-MX" sz="1900" b="1" dirty="0" smtClean="0"/>
              <a:t>México</a:t>
            </a:r>
            <a:r>
              <a:rPr lang="es-MX" sz="1900" dirty="0" smtClean="0"/>
              <a:t>, Dinamarca, Irlanda, Noruega, España, Alemania, Suiza y Japón.</a:t>
            </a:r>
          </a:p>
          <a:p>
            <a:pPr marL="0" indent="0" algn="just">
              <a:lnSpc>
                <a:spcPct val="90000"/>
              </a:lnSpc>
              <a:buFont typeface="Verdana" pitchFamily="34" charset="0"/>
              <a:buChar char="•"/>
            </a:pPr>
            <a:endParaRPr lang="es-MX" sz="600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MX" sz="1900" dirty="0" smtClean="0"/>
              <a:t> Pretende celebrar Acuerdos Intergubernamentales próximamente con Francia, Italia,  Canadá, Finlandia, </a:t>
            </a:r>
            <a:r>
              <a:rPr lang="es-MX" sz="1900" dirty="0" err="1" smtClean="0"/>
              <a:t>Guernsey</a:t>
            </a:r>
            <a:r>
              <a:rPr lang="es-MX" sz="1900" dirty="0" smtClean="0"/>
              <a:t>, Isla de </a:t>
            </a:r>
            <a:r>
              <a:rPr lang="es-MX" sz="1900" dirty="0" err="1" smtClean="0"/>
              <a:t>Man</a:t>
            </a:r>
            <a:r>
              <a:rPr lang="es-MX" sz="1900" dirty="0" smtClean="0"/>
              <a:t>, Jersey y Países Bajos.</a:t>
            </a:r>
          </a:p>
          <a:p>
            <a:pPr marL="0" indent="0" algn="just">
              <a:lnSpc>
                <a:spcPct val="90000"/>
              </a:lnSpc>
              <a:buFont typeface="Verdana" pitchFamily="34" charset="0"/>
              <a:buAutoNum type="arabicPeriod"/>
            </a:pPr>
            <a:endParaRPr lang="es-MX" sz="600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MX" sz="1900" dirty="0" smtClean="0"/>
              <a:t> Está en negociaciones con </a:t>
            </a:r>
            <a:r>
              <a:rPr lang="es-MX" sz="1900" b="1" dirty="0" smtClean="0"/>
              <a:t>Argentina</a:t>
            </a:r>
            <a:r>
              <a:rPr lang="es-MX" sz="1900" dirty="0" smtClean="0"/>
              <a:t>, </a:t>
            </a:r>
            <a:r>
              <a:rPr lang="es-MX" sz="1900" b="1" dirty="0" smtClean="0"/>
              <a:t>Chile, Brasil</a:t>
            </a:r>
            <a:r>
              <a:rPr lang="es-MX" sz="1900" dirty="0" smtClean="0"/>
              <a:t>, Bahamas, Emiratos Árabes, Australia, Bélgica, Islas </a:t>
            </a:r>
            <a:r>
              <a:rPr lang="es-MX" sz="1900" dirty="0" err="1" smtClean="0"/>
              <a:t>Caymán</a:t>
            </a:r>
            <a:r>
              <a:rPr lang="es-MX" sz="1900" dirty="0" smtClean="0"/>
              <a:t>, Chipre, Estonia, Hungría, Israel, Corea del Sur, Liechtenstein, Malasia, Malta, Nueva Zelandia, República Eslovaca, Singapur y Suecia.</a:t>
            </a:r>
          </a:p>
          <a:p>
            <a:pPr marL="0" indent="0" algn="just">
              <a:lnSpc>
                <a:spcPct val="90000"/>
              </a:lnSpc>
              <a:buFont typeface="Verdana" pitchFamily="34" charset="0"/>
              <a:buAutoNum type="arabicPeriod"/>
            </a:pPr>
            <a:endParaRPr lang="es-MX" sz="600" dirty="0" smtClean="0"/>
          </a:p>
          <a:p>
            <a:pPr marL="0" indent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MX" sz="1900" dirty="0" smtClean="0"/>
              <a:t> Está explorando la posibilidad de negociar con Bermuda, Islas Vírgenes Británicas, República Checa, Gibraltar, India, Líbano, Luxemburgo, Rumanía, Rusia, Seychelles, Saint Maarten, Eslovenia y Sudáfrica.</a:t>
            </a:r>
          </a:p>
          <a:p>
            <a:pPr marL="0" indent="0">
              <a:lnSpc>
                <a:spcPct val="70000"/>
              </a:lnSpc>
              <a:buFont typeface="+mj-lt" charset="0"/>
              <a:buNone/>
            </a:pPr>
            <a:endParaRPr lang="es-MX" sz="600" dirty="0" smtClean="0"/>
          </a:p>
          <a:p>
            <a:pPr marL="0" indent="0">
              <a:lnSpc>
                <a:spcPct val="70000"/>
              </a:lnSpc>
              <a:buFont typeface="+mj-lt" charset="0"/>
              <a:buNone/>
            </a:pPr>
            <a:r>
              <a:rPr lang="es-MX" sz="1200" dirty="0" smtClean="0"/>
              <a:t>Fuente: www.treasury.gov</a:t>
            </a:r>
          </a:p>
        </p:txBody>
      </p:sp>
      <p:sp>
        <p:nvSpPr>
          <p:cNvPr id="1331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109845-53B5-45A7-9358-D4B901211721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4.04"/>
  <p:tag name="TYPE" val="Screen"/>
  <p:tag name="KEYWORD" val="SCREEN"/>
  <p:tag name="TEMPLATEVERSION" val="20/12/2010 14:50: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COPYRIGH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COPYRIGHT" val="TRUE"/>
</p:tagLst>
</file>

<file path=ppt/theme/theme1.xml><?xml version="1.0" encoding="utf-8"?>
<a:theme xmlns:a="http://schemas.openxmlformats.org/drawingml/2006/main" name="CREATE SCREEN">
  <a:themeElements>
    <a:clrScheme name="KPMG Colours">
      <a:dk1>
        <a:srgbClr val="000000"/>
      </a:dk1>
      <a:lt1>
        <a:srgbClr val="FFFFFF"/>
      </a:lt1>
      <a:dk2>
        <a:srgbClr val="007C92"/>
      </a:dk2>
      <a:lt2>
        <a:srgbClr val="747678"/>
      </a:lt2>
      <a:accent1>
        <a:srgbClr val="8E258D"/>
      </a:accent1>
      <a:accent2>
        <a:srgbClr val="A79E70"/>
      </a:accent2>
      <a:accent3>
        <a:srgbClr val="7AB800"/>
      </a:accent3>
      <a:accent4>
        <a:srgbClr val="00338D"/>
      </a:accent4>
      <a:accent5>
        <a:srgbClr val="C84E00"/>
      </a:accent5>
      <a:accent6>
        <a:srgbClr val="EBB700"/>
      </a:accent6>
      <a:hlink>
        <a:srgbClr val="007C92"/>
      </a:hlink>
      <a:folHlink>
        <a:srgbClr val="8E258D"/>
      </a:folHlink>
    </a:clrScheme>
    <a:fontScheme name="KPMG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PMG Theme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54000" tIns="54000" rIns="54000" bIns="54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000" tIns="54000" rIns="54000" bIns="54000" rtlCol="0">
        <a:noAutofit/>
      </a:bodyPr>
      <a:lstStyle>
        <a:defPPr>
          <a:defRPr sz="9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KPMG Colours">
        <a:dk1>
          <a:srgbClr val="000000"/>
        </a:dk1>
        <a:lt1>
          <a:srgbClr val="FFFFFF"/>
        </a:lt1>
        <a:dk2>
          <a:srgbClr val="007C92"/>
        </a:dk2>
        <a:lt2>
          <a:srgbClr val="747678"/>
        </a:lt2>
        <a:accent1>
          <a:srgbClr val="8E258D"/>
        </a:accent1>
        <a:accent2>
          <a:srgbClr val="A79E70"/>
        </a:accent2>
        <a:accent3>
          <a:srgbClr val="7AB800"/>
        </a:accent3>
        <a:accent4>
          <a:srgbClr val="00338D"/>
        </a:accent4>
        <a:accent5>
          <a:srgbClr val="C84E00"/>
        </a:accent5>
        <a:accent6>
          <a:srgbClr val="EBB700"/>
        </a:accent6>
        <a:hlink>
          <a:srgbClr val="007C92"/>
        </a:hlink>
        <a:folHlink>
          <a:srgbClr val="8E258D"/>
        </a:folHlink>
      </a:clrScheme>
    </a:extraClrScheme>
  </a:extraClrSchemeLst>
  <a:custClrLst>
    <a:custClr name="Turquoise 100%">
      <a:srgbClr val="007C92"/>
    </a:custClr>
    <a:custClr name="Deep Purple 100%">
      <a:srgbClr val="8E258D"/>
    </a:custClr>
    <a:custClr name="Tan 100%">
      <a:srgbClr val="A79E70"/>
    </a:custClr>
    <a:custClr name="Bright Green 100%">
      <a:srgbClr val="7AB800"/>
    </a:custClr>
    <a:custClr name="Deep Blue 100%">
      <a:srgbClr val="00338D"/>
    </a:custClr>
    <a:custClr name="Orange 100%">
      <a:srgbClr val="C84E00"/>
    </a:custClr>
    <a:custClr name="Bright Yellow 100%">
      <a:srgbClr val="EBB700"/>
    </a:custClr>
    <a:custClr name="Powder Blue 100%">
      <a:srgbClr val="98C6EA"/>
    </a:custClr>
    <a:custClr name="Gray 100%">
      <a:srgbClr val="747678"/>
    </a:custClr>
    <a:custClr name="Red 100%">
      <a:srgbClr val="9E3039"/>
    </a:custClr>
    <a:custClr name="Turquoise 75%">
      <a:srgbClr val="409DAD"/>
    </a:custClr>
    <a:custClr name="Deep Purple 75%">
      <a:srgbClr val="AA5CAA"/>
    </a:custClr>
    <a:custClr name="Tan 75%">
      <a:srgbClr val="BDB694"/>
    </a:custClr>
    <a:custClr name="Bright Green 75%">
      <a:srgbClr val="9BCA40"/>
    </a:custClr>
    <a:custClr name="Deep Blue 75%">
      <a:srgbClr val="4066AA"/>
    </a:custClr>
    <a:custClr name="Orange 75%">
      <a:srgbClr val="D67A40"/>
    </a:custClr>
    <a:custClr name="Bright Yellow 75%">
      <a:srgbClr val="F0C940"/>
    </a:custClr>
    <a:custClr name="Powder Blue 75%">
      <a:srgbClr val="B2D4EF"/>
    </a:custClr>
    <a:custClr name="Gray 75%">
      <a:srgbClr val="97989A"/>
    </a:custClr>
    <a:custClr name="Red 75%">
      <a:srgbClr val="B6646B"/>
    </a:custClr>
    <a:custClr name="Turquoise 50%">
      <a:srgbClr val="80BEC9"/>
    </a:custClr>
    <a:custClr name="Deep Purple 50%">
      <a:srgbClr val="C792C6"/>
    </a:custClr>
    <a:custClr name="Tan 50%">
      <a:srgbClr val="D3CFB8"/>
    </a:custClr>
    <a:custClr name="Bright Green 50%">
      <a:srgbClr val="BDDC80"/>
    </a:custClr>
    <a:custClr name="Deep Blue 50%">
      <a:srgbClr val="8099C6"/>
    </a:custClr>
    <a:custClr name="Orange 50%">
      <a:srgbClr val="E3A780"/>
    </a:custClr>
    <a:custClr name="Bright Yellow 50%">
      <a:srgbClr val="F5DB7E"/>
    </a:custClr>
    <a:custClr name="Powder Blue 50%">
      <a:srgbClr val="CCE3F4"/>
    </a:custClr>
    <a:custClr name="Gray 50%">
      <a:srgbClr val="BABBBC"/>
    </a:custClr>
    <a:custClr name="Red 50%">
      <a:srgbClr val="CF989C"/>
    </a:custClr>
    <a:custClr name="Turquoise 25%">
      <a:srgbClr val="BFDEE4"/>
    </a:custClr>
    <a:custClr name="Deep Purple 25%">
      <a:srgbClr val="E3C9E3"/>
    </a:custClr>
    <a:custClr name="Tan 25%">
      <a:srgbClr val="E9E7DB"/>
    </a:custClr>
    <a:custClr name="Bright Green 25%">
      <a:srgbClr val="DEEDBF"/>
    </a:custClr>
    <a:custClr name="Deep Blue 25%">
      <a:srgbClr val="BFCCE3"/>
    </a:custClr>
    <a:custClr name="Orange 25%">
      <a:srgbClr val="F1D3BF"/>
    </a:custClr>
    <a:custClr name="Bright Yellow 25%">
      <a:srgbClr val="FAEDBF"/>
    </a:custClr>
    <a:custClr name="Powder Blue 25%">
      <a:srgbClr val="E5F1FA"/>
    </a:custClr>
    <a:custClr name="Gray 25%">
      <a:srgbClr val="DCDDDD"/>
    </a:custClr>
    <a:custClr name="Red 25%">
      <a:srgbClr val="E7CBCE"/>
    </a:custClr>
    <a:custClr name="Turquoise 10%">
      <a:srgbClr val="E5F2F4"/>
    </a:custClr>
    <a:custClr name="Deep Purple 10%">
      <a:srgbClr val="F3E9F3"/>
    </a:custClr>
    <a:custClr name="Tan 10%">
      <a:srgbClr val="F6F5F0"/>
    </a:custClr>
    <a:custClr name="Bright Green 10%">
      <a:srgbClr val="F1F8E5"/>
    </a:custClr>
    <a:custClr name="Deep Blue 10%">
      <a:srgbClr val="E5EAF3"/>
    </a:custClr>
    <a:custClr name="Orange 10%">
      <a:srgbClr val="F9EDE5"/>
    </a:custClr>
    <a:custClr name="Bright Yellow 10%">
      <a:srgbClr val="FDF8E5"/>
    </a:custClr>
    <a:custClr name="Powder Blue 10%">
      <a:srgbClr val="F4F9FD"/>
    </a:custClr>
    <a:custClr name="Gray 10%">
      <a:srgbClr val="F1F1F1"/>
    </a:custClr>
    <a:custClr name="Red 10%">
      <a:srgbClr val="F5EAEB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2002</Words>
  <Application>Microsoft Office PowerPoint</Application>
  <PresentationFormat>Presentación en pantalla (4:3)</PresentationFormat>
  <Paragraphs>235</Paragraphs>
  <Slides>19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CREATE SCREEN</vt:lpstr>
      <vt:lpstr>Office Theme</vt:lpstr>
      <vt:lpstr>Congreso Latinoamericano de Derecho Financiero. COLADE. </vt:lpstr>
      <vt:lpstr>Introducción</vt:lpstr>
      <vt:lpstr>Si bien la entrada en vigor se hará de forma escalonada, los primeros requerimientos implican cambios relevantes de procesos y sistemas </vt:lpstr>
      <vt:lpstr>Acuerdos Intergubernamentales</vt:lpstr>
      <vt:lpstr>Acuerdos Intergubernamentales (IGA)</vt:lpstr>
      <vt:lpstr>Modalidades de acuerdos</vt:lpstr>
      <vt:lpstr>Modalidades de acuerdos</vt:lpstr>
      <vt:lpstr>Modalidades de acuerdos</vt:lpstr>
      <vt:lpstr>Estado Actual</vt:lpstr>
      <vt:lpstr>Beneficios Acuerdos Intergubernamentales  - FFIs</vt:lpstr>
      <vt:lpstr>Beneficios Acuerdos Intergubernamentales  - FFIs</vt:lpstr>
      <vt:lpstr>Últimas regulaciones – 12 de julio de 2013</vt:lpstr>
      <vt:lpstr>Caso México</vt:lpstr>
      <vt:lpstr>Implementación de un Proyecto FATCA</vt:lpstr>
      <vt:lpstr>Perspectivas y Consideraciones Clave – Áreas impactadas </vt:lpstr>
      <vt:lpstr>En este contexto, entendemos que el objetivo de los bancos debe ser cumplir con la normativa minimizando el impacto sobre sus actuales proyectos estratégicos</vt:lpstr>
      <vt:lpstr>Secuencia de proyecto recomendada</vt:lpstr>
      <vt:lpstr>Algunos sub proyectos que pueden surgir</vt:lpstr>
      <vt:lpstr>Modelo organizativo para la implantación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ebernasconi</dc:creator>
  <cp:lastModifiedBy>Katia</cp:lastModifiedBy>
  <cp:revision>61</cp:revision>
  <dcterms:created xsi:type="dcterms:W3CDTF">2013-08-14T15:21:39Z</dcterms:created>
  <dcterms:modified xsi:type="dcterms:W3CDTF">2013-09-27T20:58:55Z</dcterms:modified>
</cp:coreProperties>
</file>