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17"/>
  </p:notes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76" r:id="rId9"/>
    <p:sldId id="271" r:id="rId10"/>
    <p:sldId id="272" r:id="rId11"/>
    <p:sldId id="274" r:id="rId12"/>
    <p:sldId id="275" r:id="rId13"/>
    <p:sldId id="273" r:id="rId14"/>
    <p:sldId id="277" r:id="rId15"/>
    <p:sldId id="268" r:id="rId16"/>
  </p:sldIdLst>
  <p:sldSz cx="9144000" cy="6858000" type="screen4x3"/>
  <p:notesSz cx="6858000" cy="9144000"/>
  <p:defaultTextStyle>
    <a:defPPr>
      <a:defRPr lang="es-P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86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-7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Y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D00388-020F-4B4B-B2F5-618D9EC82ED2}" type="datetimeFigureOut">
              <a:rPr lang="es-PY" smtClean="0"/>
              <a:t>04/05/2016</a:t>
            </a:fld>
            <a:endParaRPr lang="es-PY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Y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7B8182-B44D-421C-9176-F012255F1379}" type="slidenum">
              <a:rPr lang="es-PY" smtClean="0"/>
              <a:t>‹#›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3850206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709129F2-8742-415D-8D2C-47CC6B6102EE}" type="slidenum">
              <a:rPr lang="en-US" altLang="es-AR" sz="1200"/>
              <a:pPr/>
              <a:t>1</a:t>
            </a:fld>
            <a:endParaRPr lang="en-US" altLang="es-AR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_tradnl" altLang="es-AR" smtClean="0"/>
          </a:p>
        </p:txBody>
      </p:sp>
    </p:spTree>
    <p:extLst>
      <p:ext uri="{BB962C8B-B14F-4D97-AF65-F5344CB8AC3E}">
        <p14:creationId xmlns:p14="http://schemas.microsoft.com/office/powerpoint/2010/main" val="1529376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7B8182-B44D-421C-9176-F012255F1379}" type="slidenum">
              <a:rPr lang="es-PY" smtClean="0"/>
              <a:t>4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4266442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3518-5227-4BF4-964E-5DD6949E437E}" type="datetime1">
              <a:rPr lang="es-PY" smtClean="0"/>
              <a:t>04/05/2016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1F5AF-9075-4BF7-AE60-D07B17989005}" type="slidenum">
              <a:rPr lang="es-PY" smtClean="0"/>
              <a:t>‹#›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731953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8854D-A0DF-44D8-A8F8-CB052A949E07}" type="datetime1">
              <a:rPr lang="es-PY" smtClean="0"/>
              <a:t>04/05/2016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1F5AF-9075-4BF7-AE60-D07B17989005}" type="slidenum">
              <a:rPr lang="es-PY" smtClean="0"/>
              <a:t>‹#›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563262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924D-94D4-43BE-A461-20689ADAAE40}" type="datetime1">
              <a:rPr lang="es-PY" smtClean="0"/>
              <a:t>04/05/2016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1F5AF-9075-4BF7-AE60-D07B17989005}" type="slidenum">
              <a:rPr lang="es-PY" smtClean="0"/>
              <a:t>‹#›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2031925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9731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E285-355E-4185-8913-9F3BE1D7784F}" type="datetime1">
              <a:rPr lang="es-PY" smtClean="0"/>
              <a:t>04/05/2016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1F5AF-9075-4BF7-AE60-D07B17989005}" type="slidenum">
              <a:rPr lang="es-PY" smtClean="0"/>
              <a:t>‹#›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003053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B0B66-DB6E-4189-92D8-11156AA3C716}" type="datetime1">
              <a:rPr lang="es-PY" smtClean="0"/>
              <a:t>04/05/2016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1F5AF-9075-4BF7-AE60-D07B17989005}" type="slidenum">
              <a:rPr lang="es-PY" smtClean="0"/>
              <a:t>‹#›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209874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B52A-24C4-40CE-BA94-5F0F4C29F920}" type="datetime1">
              <a:rPr lang="es-PY" smtClean="0"/>
              <a:t>04/05/2016</a:t>
            </a:fld>
            <a:endParaRPr lang="es-P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1F5AF-9075-4BF7-AE60-D07B17989005}" type="slidenum">
              <a:rPr lang="es-PY" smtClean="0"/>
              <a:t>‹#›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846333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9D389-C375-4CBD-85E3-A28643A63783}" type="datetime1">
              <a:rPr lang="es-PY" smtClean="0"/>
              <a:t>04/05/2016</a:t>
            </a:fld>
            <a:endParaRPr lang="es-P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1F5AF-9075-4BF7-AE60-D07B17989005}" type="slidenum">
              <a:rPr lang="es-PY" smtClean="0"/>
              <a:t>‹#›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3391541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18ACE-F9C7-445F-A3E0-B06728676746}" type="datetime1">
              <a:rPr lang="es-PY" smtClean="0"/>
              <a:t>04/05/2016</a:t>
            </a:fld>
            <a:endParaRPr lang="es-P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1F5AF-9075-4BF7-AE60-D07B17989005}" type="slidenum">
              <a:rPr lang="es-PY" smtClean="0"/>
              <a:t>‹#›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302749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15D25-A605-4C1C-856C-E91C9A249038}" type="datetime1">
              <a:rPr lang="es-PY" smtClean="0"/>
              <a:t>04/05/2016</a:t>
            </a:fld>
            <a:endParaRPr lang="es-P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1F5AF-9075-4BF7-AE60-D07B17989005}" type="slidenum">
              <a:rPr lang="es-PY" smtClean="0"/>
              <a:t>‹#›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403692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CBCC1-258B-4B5F-AE99-F950444F37CB}" type="datetime1">
              <a:rPr lang="es-PY" smtClean="0"/>
              <a:t>04/05/2016</a:t>
            </a:fld>
            <a:endParaRPr lang="es-P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1F5AF-9075-4BF7-AE60-D07B17989005}" type="slidenum">
              <a:rPr lang="es-PY" smtClean="0"/>
              <a:t>‹#›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364804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B33A-B7FC-41C0-B8E9-5A6628518176}" type="datetime1">
              <a:rPr lang="es-PY" smtClean="0"/>
              <a:t>04/05/2016</a:t>
            </a:fld>
            <a:endParaRPr lang="es-P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1F5AF-9075-4BF7-AE60-D07B17989005}" type="slidenum">
              <a:rPr lang="es-PY" smtClean="0"/>
              <a:t>‹#›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102272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20000"/>
                <a:lumOff val="80000"/>
                <a:alpha val="87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A1CCE-1F90-462A-AB61-8A4AC6DDA8EC}" type="datetime1">
              <a:rPr lang="es-PY" smtClean="0"/>
              <a:t>04/05/2016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1F5AF-9075-4BF7-AE60-D07B17989005}" type="slidenum">
              <a:rPr lang="es-PY" smtClean="0"/>
              <a:t>‹#›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652214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6"/>
          <p:cNvSpPr txBox="1">
            <a:spLocks noChangeArrowheads="1"/>
          </p:cNvSpPr>
          <p:nvPr/>
        </p:nvSpPr>
        <p:spPr bwMode="auto">
          <a:xfrm>
            <a:off x="467545" y="3606119"/>
            <a:ext cx="480516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s-ES_tradnl" altLang="es-AR" sz="3200" dirty="0">
                <a:solidFill>
                  <a:schemeClr val="tx2"/>
                </a:solidFill>
              </a:rPr>
              <a:t>Auditoría de Franquicias</a:t>
            </a:r>
          </a:p>
          <a:p>
            <a:pPr algn="ctr"/>
            <a:endParaRPr lang="es-ES_tradnl" altLang="es-AR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9" name="Rectangle 6"/>
          <p:cNvSpPr>
            <a:spLocks/>
          </p:cNvSpPr>
          <p:nvPr/>
        </p:nvSpPr>
        <p:spPr bwMode="auto">
          <a:xfrm>
            <a:off x="445891" y="4585063"/>
            <a:ext cx="5016852" cy="362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 anchor="ctr"/>
          <a:lstStyle>
            <a:lvl1pPr marL="396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s-ES_tradnl" altLang="es-AR" dirty="0" smtClean="0">
                <a:solidFill>
                  <a:schemeClr val="tx2"/>
                </a:solidFill>
                <a:latin typeface="+mj-lt"/>
                <a:ea typeface="+mj-ea"/>
                <a:cs typeface="+mj-cs"/>
                <a:sym typeface="Arial Narrow" charset="0"/>
              </a:rPr>
              <a:t>Manuel Muela </a:t>
            </a:r>
            <a:r>
              <a:rPr lang="es-ES_tradnl" altLang="es-AR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  <a:sym typeface="Arial Narrow" charset="0"/>
              </a:rPr>
              <a:t>Cameno</a:t>
            </a:r>
            <a:endParaRPr lang="es-ES_tradnl" altLang="es-AR" dirty="0" smtClean="0">
              <a:solidFill>
                <a:schemeClr val="tx2"/>
              </a:solidFill>
              <a:latin typeface="+mj-lt"/>
              <a:ea typeface="+mj-ea"/>
              <a:cs typeface="+mj-cs"/>
              <a:sym typeface="Arial Narrow" charset="0"/>
            </a:endParaRPr>
          </a:p>
          <a:p>
            <a:pPr algn="ctr"/>
            <a:endParaRPr lang="es-ES_tradnl" altLang="es-AR" dirty="0">
              <a:solidFill>
                <a:schemeClr val="tx2"/>
              </a:solidFill>
              <a:latin typeface="+mj-lt"/>
              <a:ea typeface="+mj-ea"/>
              <a:cs typeface="+mj-cs"/>
              <a:sym typeface="Arial Narrow" charset="0"/>
            </a:endParaRPr>
          </a:p>
        </p:txBody>
      </p:sp>
      <p:sp>
        <p:nvSpPr>
          <p:cNvPr id="20" name="Rectangle 7"/>
          <p:cNvSpPr>
            <a:spLocks/>
          </p:cNvSpPr>
          <p:nvPr/>
        </p:nvSpPr>
        <p:spPr bwMode="auto">
          <a:xfrm>
            <a:off x="470264" y="5262605"/>
            <a:ext cx="4979216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 anchor="ctr"/>
          <a:lstStyle>
            <a:lvl1pPr marL="396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s-ES_tradnl" altLang="es-AR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  <a:sym typeface="Arial Narrow" charset="0"/>
              </a:rPr>
              <a:t>Regional </a:t>
            </a:r>
            <a:r>
              <a:rPr lang="es-ES_tradnl" altLang="es-AR" sz="20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  <a:sym typeface="Arial Narrow" charset="0"/>
              </a:rPr>
              <a:t>Chief</a:t>
            </a:r>
            <a:r>
              <a:rPr lang="es-ES_tradnl" altLang="es-AR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  <a:sym typeface="Arial Narrow" charset="0"/>
              </a:rPr>
              <a:t> Auditor, </a:t>
            </a:r>
            <a:r>
              <a:rPr lang="es-ES_tradnl" altLang="es-AR" sz="20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  <a:sym typeface="Arial Narrow" charset="0"/>
              </a:rPr>
              <a:t>Franchise</a:t>
            </a:r>
            <a:r>
              <a:rPr lang="es-ES_tradnl" altLang="es-AR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  <a:sym typeface="Arial Narrow" charset="0"/>
              </a:rPr>
              <a:t> Audit</a:t>
            </a:r>
          </a:p>
          <a:p>
            <a:pPr algn="ctr"/>
            <a:r>
              <a:rPr lang="es-ES_tradnl" altLang="es-AR" sz="20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  <a:sym typeface="Arial Narrow" charset="0"/>
              </a:rPr>
              <a:t>Managing</a:t>
            </a:r>
            <a:r>
              <a:rPr lang="es-ES_tradnl" altLang="es-AR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  <a:sym typeface="Arial Narrow" charset="0"/>
              </a:rPr>
              <a:t> Director </a:t>
            </a:r>
          </a:p>
          <a:p>
            <a:pPr algn="ctr"/>
            <a:r>
              <a:rPr lang="es-ES_tradnl" altLang="es-AR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  <a:sym typeface="Arial Narrow" charset="0"/>
              </a:rPr>
              <a:t>Citigroup </a:t>
            </a:r>
            <a:r>
              <a:rPr lang="es-ES_tradnl" altLang="es-AR" sz="20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  <a:sym typeface="Arial Narrow" charset="0"/>
              </a:rPr>
              <a:t>Latin</a:t>
            </a:r>
            <a:r>
              <a:rPr lang="es-ES_tradnl" altLang="es-AR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  <a:sym typeface="Arial Narrow" charset="0"/>
              </a:rPr>
              <a:t> </a:t>
            </a:r>
            <a:r>
              <a:rPr lang="es-ES_tradnl" altLang="es-AR" sz="20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  <a:sym typeface="Arial Narrow" charset="0"/>
              </a:rPr>
              <a:t>America</a:t>
            </a:r>
            <a:endParaRPr lang="es-ES_tradnl" altLang="es-AR" sz="2000" dirty="0">
              <a:solidFill>
                <a:schemeClr val="tx2"/>
              </a:solidFill>
              <a:latin typeface="+mj-lt"/>
              <a:ea typeface="+mj-ea"/>
              <a:cs typeface="+mj-cs"/>
              <a:sym typeface="Arial Narrow" charset="0"/>
            </a:endParaRPr>
          </a:p>
          <a:p>
            <a:pPr algn="ctr"/>
            <a:endParaRPr lang="es-ES_tradnl" altLang="es-AR" sz="1400" dirty="0">
              <a:solidFill>
                <a:schemeClr val="tx2">
                  <a:lumMod val="75000"/>
                  <a:lumOff val="25000"/>
                </a:schemeClr>
              </a:solidFill>
              <a:latin typeface="Arial Narrow" charset="0"/>
              <a:sym typeface="Arial Narrow" charset="0"/>
            </a:endParaRPr>
          </a:p>
        </p:txBody>
      </p:sp>
      <p:pic>
        <p:nvPicPr>
          <p:cNvPr id="1032" name="Picture 8" descr="FELABA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7" y="4908477"/>
            <a:ext cx="2741277" cy="1472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www.mre.gov.py/Sitios/Adjuntos/embapar-brasilia/Noticias/01%20palaci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663" y="232013"/>
            <a:ext cx="8666329" cy="2169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609" y="2506530"/>
            <a:ext cx="4515186" cy="1211429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782" y="3210466"/>
            <a:ext cx="2286005" cy="1014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30571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54073"/>
          </a:xfrm>
        </p:spPr>
        <p:txBody>
          <a:bodyPr>
            <a:normAutofit/>
          </a:bodyPr>
          <a:lstStyle/>
          <a:p>
            <a:pPr algn="ctr"/>
            <a:r>
              <a:rPr lang="es-PE" sz="3200" dirty="0" smtClean="0"/>
              <a:t>Trabajo de campo</a:t>
            </a:r>
            <a:endParaRPr lang="es-PY" sz="3200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1F5AF-9075-4BF7-AE60-D07B17989005}" type="slidenum">
              <a:rPr lang="es-PY" smtClean="0"/>
              <a:t>10</a:t>
            </a:fld>
            <a:endParaRPr lang="es-PY" dirty="0"/>
          </a:p>
        </p:txBody>
      </p:sp>
      <p:pic>
        <p:nvPicPr>
          <p:cNvPr id="9" name="Picture 8" descr="FELABA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9370" y="6000303"/>
            <a:ext cx="1206649" cy="647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845" y="6046133"/>
            <a:ext cx="2312462" cy="620436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8819" y="6000303"/>
            <a:ext cx="1500599" cy="666266"/>
          </a:xfrm>
          <a:prstGeom prst="rect">
            <a:avLst/>
          </a:prstGeom>
        </p:spPr>
      </p:pic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628650" y="1311794"/>
            <a:ext cx="7886700" cy="4351338"/>
          </a:xfrm>
        </p:spPr>
        <p:txBody>
          <a:bodyPr/>
          <a:lstStyle/>
          <a:p>
            <a:pPr marL="342900" lvl="1" indent="-342900" algn="just">
              <a:spcBef>
                <a:spcPts val="1200"/>
              </a:spcBef>
              <a:spcAft>
                <a:spcPts val="1200"/>
              </a:spcAft>
              <a:buFont typeface="Calibri" panose="020F0502020204030204" pitchFamily="34" charset="0"/>
              <a:buChar char="–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Ejecutar las pruebas considerando tamaño y complejidad del país / franquicia bajo revisión de Auditoría.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  <a:p>
            <a:pPr marL="342900" lvl="1" indent="-342900" algn="just">
              <a:spcBef>
                <a:spcPts val="1200"/>
              </a:spcBef>
              <a:spcAft>
                <a:spcPts val="1200"/>
              </a:spcAft>
              <a:buFont typeface="Calibri" panose="020F0502020204030204" pitchFamily="34" charset="0"/>
              <a:buChar char="–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cs typeface="+mn-cs"/>
              </a:rPr>
              <a:t>Contacto frecuente y diálogo abierto con los Ejecutivos responsables de la franquicia durante el trabajo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cs typeface="+mn-cs"/>
              </a:rPr>
              <a:t>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cs typeface="+mn-cs"/>
              </a:rPr>
              <a:t>de campo.</a:t>
            </a:r>
            <a:endParaRPr lang="es-CL" sz="2400" dirty="0" smtClean="0">
              <a:solidFill>
                <a:schemeClr val="tx2">
                  <a:lumMod val="75000"/>
                </a:schemeClr>
              </a:solidFill>
              <a:cs typeface="+mn-cs"/>
            </a:endParaRPr>
          </a:p>
          <a:p>
            <a:pPr marL="342900" lvl="1" indent="-342900" algn="just">
              <a:spcBef>
                <a:spcPts val="1200"/>
              </a:spcBef>
              <a:spcAft>
                <a:spcPts val="1200"/>
              </a:spcAft>
              <a:buFont typeface="Calibri" panose="020F0502020204030204" pitchFamily="34" charset="0"/>
              <a:buChar char="–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cs typeface="+mn-cs"/>
              </a:rPr>
              <a:t>Todas las observaciones identificadas en la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cs typeface="+mn-cs"/>
              </a:rPr>
              <a:t>revisión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cs typeface="+mn-cs"/>
              </a:rPr>
              <a:t>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cs typeface="+mn-cs"/>
              </a:rPr>
              <a:t>deben ser discutidas en la reunión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cs typeface="+mn-cs"/>
              </a:rPr>
              <a:t>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cs typeface="+mn-cs"/>
              </a:rPr>
              <a:t>previa al cierre de la auditoría.  Se deben confirmar todas las observaciones, como así también analizar su causa-raíz junto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con el area auditada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cs typeface="+mn-cs"/>
              </a:rPr>
              <a:t>. </a:t>
            </a:r>
            <a:endParaRPr lang="en-US" sz="2400" strike="sngStrike" dirty="0">
              <a:solidFill>
                <a:schemeClr val="tx2">
                  <a:lumMod val="75000"/>
                </a:schemeClr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743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200298"/>
            <a:ext cx="7886700" cy="531222"/>
          </a:xfrm>
        </p:spPr>
        <p:txBody>
          <a:bodyPr>
            <a:normAutofit/>
          </a:bodyPr>
          <a:lstStyle/>
          <a:p>
            <a:pPr algn="ctr"/>
            <a:r>
              <a:rPr lang="en-US" sz="3200" dirty="0" err="1">
                <a:ea typeface="Geneva" pitchFamily="127" charset="-128"/>
              </a:rPr>
              <a:t>Reporte</a:t>
            </a:r>
            <a:r>
              <a:rPr lang="en-US" sz="3200" dirty="0">
                <a:ea typeface="Geneva" pitchFamily="127" charset="-128"/>
              </a:rPr>
              <a:t> de </a:t>
            </a:r>
            <a:r>
              <a:rPr lang="en-US" sz="3200" dirty="0" err="1">
                <a:ea typeface="Geneva" pitchFamily="127" charset="-128"/>
              </a:rPr>
              <a:t>Auditoría</a:t>
            </a:r>
            <a:endParaRPr lang="es-PY" sz="3200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1F5AF-9075-4BF7-AE60-D07B17989005}" type="slidenum">
              <a:rPr lang="es-PY" smtClean="0"/>
              <a:t>11</a:t>
            </a:fld>
            <a:endParaRPr lang="es-PY" dirty="0"/>
          </a:p>
        </p:txBody>
      </p:sp>
      <p:pic>
        <p:nvPicPr>
          <p:cNvPr id="9" name="Picture 8" descr="FELABA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9370" y="6000303"/>
            <a:ext cx="1206649" cy="647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845" y="6046133"/>
            <a:ext cx="2312462" cy="620436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8819" y="6000303"/>
            <a:ext cx="1500599" cy="666266"/>
          </a:xfrm>
          <a:prstGeom prst="rect">
            <a:avLst/>
          </a:prstGeom>
        </p:spPr>
      </p:pic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287383" y="710873"/>
            <a:ext cx="8490857" cy="4351338"/>
          </a:xfrm>
        </p:spPr>
        <p:txBody>
          <a:bodyPr>
            <a:noAutofit/>
          </a:bodyPr>
          <a:lstStyle/>
          <a:p>
            <a:pPr marL="342900" lvl="1" indent="-342900" algn="just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lang="es-ES" dirty="0" smtClean="0">
                <a:solidFill>
                  <a:schemeClr val="tx2">
                    <a:lumMod val="75000"/>
                  </a:schemeClr>
                </a:solidFill>
              </a:rPr>
              <a:t>La calificación del informe se otorga siguiendo el </a:t>
            </a:r>
            <a:r>
              <a:rPr lang="es-ES" u="sng" dirty="0" smtClean="0">
                <a:solidFill>
                  <a:schemeClr val="tx2">
                    <a:lumMod val="75000"/>
                  </a:schemeClr>
                </a:solidFill>
              </a:rPr>
              <a:t>mismo criterio</a:t>
            </a:r>
            <a:r>
              <a:rPr lang="es-ES" dirty="0" smtClean="0">
                <a:solidFill>
                  <a:schemeClr val="tx2">
                    <a:lumMod val="75000"/>
                  </a:schemeClr>
                </a:solidFill>
              </a:rPr>
              <a:t> que el usado para las auditorías regulares / basadas en riesgo.</a:t>
            </a:r>
            <a:endParaRPr lang="es-ES" strike="sngStrike" dirty="0">
              <a:solidFill>
                <a:schemeClr val="tx2">
                  <a:lumMod val="75000"/>
                </a:schemeClr>
              </a:solidFill>
            </a:endParaRPr>
          </a:p>
          <a:p>
            <a:pPr marL="342900" lvl="1" indent="-342900" algn="just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lang="es-ES" dirty="0" smtClean="0">
                <a:solidFill>
                  <a:schemeClr val="tx2">
                    <a:lumMod val="75000"/>
                  </a:schemeClr>
                </a:solidFill>
              </a:rPr>
              <a:t>Al asignar la severidad de las observaciones se debe considerar el </a:t>
            </a:r>
            <a:r>
              <a:rPr lang="es-ES" u="sng" dirty="0" smtClean="0">
                <a:solidFill>
                  <a:schemeClr val="tx2">
                    <a:lumMod val="75000"/>
                  </a:schemeClr>
                </a:solidFill>
              </a:rPr>
              <a:t>impacto </a:t>
            </a:r>
            <a:r>
              <a:rPr lang="es-ES" dirty="0" smtClean="0">
                <a:solidFill>
                  <a:schemeClr val="tx2">
                    <a:lumMod val="75000"/>
                  </a:schemeClr>
                </a:solidFill>
              </a:rPr>
              <a:t>en la </a:t>
            </a:r>
            <a:r>
              <a:rPr lang="es-ES" u="sng" dirty="0" smtClean="0">
                <a:solidFill>
                  <a:schemeClr val="tx2">
                    <a:lumMod val="75000"/>
                  </a:schemeClr>
                </a:solidFill>
              </a:rPr>
              <a:t>reputación </a:t>
            </a:r>
            <a:r>
              <a:rPr lang="es-ES" dirty="0" smtClean="0">
                <a:solidFill>
                  <a:schemeClr val="tx2">
                    <a:lumMod val="75000"/>
                  </a:schemeClr>
                </a:solidFill>
              </a:rPr>
              <a:t>como así también el </a:t>
            </a:r>
            <a:r>
              <a:rPr lang="es-ES" u="sng" dirty="0" smtClean="0">
                <a:solidFill>
                  <a:schemeClr val="tx2">
                    <a:lumMod val="75000"/>
                  </a:schemeClr>
                </a:solidFill>
              </a:rPr>
              <a:t>cumplimiento de regulaciones </a:t>
            </a:r>
            <a:r>
              <a:rPr lang="es-ES" dirty="0" smtClean="0">
                <a:solidFill>
                  <a:schemeClr val="tx2">
                    <a:lumMod val="75000"/>
                  </a:schemeClr>
                </a:solidFill>
              </a:rPr>
              <a:t>y de </a:t>
            </a:r>
            <a:r>
              <a:rPr lang="es-ES" u="sng" dirty="0" smtClean="0">
                <a:solidFill>
                  <a:schemeClr val="tx2">
                    <a:lumMod val="75000"/>
                  </a:schemeClr>
                </a:solidFill>
              </a:rPr>
              <a:t>políticas</a:t>
            </a:r>
            <a:r>
              <a:rPr lang="es-ES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marL="342900" lvl="1" indent="-342900" algn="just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lang="es-E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Identificar </a:t>
            </a:r>
            <a:r>
              <a:rPr lang="es-ES" dirty="0" smtClean="0">
                <a:solidFill>
                  <a:schemeClr val="tx2">
                    <a:lumMod val="75000"/>
                  </a:schemeClr>
                </a:solidFill>
              </a:rPr>
              <a:t>la </a:t>
            </a:r>
            <a:r>
              <a:rPr lang="es-ES" u="sng" dirty="0" smtClean="0">
                <a:solidFill>
                  <a:schemeClr val="tx2">
                    <a:lumMod val="75000"/>
                  </a:schemeClr>
                </a:solidFill>
              </a:rPr>
              <a:t>causa-raíz</a:t>
            </a:r>
            <a:r>
              <a:rPr lang="es-ES" dirty="0" smtClean="0">
                <a:solidFill>
                  <a:schemeClr val="tx2">
                    <a:lumMod val="75000"/>
                  </a:schemeClr>
                </a:solidFill>
              </a:rPr>
              <a:t> de las observaciones reportadas, el </a:t>
            </a:r>
            <a:r>
              <a:rPr lang="es-ES" u="sng" dirty="0" smtClean="0">
                <a:solidFill>
                  <a:schemeClr val="tx2">
                    <a:lumMod val="75000"/>
                  </a:schemeClr>
                </a:solidFill>
              </a:rPr>
              <a:t>impacto</a:t>
            </a:r>
            <a:r>
              <a:rPr lang="es-ES" dirty="0" smtClean="0">
                <a:solidFill>
                  <a:schemeClr val="tx2">
                    <a:lumMod val="75000"/>
                  </a:schemeClr>
                </a:solidFill>
              </a:rPr>
              <a:t> de las mismas y si han cumplido o no 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con los </a:t>
            </a:r>
            <a:r>
              <a:rPr lang="es-ES" u="sng" dirty="0">
                <a:solidFill>
                  <a:schemeClr val="tx2">
                    <a:lumMod val="75000"/>
                  </a:schemeClr>
                </a:solidFill>
              </a:rPr>
              <a:t>criterios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dirty="0" smtClean="0">
                <a:solidFill>
                  <a:schemeClr val="tx2">
                    <a:lumMod val="75000"/>
                  </a:schemeClr>
                </a:solidFill>
              </a:rPr>
              <a:t>de </a:t>
            </a:r>
            <a:r>
              <a:rPr lang="es-ES" u="sng" dirty="0" smtClean="0">
                <a:solidFill>
                  <a:schemeClr val="tx2">
                    <a:lumMod val="75000"/>
                  </a:schemeClr>
                </a:solidFill>
              </a:rPr>
              <a:t>auto-identificación</a:t>
            </a:r>
            <a:r>
              <a:rPr lang="es-ES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</a:p>
          <a:p>
            <a:pPr marL="342900" lvl="1" indent="-342900" algn="just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lang="es-ES" dirty="0" smtClean="0">
                <a:solidFill>
                  <a:schemeClr val="tx2">
                    <a:lumMod val="75000"/>
                  </a:schemeClr>
                </a:solidFill>
              </a:rPr>
              <a:t>Proporcionar una </a:t>
            </a:r>
            <a:r>
              <a:rPr lang="es-ES" u="sng" dirty="0" smtClean="0">
                <a:solidFill>
                  <a:schemeClr val="tx2">
                    <a:lumMod val="75000"/>
                  </a:schemeClr>
                </a:solidFill>
              </a:rPr>
              <a:t>opinión</a:t>
            </a:r>
            <a:r>
              <a:rPr lang="es-ES" dirty="0" smtClean="0">
                <a:solidFill>
                  <a:schemeClr val="tx2">
                    <a:lumMod val="75000"/>
                  </a:schemeClr>
                </a:solidFill>
              </a:rPr>
              <a:t> clara acerca de 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la </a:t>
            </a:r>
            <a:r>
              <a:rPr lang="es-ES" u="sng" dirty="0">
                <a:solidFill>
                  <a:schemeClr val="tx2">
                    <a:lumMod val="75000"/>
                  </a:schemeClr>
                </a:solidFill>
              </a:rPr>
              <a:t>efectividad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de los procesos establecidos </a:t>
            </a:r>
            <a:r>
              <a:rPr lang="es-ES" dirty="0" smtClean="0">
                <a:solidFill>
                  <a:schemeClr val="tx2">
                    <a:lumMod val="75000"/>
                  </a:schemeClr>
                </a:solidFill>
              </a:rPr>
              <a:t>a los efectos de garantizar el cumplimiento de los objetivos del CCO.</a:t>
            </a:r>
            <a:endParaRPr lang="es-ES" strike="sngStrike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42900" lvl="1" indent="-342900" algn="just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lang="es-E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Incluir </a:t>
            </a:r>
            <a:r>
              <a:rPr lang="es-ES" dirty="0" smtClean="0">
                <a:solidFill>
                  <a:schemeClr val="tx2">
                    <a:lumMod val="75000"/>
                  </a:schemeClr>
                </a:solidFill>
              </a:rPr>
              <a:t>las </a:t>
            </a:r>
            <a:r>
              <a:rPr lang="es-ES" u="sng" dirty="0" smtClean="0">
                <a:solidFill>
                  <a:schemeClr val="tx2">
                    <a:lumMod val="75000"/>
                  </a:schemeClr>
                </a:solidFill>
              </a:rPr>
              <a:t>acciones correctivas acordadas</a:t>
            </a:r>
            <a:r>
              <a:rPr lang="es-ES" dirty="0" smtClean="0">
                <a:solidFill>
                  <a:schemeClr val="tx2">
                    <a:lumMod val="75000"/>
                  </a:schemeClr>
                </a:solidFill>
              </a:rPr>
              <a:t> con la Gerencia 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que aborden de manera </a:t>
            </a:r>
            <a:r>
              <a:rPr lang="es-ES" u="sng" dirty="0">
                <a:solidFill>
                  <a:schemeClr val="tx2">
                    <a:lumMod val="75000"/>
                  </a:schemeClr>
                </a:solidFill>
              </a:rPr>
              <a:t>sostenible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la </a:t>
            </a:r>
            <a:r>
              <a:rPr lang="es-ES" u="sng" dirty="0" smtClean="0">
                <a:solidFill>
                  <a:schemeClr val="tx2">
                    <a:lumMod val="75000"/>
                  </a:schemeClr>
                </a:solidFill>
              </a:rPr>
              <a:t>causa-raíz</a:t>
            </a:r>
            <a:r>
              <a:rPr lang="es-ES" dirty="0" smtClean="0">
                <a:solidFill>
                  <a:schemeClr val="tx2">
                    <a:lumMod val="75000"/>
                  </a:schemeClr>
                </a:solidFill>
              </a:rPr>
              <a:t> y 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no los síntomas</a:t>
            </a:r>
            <a:r>
              <a:rPr lang="es-ES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64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0233"/>
          </a:xfrm>
        </p:spPr>
        <p:txBody>
          <a:bodyPr>
            <a:normAutofit/>
          </a:bodyPr>
          <a:lstStyle/>
          <a:p>
            <a:pPr algn="ctr"/>
            <a:r>
              <a:rPr lang="es-CL" sz="3200" dirty="0"/>
              <a:t>Otras Actividades</a:t>
            </a:r>
            <a:endParaRPr lang="es-PY" sz="3200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1F5AF-9075-4BF7-AE60-D07B17989005}" type="slidenum">
              <a:rPr lang="es-PY" smtClean="0"/>
              <a:t>12</a:t>
            </a:fld>
            <a:endParaRPr lang="es-PY" dirty="0"/>
          </a:p>
        </p:txBody>
      </p:sp>
      <p:pic>
        <p:nvPicPr>
          <p:cNvPr id="9" name="Picture 8" descr="FELABA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9370" y="6000303"/>
            <a:ext cx="1206649" cy="647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845" y="6046133"/>
            <a:ext cx="2312462" cy="620436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8819" y="6000303"/>
            <a:ext cx="1500599" cy="666266"/>
          </a:xfrm>
          <a:prstGeom prst="rect">
            <a:avLst/>
          </a:prstGeom>
        </p:spPr>
      </p:pic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628650" y="1207286"/>
            <a:ext cx="7886700" cy="4351338"/>
          </a:xfrm>
        </p:spPr>
        <p:txBody>
          <a:bodyPr>
            <a:normAutofit lnSpcReduction="10000"/>
          </a:bodyPr>
          <a:lstStyle/>
          <a:p>
            <a:pPr marL="342900" lvl="1" indent="-342900" algn="just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</a:rPr>
              <a:t>Las observaciones de Auditoría Interna son validadas para determinar si las mismas han sido solucionadas / regularizadas, si los planes de acción correctivos han sido correctamente implementados y si los mismos son sustentables en el tiempo.</a:t>
            </a:r>
            <a:endParaRPr lang="en-GB" sz="2400" dirty="0">
              <a:solidFill>
                <a:schemeClr val="tx2">
                  <a:lumMod val="75000"/>
                </a:schemeClr>
              </a:solidFill>
            </a:endParaRPr>
          </a:p>
          <a:p>
            <a:pPr marL="342900" lvl="1" indent="-342900" algn="just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</a:rPr>
              <a:t>Re-performance y otras actividades de auditoría serán ejecutadas para validar la regularización de las observaciones.</a:t>
            </a:r>
            <a:endParaRPr lang="en-GB" sz="2400" dirty="0">
              <a:solidFill>
                <a:schemeClr val="tx2">
                  <a:lumMod val="75000"/>
                </a:schemeClr>
              </a:solidFill>
            </a:endParaRPr>
          </a:p>
          <a:p>
            <a:pPr marL="342900" lvl="1" indent="-342900" algn="just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lang="es-CL" sz="2400" dirty="0" smtClean="0">
                <a:solidFill>
                  <a:schemeClr val="tx2">
                    <a:lumMod val="75000"/>
                  </a:schemeClr>
                </a:solidFill>
              </a:rPr>
              <a:t>Auditoría Interna considera la observación “regularizada” cuando las pruebas de validación aseguran que las acciones adoptadas por la administración son efectivas y sustentables en el tiempo.</a:t>
            </a:r>
            <a:endParaRPr lang="es-CL" sz="2400" dirty="0">
              <a:solidFill>
                <a:schemeClr val="tx2">
                  <a:lumMod val="75000"/>
                </a:schemeClr>
              </a:solidFill>
            </a:endParaRPr>
          </a:p>
          <a:p>
            <a:pPr marL="342900" lvl="1" indent="-342900" algn="just">
              <a:buFont typeface="Calibri" panose="020F0502020204030204" pitchFamily="34" charset="0"/>
              <a:buChar char="–"/>
            </a:pP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54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27650"/>
          </a:xfrm>
        </p:spPr>
        <p:txBody>
          <a:bodyPr>
            <a:normAutofit/>
          </a:bodyPr>
          <a:lstStyle/>
          <a:p>
            <a:pPr algn="ctr"/>
            <a:r>
              <a:rPr lang="en-US" sz="3200" dirty="0" err="1">
                <a:ea typeface="Geneva" pitchFamily="127" charset="-128"/>
              </a:rPr>
              <a:t>Consideraciones</a:t>
            </a:r>
            <a:r>
              <a:rPr lang="en-US" sz="3200" dirty="0">
                <a:ea typeface="Geneva" pitchFamily="127" charset="-128"/>
              </a:rPr>
              <a:t> Finales</a:t>
            </a:r>
            <a:endParaRPr lang="es-PY" sz="3200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1F5AF-9075-4BF7-AE60-D07B17989005}" type="slidenum">
              <a:rPr lang="es-PY" smtClean="0"/>
              <a:t>13</a:t>
            </a:fld>
            <a:endParaRPr lang="es-PY" dirty="0"/>
          </a:p>
        </p:txBody>
      </p:sp>
      <p:pic>
        <p:nvPicPr>
          <p:cNvPr id="9" name="Picture 8" descr="FELABA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9370" y="6000303"/>
            <a:ext cx="1206649" cy="647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845" y="6046133"/>
            <a:ext cx="2312462" cy="620436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8819" y="6000303"/>
            <a:ext cx="1500599" cy="666266"/>
          </a:xfrm>
          <a:prstGeom prst="rect">
            <a:avLst/>
          </a:prstGeom>
        </p:spPr>
      </p:pic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70263" y="1163741"/>
            <a:ext cx="8229600" cy="4351338"/>
          </a:xfrm>
        </p:spPr>
        <p:txBody>
          <a:bodyPr/>
          <a:lstStyle/>
          <a:p>
            <a:pPr algn="just">
              <a:buFont typeface="Calibri" panose="020F0502020204030204" pitchFamily="34" charset="0"/>
              <a:buChar char="−"/>
            </a:pPr>
            <a:r>
              <a:rPr lang="es-ES" sz="2400" dirty="0" smtClean="0"/>
              <a:t>Evaluación expeditiva </a:t>
            </a:r>
            <a:r>
              <a:rPr lang="es-ES" sz="2400" dirty="0"/>
              <a:t>sobre la efectividad de las prácticas </a:t>
            </a:r>
            <a:r>
              <a:rPr lang="es-ES" sz="2400" dirty="0" smtClean="0"/>
              <a:t>de Gobierno de Franquicias.</a:t>
            </a:r>
          </a:p>
          <a:p>
            <a:pPr algn="just">
              <a:buFont typeface="Calibri" panose="020F0502020204030204" pitchFamily="34" charset="0"/>
              <a:buChar char="−"/>
            </a:pPr>
            <a:endParaRPr lang="es-ES" sz="2400" dirty="0"/>
          </a:p>
          <a:p>
            <a:pPr algn="just">
              <a:buFont typeface="Calibri" panose="020F0502020204030204" pitchFamily="34" charset="0"/>
              <a:buChar char="−"/>
            </a:pPr>
            <a:r>
              <a:rPr lang="es-ES" sz="2400" dirty="0" smtClean="0"/>
              <a:t>La </a:t>
            </a:r>
            <a:r>
              <a:rPr lang="es-ES" sz="2400" dirty="0"/>
              <a:t>ejecución se adapta al tamaño y complejidad de la </a:t>
            </a:r>
            <a:r>
              <a:rPr lang="es-ES" sz="2400" dirty="0" smtClean="0"/>
              <a:t>Franquicia.</a:t>
            </a:r>
            <a:endParaRPr lang="es-ES" sz="2400" dirty="0"/>
          </a:p>
          <a:p>
            <a:pPr algn="just">
              <a:buFont typeface="Calibri" panose="020F0502020204030204" pitchFamily="34" charset="0"/>
              <a:buChar char="−"/>
            </a:pPr>
            <a:endParaRPr lang="es-ES" sz="2400" dirty="0" smtClean="0"/>
          </a:p>
          <a:p>
            <a:pPr algn="just">
              <a:buFont typeface="Calibri" panose="020F0502020204030204" pitchFamily="34" charset="0"/>
              <a:buChar char="−"/>
            </a:pPr>
            <a:r>
              <a:rPr lang="es-ES" sz="2400" dirty="0" smtClean="0"/>
              <a:t>El enfoque del Modelo Staffing </a:t>
            </a:r>
            <a:r>
              <a:rPr lang="es-ES" sz="2400" dirty="0"/>
              <a:t>identifica y apoya la </a:t>
            </a:r>
            <a:r>
              <a:rPr lang="es-ES" sz="2400" dirty="0" smtClean="0"/>
              <a:t>gestión </a:t>
            </a:r>
            <a:r>
              <a:rPr lang="es-ES" sz="2400" dirty="0"/>
              <a:t>del </a:t>
            </a:r>
            <a:r>
              <a:rPr lang="es-ES" sz="2400" dirty="0" smtClean="0"/>
              <a:t>talento </a:t>
            </a:r>
            <a:r>
              <a:rPr lang="es-ES" sz="2400" dirty="0"/>
              <a:t>y mejora la conciencia de </a:t>
            </a:r>
            <a:r>
              <a:rPr lang="es-ES" sz="2400" dirty="0" smtClean="0"/>
              <a:t>control.</a:t>
            </a:r>
            <a:endParaRPr lang="es-PE" sz="2400" dirty="0"/>
          </a:p>
          <a:p>
            <a:pPr marL="0" lvl="1" indent="0" algn="just">
              <a:buNone/>
            </a:pPr>
            <a:endParaRPr lang="en-US" sz="24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394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27650"/>
          </a:xfrm>
        </p:spPr>
        <p:txBody>
          <a:bodyPr>
            <a:normAutofit/>
          </a:bodyPr>
          <a:lstStyle/>
          <a:p>
            <a:pPr algn="ctr"/>
            <a:r>
              <a:rPr lang="es-PE" sz="3200" dirty="0"/>
              <a:t>Información de Contacto</a:t>
            </a:r>
            <a:endParaRPr lang="es-PY" sz="3200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1F5AF-9075-4BF7-AE60-D07B17989005}" type="slidenum">
              <a:rPr lang="es-PY" smtClean="0"/>
              <a:t>14</a:t>
            </a:fld>
            <a:endParaRPr lang="es-PY" dirty="0"/>
          </a:p>
        </p:txBody>
      </p:sp>
      <p:pic>
        <p:nvPicPr>
          <p:cNvPr id="9" name="Picture 8" descr="FELABA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9370" y="6000303"/>
            <a:ext cx="1206649" cy="647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845" y="6046133"/>
            <a:ext cx="2312462" cy="620436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8819" y="6000303"/>
            <a:ext cx="1500599" cy="666266"/>
          </a:xfrm>
          <a:prstGeom prst="rect">
            <a:avLst/>
          </a:prstGeom>
        </p:spPr>
      </p:pic>
      <p:sp>
        <p:nvSpPr>
          <p:cNvPr id="13" name="2 Marcador de contenido"/>
          <p:cNvSpPr>
            <a:spLocks noGrp="1"/>
          </p:cNvSpPr>
          <p:nvPr>
            <p:ph idx="1"/>
          </p:nvPr>
        </p:nvSpPr>
        <p:spPr>
          <a:xfrm>
            <a:off x="628650" y="1337921"/>
            <a:ext cx="7886700" cy="4351338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endParaRPr lang="es-PE" altLang="es-AR" b="1" dirty="0">
              <a:solidFill>
                <a:schemeClr val="tx2">
                  <a:lumMod val="75000"/>
                  <a:lumOff val="25000"/>
                </a:schemeClr>
              </a:solidFill>
              <a:sym typeface="Arial Narrow" charset="0"/>
            </a:endParaRPr>
          </a:p>
          <a:p>
            <a:pPr algn="just"/>
            <a:endParaRPr lang="es-PE" dirty="0"/>
          </a:p>
          <a:p>
            <a:pPr algn="just"/>
            <a:endParaRPr lang="es-PE" dirty="0"/>
          </a:p>
          <a:p>
            <a:pPr lvl="2" algn="just"/>
            <a:r>
              <a:rPr lang="es-PE" dirty="0"/>
              <a:t>m</a:t>
            </a:r>
            <a:r>
              <a:rPr lang="es-PE" dirty="0" smtClean="0"/>
              <a:t>anuel.muela@citi.com</a:t>
            </a:r>
            <a:endParaRPr lang="es-PE" dirty="0"/>
          </a:p>
          <a:p>
            <a:pPr lvl="2" algn="just"/>
            <a:r>
              <a:rPr lang="es-PE" dirty="0" smtClean="0"/>
              <a:t>www.citigroup.com</a:t>
            </a:r>
            <a:endParaRPr lang="es-PE" dirty="0"/>
          </a:p>
          <a:p>
            <a:pPr algn="just"/>
            <a:endParaRPr lang="es-PE" dirty="0"/>
          </a:p>
          <a:p>
            <a:pPr algn="just"/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74073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1F5AF-9075-4BF7-AE60-D07B17989005}" type="slidenum">
              <a:rPr lang="es-PY" smtClean="0"/>
              <a:t>15</a:t>
            </a:fld>
            <a:endParaRPr lang="es-PY"/>
          </a:p>
        </p:txBody>
      </p:sp>
      <p:pic>
        <p:nvPicPr>
          <p:cNvPr id="9" name="Picture 8" descr="FELABA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9370" y="6000303"/>
            <a:ext cx="1206649" cy="647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845" y="6046133"/>
            <a:ext cx="2312462" cy="620436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8819" y="6000303"/>
            <a:ext cx="1500599" cy="666266"/>
          </a:xfrm>
          <a:prstGeom prst="rect">
            <a:avLst/>
          </a:prstGeom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20635" y="2204591"/>
            <a:ext cx="7772400" cy="1077218"/>
          </a:xfrm>
          <a:prstGeom prst="rect">
            <a:avLst/>
          </a:prstGeom>
          <a:noFill/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 marL="396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buFont typeface="Arial" charset="0"/>
              <a:buNone/>
            </a:pPr>
            <a:r>
              <a:rPr lang="es-ES_tradnl" altLang="es-AR" sz="3200" dirty="0">
                <a:latin typeface="+mj-lt"/>
                <a:ea typeface="+mj-ea"/>
                <a:cs typeface="+mj-cs"/>
                <a:sym typeface="Arial Narrow" charset="0"/>
              </a:rPr>
              <a:t>¡Muchas Gracias </a:t>
            </a:r>
          </a:p>
          <a:p>
            <a:pPr algn="ctr">
              <a:buFont typeface="Arial" charset="0"/>
              <a:buNone/>
            </a:pPr>
            <a:r>
              <a:rPr lang="es-ES_tradnl" altLang="es-AR" sz="3200" dirty="0">
                <a:latin typeface="+mj-lt"/>
                <a:ea typeface="+mj-ea"/>
                <a:cs typeface="+mj-cs"/>
                <a:sym typeface="Arial Narrow" charset="0"/>
              </a:rPr>
              <a:t>por su atención!</a:t>
            </a:r>
          </a:p>
        </p:txBody>
      </p:sp>
    </p:spTree>
    <p:extLst>
      <p:ext uri="{BB962C8B-B14F-4D97-AF65-F5344CB8AC3E}">
        <p14:creationId xmlns:p14="http://schemas.microsoft.com/office/powerpoint/2010/main" val="420464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145327"/>
            <a:ext cx="7886700" cy="830628"/>
          </a:xfrm>
        </p:spPr>
        <p:txBody>
          <a:bodyPr>
            <a:normAutofit/>
          </a:bodyPr>
          <a:lstStyle/>
          <a:p>
            <a:pPr algn="ctr"/>
            <a:r>
              <a:rPr lang="es-PY" sz="3200" dirty="0" smtClean="0"/>
              <a:t>Manuel Muela </a:t>
            </a:r>
            <a:r>
              <a:rPr lang="es-PY" sz="3200" dirty="0" err="1" smtClean="0"/>
              <a:t>Cameno</a:t>
            </a:r>
            <a:endParaRPr lang="es-PY" sz="3200" dirty="0"/>
          </a:p>
        </p:txBody>
      </p:sp>
      <p:pic>
        <p:nvPicPr>
          <p:cNvPr id="5" name="Picture 8" descr="FELABA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9370" y="6000303"/>
            <a:ext cx="1206649" cy="647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1F5AF-9075-4BF7-AE60-D07B17989005}" type="slidenum">
              <a:rPr lang="es-PY" smtClean="0"/>
              <a:t>2</a:t>
            </a:fld>
            <a:endParaRPr lang="es-PY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845" y="6046133"/>
            <a:ext cx="2312462" cy="620436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8819" y="6000303"/>
            <a:ext cx="1500599" cy="666266"/>
          </a:xfrm>
          <a:prstGeom prst="rect">
            <a:avLst/>
          </a:prstGeom>
        </p:spPr>
      </p:pic>
      <p:pic>
        <p:nvPicPr>
          <p:cNvPr id="12" name="Picture 11" descr="C:\Users\mm80544\Documents\Administration\Manuel Muela Picture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268760"/>
            <a:ext cx="1915752" cy="1916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2 Marcador de contenido"/>
          <p:cNvSpPr>
            <a:spLocks noGrp="1"/>
          </p:cNvSpPr>
          <p:nvPr>
            <p:ph sz="half" idx="1"/>
          </p:nvPr>
        </p:nvSpPr>
        <p:spPr>
          <a:xfrm>
            <a:off x="351692" y="1087097"/>
            <a:ext cx="6374424" cy="4351338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Responsable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de Franchise Audit para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América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Latina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en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Citi.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s-CL" sz="2400" dirty="0" smtClean="0">
                <a:solidFill>
                  <a:schemeClr val="tx2">
                    <a:lumMod val="75000"/>
                  </a:schemeClr>
                </a:solidFill>
              </a:rPr>
              <a:t>Ingresó en Citi </a:t>
            </a:r>
            <a:r>
              <a:rPr lang="es-CL" sz="2400" dirty="0">
                <a:solidFill>
                  <a:schemeClr val="tx2">
                    <a:lumMod val="75000"/>
                  </a:schemeClr>
                </a:solidFill>
              </a:rPr>
              <a:t>en </a:t>
            </a:r>
            <a:r>
              <a:rPr lang="es-CL" sz="2400" dirty="0" smtClean="0">
                <a:solidFill>
                  <a:schemeClr val="tx2">
                    <a:lumMod val="75000"/>
                  </a:schemeClr>
                </a:solidFill>
              </a:rPr>
              <a:t>Diciembre de 2014.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s-CL" sz="2400" dirty="0" smtClean="0">
                <a:solidFill>
                  <a:schemeClr val="tx2">
                    <a:lumMod val="75000"/>
                  </a:schemeClr>
                </a:solidFill>
              </a:rPr>
              <a:t>Experiencia internacional de 20 años en Auditoria Interna de compañías de servicios financieros. Anteriormente trabajó para Barclays en Europa, África y Oriente Medio.                   Inicio su carrera en Catalunya </a:t>
            </a:r>
            <a:r>
              <a:rPr lang="es-CL" sz="2400" dirty="0" err="1" smtClean="0">
                <a:solidFill>
                  <a:schemeClr val="tx2">
                    <a:lumMod val="75000"/>
                  </a:schemeClr>
                </a:solidFill>
              </a:rPr>
              <a:t>Banc</a:t>
            </a:r>
            <a:r>
              <a:rPr lang="es-CL" sz="2400" dirty="0" smtClean="0">
                <a:solidFill>
                  <a:schemeClr val="tx2">
                    <a:lumMod val="75000"/>
                  </a:schemeClr>
                </a:solidFill>
              </a:rPr>
              <a:t> hoy parte de BBVA.</a:t>
            </a:r>
            <a:endParaRPr lang="es-CL" sz="2400" dirty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s-CL" sz="2400" dirty="0" smtClean="0">
                <a:solidFill>
                  <a:schemeClr val="tx2">
                    <a:lumMod val="75000"/>
                  </a:schemeClr>
                </a:solidFill>
              </a:rPr>
              <a:t>Especialista en gobierno corporativo y auditoria de la cultura de riesgos.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endParaRPr lang="en-US" sz="2400" dirty="0" smtClean="0"/>
          </a:p>
          <a:p>
            <a:pPr algn="just"/>
            <a:endParaRPr lang="es-PE" sz="2400" dirty="0"/>
          </a:p>
        </p:txBody>
      </p:sp>
    </p:spTree>
    <p:extLst>
      <p:ext uri="{BB962C8B-B14F-4D97-AF65-F5344CB8AC3E}">
        <p14:creationId xmlns:p14="http://schemas.microsoft.com/office/powerpoint/2010/main" val="415601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189287"/>
            <a:ext cx="7886700" cy="1015266"/>
          </a:xfrm>
          <a:noFill/>
        </p:spPr>
        <p:txBody>
          <a:bodyPr>
            <a:normAutofit/>
          </a:bodyPr>
          <a:lstStyle/>
          <a:p>
            <a:pPr algn="ctr"/>
            <a:r>
              <a:rPr lang="es-PE" sz="3200" dirty="0" smtClean="0"/>
              <a:t>Agenda</a:t>
            </a:r>
            <a:endParaRPr lang="es-PY" sz="3200" dirty="0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1F5AF-9075-4BF7-AE60-D07B17989005}" type="slidenum">
              <a:rPr lang="es-PY" smtClean="0"/>
              <a:t>3</a:t>
            </a:fld>
            <a:endParaRPr lang="es-PY" dirty="0"/>
          </a:p>
        </p:txBody>
      </p:sp>
      <p:pic>
        <p:nvPicPr>
          <p:cNvPr id="9" name="Picture 8" descr="FELABA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9370" y="6000303"/>
            <a:ext cx="1206649" cy="647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845" y="6046133"/>
            <a:ext cx="2312462" cy="620436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8819" y="6000303"/>
            <a:ext cx="1500599" cy="666266"/>
          </a:xfrm>
          <a:prstGeom prst="rect">
            <a:avLst/>
          </a:prstGeom>
        </p:spPr>
      </p:pic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628650" y="1289313"/>
            <a:ext cx="7886700" cy="4351338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s-CL" sz="2400" dirty="0" smtClean="0">
                <a:solidFill>
                  <a:schemeClr val="tx2">
                    <a:lumMod val="75000"/>
                  </a:schemeClr>
                </a:solidFill>
                <a:ea typeface="Geneva" pitchFamily="127" charset="-128"/>
              </a:rPr>
              <a:t> </a:t>
            </a:r>
            <a:r>
              <a:rPr lang="es-CL" sz="2400" dirty="0" err="1" smtClean="0">
                <a:solidFill>
                  <a:schemeClr val="tx2">
                    <a:lumMod val="75000"/>
                  </a:schemeClr>
                </a:solidFill>
                <a:ea typeface="Geneva" pitchFamily="127" charset="-128"/>
              </a:rPr>
              <a:t>Citi</a:t>
            </a:r>
            <a:r>
              <a:rPr lang="es-CL" sz="2400" dirty="0" smtClean="0">
                <a:solidFill>
                  <a:schemeClr val="tx2">
                    <a:lumMod val="75000"/>
                  </a:schemeClr>
                </a:solidFill>
                <a:ea typeface="Geneva" pitchFamily="127" charset="-128"/>
              </a:rPr>
              <a:t> - Contexto Global </a:t>
            </a:r>
            <a:r>
              <a:rPr lang="es-ES" sz="2400" dirty="0" smtClean="0">
                <a:solidFill>
                  <a:schemeClr val="tx2">
                    <a:lumMod val="75000"/>
                  </a:schemeClr>
                </a:solidFill>
                <a:ea typeface="Geneva" pitchFamily="127" charset="-128"/>
              </a:rPr>
              <a:t>y </a:t>
            </a:r>
            <a:r>
              <a:rPr lang="es-ES" sz="2400" dirty="0">
                <a:solidFill>
                  <a:schemeClr val="tx2">
                    <a:lumMod val="75000"/>
                  </a:schemeClr>
                </a:solidFill>
                <a:ea typeface="Geneva" pitchFamily="127" charset="-128"/>
              </a:rPr>
              <a:t>el Rol del </a:t>
            </a:r>
            <a:r>
              <a:rPr lang="es-ES" sz="2400" dirty="0" smtClean="0">
                <a:solidFill>
                  <a:schemeClr val="tx2">
                    <a:lumMod val="75000"/>
                  </a:schemeClr>
                </a:solidFill>
                <a:ea typeface="Geneva" pitchFamily="127" charset="-128"/>
              </a:rPr>
              <a:t>CCO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s-CL" sz="2400" dirty="0" smtClean="0">
                <a:solidFill>
                  <a:schemeClr val="tx2">
                    <a:lumMod val="75000"/>
                  </a:schemeClr>
                </a:solidFill>
                <a:ea typeface="Geneva" pitchFamily="127" charset="-128"/>
              </a:rPr>
              <a:t> CCO y el Ambiente de Control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s-CL" sz="2400" dirty="0" smtClean="0">
                <a:solidFill>
                  <a:schemeClr val="tx2">
                    <a:lumMod val="75000"/>
                  </a:schemeClr>
                </a:solidFill>
                <a:ea typeface="Geneva" pitchFamily="127" charset="-128"/>
              </a:rPr>
              <a:t> Auditoria de Franquicia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s-CL" sz="2000" dirty="0" smtClean="0">
                <a:solidFill>
                  <a:schemeClr val="tx2">
                    <a:lumMod val="75000"/>
                  </a:schemeClr>
                </a:solidFill>
                <a:ea typeface="Geneva" pitchFamily="127" charset="-128"/>
              </a:rPr>
              <a:t>Definición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s-CL" sz="2000" dirty="0" smtClean="0">
                <a:solidFill>
                  <a:schemeClr val="tx2">
                    <a:lumMod val="75000"/>
                  </a:schemeClr>
                </a:solidFill>
                <a:ea typeface="Geneva" pitchFamily="127" charset="-128"/>
              </a:rPr>
              <a:t>Modelo de Staffing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s-CL" sz="2000" dirty="0" smtClean="0">
                <a:solidFill>
                  <a:schemeClr val="tx2">
                    <a:lumMod val="75000"/>
                  </a:schemeClr>
                </a:solidFill>
                <a:ea typeface="Geneva" pitchFamily="127" charset="-128"/>
              </a:rPr>
              <a:t>Ciclo de vida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s-CL" sz="2400" dirty="0" smtClean="0">
                <a:solidFill>
                  <a:schemeClr val="tx2">
                    <a:lumMod val="75000"/>
                  </a:schemeClr>
                </a:solidFill>
                <a:ea typeface="Geneva" pitchFamily="127" charset="-128"/>
              </a:rPr>
              <a:t> Otras actividades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s-CL" sz="2400" dirty="0" smtClean="0">
                <a:solidFill>
                  <a:schemeClr val="tx2">
                    <a:lumMod val="75000"/>
                  </a:schemeClr>
                </a:solidFill>
                <a:ea typeface="Geneva" pitchFamily="127" charset="-128"/>
              </a:rPr>
              <a:t> Consideraciones finales</a:t>
            </a:r>
            <a:endParaRPr lang="es-CL" sz="2400" dirty="0">
              <a:solidFill>
                <a:schemeClr val="tx2">
                  <a:lumMod val="75000"/>
                </a:schemeClr>
              </a:solidFill>
              <a:ea typeface="Geneva" pitchFamily="127" charset="-128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4" name="Picture 3" descr="C:\Users\cr16735\AppData\Local\Microsoft\Windows\Temporary Internet Files\Content.IE5\9209VL40\MC900438066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284984"/>
            <a:ext cx="1805048" cy="1805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908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11895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Citi – </a:t>
            </a:r>
            <a:r>
              <a:rPr lang="en-US" sz="3200" dirty="0" err="1"/>
              <a:t>Contexto</a:t>
            </a:r>
            <a:r>
              <a:rPr lang="en-US" sz="3200" dirty="0"/>
              <a:t> Global y el </a:t>
            </a:r>
            <a:r>
              <a:rPr lang="en-US" sz="3200" dirty="0" err="1"/>
              <a:t>Rol</a:t>
            </a:r>
            <a:r>
              <a:rPr lang="en-US" sz="3200" dirty="0"/>
              <a:t> del CCO</a:t>
            </a:r>
            <a:endParaRPr lang="es-PY" sz="3200" dirty="0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1F5AF-9075-4BF7-AE60-D07B17989005}" type="slidenum">
              <a:rPr lang="es-PY" smtClean="0"/>
              <a:t>4</a:t>
            </a:fld>
            <a:endParaRPr lang="es-PY"/>
          </a:p>
        </p:txBody>
      </p:sp>
      <p:pic>
        <p:nvPicPr>
          <p:cNvPr id="9" name="Picture 8" descr="FELABA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9370" y="6000303"/>
            <a:ext cx="1206649" cy="647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845" y="6046133"/>
            <a:ext cx="2312462" cy="620436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8819" y="6000303"/>
            <a:ext cx="1500599" cy="666266"/>
          </a:xfrm>
          <a:prstGeom prst="rect">
            <a:avLst/>
          </a:prstGeom>
        </p:spPr>
      </p:pic>
      <p:sp>
        <p:nvSpPr>
          <p:cNvPr id="12" name="2 Marcador de contenido"/>
          <p:cNvSpPr>
            <a:spLocks noGrp="1"/>
          </p:cNvSpPr>
          <p:nvPr>
            <p:ph idx="1"/>
          </p:nvPr>
        </p:nvSpPr>
        <p:spPr>
          <a:xfrm>
            <a:off x="439615" y="1324481"/>
            <a:ext cx="8247185" cy="4351338"/>
          </a:xfrm>
        </p:spPr>
        <p:txBody>
          <a:bodyPr>
            <a:normAutofit/>
          </a:bodyPr>
          <a:lstStyle/>
          <a:p>
            <a:pPr algn="just">
              <a:buFont typeface="Calibri" panose="020F0502020204030204" pitchFamily="34" charset="0"/>
              <a:buChar char="−"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Citi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opera en 101 países y en cada uno de ellos ofrece diversos productos y servicios, como banca corporativa y de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de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consumo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en-US" sz="2400" strike="sngStrike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Font typeface="Calibri" panose="020F0502020204030204" pitchFamily="34" charset="0"/>
              <a:buChar char="−"/>
            </a:pP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Font typeface="Calibri" panose="020F0502020204030204" pitchFamily="34" charset="0"/>
              <a:buChar char="−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En todos los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países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Citi debe cumplir con las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n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ormas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c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orporativas, reglamentaciones y leyes locales y de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US.</a:t>
            </a:r>
            <a:endParaRPr lang="en-US" sz="2400" strike="sngStrike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Font typeface="Calibri" panose="020F0502020204030204" pitchFamily="34" charset="0"/>
              <a:buChar char="−"/>
            </a:pPr>
            <a:endParaRPr lang="en-US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Font typeface="Calibri" panose="020F0502020204030204" pitchFamily="34" charset="0"/>
              <a:buChar char="−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En cada franquicia Citi la responsabilidad por la reputación, los recursos, y la seguridad de los empleados recae sobre la máxima autoridad / ejecutivo del país (CCO).</a:t>
            </a:r>
            <a:endParaRPr lang="es-PE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46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122657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CCO y el </a:t>
            </a:r>
            <a:r>
              <a:rPr lang="en-US" sz="3200" dirty="0" err="1"/>
              <a:t>Ambiente</a:t>
            </a:r>
            <a:r>
              <a:rPr lang="en-US" sz="3200" dirty="0"/>
              <a:t> de Control</a:t>
            </a:r>
            <a:endParaRPr lang="es-PY" sz="3200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1F5AF-9075-4BF7-AE60-D07B17989005}" type="slidenum">
              <a:rPr lang="es-PY" smtClean="0"/>
              <a:t>5</a:t>
            </a:fld>
            <a:endParaRPr lang="es-PY"/>
          </a:p>
        </p:txBody>
      </p:sp>
      <p:pic>
        <p:nvPicPr>
          <p:cNvPr id="9" name="Picture 8" descr="FELABA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9370" y="6000303"/>
            <a:ext cx="1206649" cy="647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845" y="6046133"/>
            <a:ext cx="2312462" cy="620436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8819" y="6000303"/>
            <a:ext cx="1500599" cy="666266"/>
          </a:xfrm>
          <a:prstGeom prst="rect">
            <a:avLst/>
          </a:prstGeom>
        </p:spPr>
      </p:pic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628650" y="1553073"/>
            <a:ext cx="7886700" cy="4351338"/>
          </a:xfrm>
        </p:spPr>
        <p:txBody>
          <a:bodyPr/>
          <a:lstStyle/>
          <a:p>
            <a:pPr marL="342900" lvl="1" indent="-342900" algn="just">
              <a:buFont typeface="Calibri" panose="020F0502020204030204" pitchFamily="34" charset="0"/>
              <a:buChar char="–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cs typeface="+mn-cs"/>
              </a:rPr>
              <a:t>El CCO junto a todos los ejecutivos locales de Citi trabajan en conjunto para garantizar la protección y el crecimiento de la franquicia en cada país.</a:t>
            </a:r>
          </a:p>
          <a:p>
            <a:pPr marL="342900" lvl="1" indent="-342900" algn="just">
              <a:buFont typeface="Calibri" panose="020F0502020204030204" pitchFamily="34" charset="0"/>
              <a:buChar char="–"/>
            </a:pPr>
            <a:endParaRPr lang="en-US" sz="2400" dirty="0">
              <a:solidFill>
                <a:schemeClr val="tx2">
                  <a:lumMod val="75000"/>
                </a:schemeClr>
              </a:solidFill>
              <a:cs typeface="+mn-cs"/>
            </a:endParaRPr>
          </a:p>
          <a:p>
            <a:pPr marL="342900" lvl="1" indent="-342900" algn="just">
              <a:buFont typeface="Calibri" panose="020F0502020204030204" pitchFamily="34" charset="0"/>
              <a:buChar char="–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cs typeface="+mn-cs"/>
              </a:rPr>
              <a:t>El efectivo gerenciamiento de riesgos y un sólido ambiente de control son factores fundamentales para el éxito de la franquicia.</a:t>
            </a:r>
            <a:endParaRPr lang="en-US" sz="2400" dirty="0">
              <a:solidFill>
                <a:schemeClr val="tx2">
                  <a:lumMod val="75000"/>
                </a:schemeClr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842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277207"/>
            <a:ext cx="7886700" cy="777873"/>
          </a:xfrm>
        </p:spPr>
        <p:txBody>
          <a:bodyPr>
            <a:normAutofit/>
          </a:bodyPr>
          <a:lstStyle/>
          <a:p>
            <a:pPr algn="ctr"/>
            <a:r>
              <a:rPr lang="en-GB" sz="3200" dirty="0">
                <a:solidFill>
                  <a:schemeClr val="tx2">
                    <a:lumMod val="75000"/>
                  </a:schemeClr>
                </a:solidFill>
              </a:rPr>
              <a:t>¿</a:t>
            </a:r>
            <a:r>
              <a:rPr lang="en-GB" sz="3200" dirty="0" err="1"/>
              <a:t>Qué</a:t>
            </a:r>
            <a:r>
              <a:rPr lang="en-GB" sz="3200" dirty="0"/>
              <a:t> son </a:t>
            </a:r>
            <a:r>
              <a:rPr lang="en-GB" sz="3200" dirty="0" err="1"/>
              <a:t>las</a:t>
            </a:r>
            <a:r>
              <a:rPr lang="en-GB" sz="3200" dirty="0"/>
              <a:t> </a:t>
            </a:r>
            <a:r>
              <a:rPr lang="en-GB" sz="3200" dirty="0" err="1"/>
              <a:t>Auditorías</a:t>
            </a:r>
            <a:r>
              <a:rPr lang="en-GB" sz="3200" dirty="0"/>
              <a:t> de </a:t>
            </a:r>
            <a:r>
              <a:rPr lang="en-GB" sz="3200" dirty="0" err="1"/>
              <a:t>Franquicia</a:t>
            </a:r>
            <a:r>
              <a:rPr lang="en-GB" sz="3200" dirty="0"/>
              <a:t>?</a:t>
            </a:r>
            <a:endParaRPr lang="es-PY" sz="3200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1F5AF-9075-4BF7-AE60-D07B17989005}" type="slidenum">
              <a:rPr lang="es-PY" smtClean="0"/>
              <a:t>6</a:t>
            </a:fld>
            <a:endParaRPr lang="es-PY"/>
          </a:p>
        </p:txBody>
      </p:sp>
      <p:pic>
        <p:nvPicPr>
          <p:cNvPr id="10" name="Picture 8" descr="FELABA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9370" y="6000303"/>
            <a:ext cx="1206649" cy="647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845" y="6046133"/>
            <a:ext cx="2312462" cy="620436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8819" y="6000303"/>
            <a:ext cx="1500599" cy="666266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28650" y="1087097"/>
            <a:ext cx="7886700" cy="435133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GB" sz="1050" dirty="0">
                <a:solidFill>
                  <a:srgbClr val="002060"/>
                </a:solidFill>
              </a:rPr>
              <a:t> </a:t>
            </a:r>
            <a:endParaRPr lang="en-GB" sz="100" dirty="0" smtClean="0"/>
          </a:p>
          <a:p>
            <a:pPr marL="342900" lvl="1" indent="-342900" algn="just">
              <a:buFont typeface="Calibri" panose="020F0502020204030204" pitchFamily="34" charset="0"/>
              <a:buChar char="–"/>
            </a:pP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  <a:cs typeface="+mn-cs"/>
              </a:rPr>
              <a:t>Las </a:t>
            </a:r>
            <a:r>
              <a:rPr lang="en-GB" sz="2400" dirty="0">
                <a:solidFill>
                  <a:schemeClr val="tx2">
                    <a:lumMod val="75000"/>
                  </a:schemeClr>
                </a:solidFill>
                <a:cs typeface="+mn-cs"/>
              </a:rPr>
              <a:t>A</a:t>
            </a: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  <a:cs typeface="+mn-cs"/>
              </a:rPr>
              <a:t>uditorías de </a:t>
            </a:r>
            <a:r>
              <a:rPr lang="en-GB" sz="2400" dirty="0">
                <a:solidFill>
                  <a:schemeClr val="tx2">
                    <a:lumMod val="75000"/>
                  </a:schemeClr>
                </a:solidFill>
                <a:cs typeface="+mn-cs"/>
              </a:rPr>
              <a:t>F</a:t>
            </a: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  <a:cs typeface="+mn-cs"/>
              </a:rPr>
              <a:t>ranquicia ofrecen una opinión independiente sobre la efectividad del gobierno corporativo en lo que se refiere al gerenciamiento de riesgos claves a los que está expuesta la franquicia.</a:t>
            </a:r>
          </a:p>
          <a:p>
            <a:pPr marL="342900" lvl="1" indent="-342900" algn="just">
              <a:buFont typeface="Calibri" panose="020F0502020204030204" pitchFamily="34" charset="0"/>
              <a:buChar char="–"/>
            </a:pPr>
            <a:endParaRPr lang="en-GB" sz="2400" dirty="0" smtClean="0">
              <a:solidFill>
                <a:schemeClr val="tx2">
                  <a:lumMod val="75000"/>
                </a:schemeClr>
              </a:solidFill>
              <a:cs typeface="+mn-cs"/>
            </a:endParaRPr>
          </a:p>
          <a:p>
            <a:pPr marL="342900" lvl="1" indent="-342900" algn="just">
              <a:buFont typeface="Calibri" panose="020F0502020204030204" pitchFamily="34" charset="0"/>
              <a:buChar char="–"/>
            </a:pP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  <a:cs typeface="+mn-cs"/>
              </a:rPr>
              <a:t>El alcance de una Auditoría de Franquicia se determina en base a la clasificación del país de acuerdo a los parámetros definidos por Citi.</a:t>
            </a:r>
            <a:endParaRPr lang="en-US" sz="2400" dirty="0">
              <a:solidFill>
                <a:schemeClr val="tx2">
                  <a:lumMod val="75000"/>
                </a:schemeClr>
              </a:solidFill>
              <a:cs typeface="+mn-cs"/>
            </a:endParaRPr>
          </a:p>
          <a:p>
            <a:pPr marL="342900" lvl="1" indent="-342900" algn="just">
              <a:buFont typeface="Calibri" panose="020F0502020204030204" pitchFamily="34" charset="0"/>
              <a:buChar char="–"/>
            </a:pPr>
            <a:endParaRPr lang="en-GB" sz="2400" dirty="0" smtClean="0">
              <a:solidFill>
                <a:schemeClr val="tx2">
                  <a:lumMod val="75000"/>
                </a:schemeClr>
              </a:solidFill>
              <a:cs typeface="+mn-cs"/>
            </a:endParaRPr>
          </a:p>
          <a:p>
            <a:pPr marL="342900" lvl="1" indent="-342900" algn="just">
              <a:buFont typeface="Calibri" panose="020F0502020204030204" pitchFamily="34" charset="0"/>
              <a:buChar char="–"/>
            </a:pP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  <a:cs typeface="+mn-cs"/>
              </a:rPr>
              <a:t>Cada </a:t>
            </a:r>
            <a:r>
              <a:rPr lang="en-GB" sz="2400" dirty="0">
                <a:solidFill>
                  <a:schemeClr val="tx2">
                    <a:lumMod val="75000"/>
                  </a:schemeClr>
                </a:solidFill>
                <a:cs typeface="+mn-cs"/>
              </a:rPr>
              <a:t>A</a:t>
            </a: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  <a:cs typeface="+mn-cs"/>
              </a:rPr>
              <a:t>uditoría de </a:t>
            </a:r>
            <a:r>
              <a:rPr lang="en-GB" sz="2400" dirty="0">
                <a:solidFill>
                  <a:schemeClr val="tx2">
                    <a:lumMod val="75000"/>
                  </a:schemeClr>
                </a:solidFill>
                <a:cs typeface="+mn-cs"/>
              </a:rPr>
              <a:t>F</a:t>
            </a: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  <a:cs typeface="+mn-cs"/>
              </a:rPr>
              <a:t>ranquicia se lleva a cabo in-situ en el país por un período de 5 a 10 días, según la clasificación del país y la complejidad de la franquicia.</a:t>
            </a:r>
          </a:p>
          <a:p>
            <a:pPr marL="342900" lvl="1" indent="-342900" algn="just">
              <a:buFont typeface="Calibri" panose="020F0502020204030204" pitchFamily="34" charset="0"/>
              <a:buChar char="–"/>
            </a:pPr>
            <a:endParaRPr lang="en-GB" sz="2400" dirty="0">
              <a:cs typeface="+mn-cs"/>
            </a:endParaRPr>
          </a:p>
          <a:p>
            <a:pPr marL="0" lvl="1" indent="0" algn="just">
              <a:buNone/>
            </a:pPr>
            <a:endParaRPr lang="en-US" sz="24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05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259623"/>
            <a:ext cx="7886700" cy="531688"/>
          </a:xfrm>
        </p:spPr>
        <p:txBody>
          <a:bodyPr>
            <a:normAutofit/>
          </a:bodyPr>
          <a:lstStyle/>
          <a:p>
            <a:pPr algn="ctr"/>
            <a:r>
              <a:rPr lang="en-GB" sz="3200"/>
              <a:t>Modelo</a:t>
            </a:r>
            <a:r>
              <a:rPr lang="en-GB" sz="3200" dirty="0"/>
              <a:t> de Staffing</a:t>
            </a:r>
            <a:endParaRPr lang="es-PY" sz="3200" b="1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1F5AF-9075-4BF7-AE60-D07B17989005}" type="slidenum">
              <a:rPr lang="es-PY" smtClean="0"/>
              <a:t>7</a:t>
            </a:fld>
            <a:endParaRPr lang="es-PY" dirty="0"/>
          </a:p>
        </p:txBody>
      </p:sp>
      <p:pic>
        <p:nvPicPr>
          <p:cNvPr id="9" name="Picture 8" descr="FELABA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9370" y="6000303"/>
            <a:ext cx="1206649" cy="647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845" y="6046133"/>
            <a:ext cx="2312462" cy="620436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8819" y="6000303"/>
            <a:ext cx="1500599" cy="666266"/>
          </a:xfrm>
          <a:prstGeom prst="rect">
            <a:avLst/>
          </a:prstGeom>
        </p:spPr>
      </p:pic>
      <p:grpSp>
        <p:nvGrpSpPr>
          <p:cNvPr id="12" name="Group 67"/>
          <p:cNvGrpSpPr>
            <a:grpSpLocks/>
          </p:cNvGrpSpPr>
          <p:nvPr/>
        </p:nvGrpSpPr>
        <p:grpSpPr bwMode="auto">
          <a:xfrm>
            <a:off x="394440" y="831264"/>
            <a:ext cx="8315370" cy="3773745"/>
            <a:chOff x="370737" y="1004042"/>
            <a:chExt cx="8394390" cy="3628530"/>
          </a:xfrm>
        </p:grpSpPr>
        <p:sp>
          <p:nvSpPr>
            <p:cNvPr id="13" name="Oval 4"/>
            <p:cNvSpPr>
              <a:spLocks noChangeArrowheads="1"/>
            </p:cNvSpPr>
            <p:nvPr/>
          </p:nvSpPr>
          <p:spPr bwMode="gray">
            <a:xfrm>
              <a:off x="3809786" y="2549413"/>
              <a:ext cx="1601053" cy="1488878"/>
            </a:xfrm>
            <a:prstGeom prst="ellipse">
              <a:avLst/>
            </a:prstGeom>
            <a:solidFill>
              <a:schemeClr val="accent2"/>
            </a:solidFill>
            <a:ln w="3175" algn="ctr">
              <a:solidFill>
                <a:schemeClr val="bg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txBody>
            <a:bodyPr lIns="45720" rIns="45720" anchor="ctr"/>
            <a:lstStyle/>
            <a:p>
              <a:pPr algn="ctr">
                <a:defRPr/>
              </a:pPr>
              <a:r>
                <a:rPr lang="en-US" sz="1800" b="1" dirty="0" smtClean="0">
                  <a:solidFill>
                    <a:schemeClr val="bg1"/>
                  </a:solidFill>
                  <a:latin typeface="+mn-lt"/>
                  <a:ea typeface="+mn-ea"/>
                  <a:cs typeface="Arial" charset="0"/>
                </a:rPr>
                <a:t>Auditoría</a:t>
              </a:r>
            </a:p>
            <a:p>
              <a:pPr algn="ctr">
                <a:defRPr/>
              </a:pPr>
              <a:r>
                <a:rPr lang="es-AR" sz="1800" b="1" dirty="0">
                  <a:solidFill>
                    <a:schemeClr val="bg1"/>
                  </a:solidFill>
                  <a:latin typeface="+mn-lt"/>
                  <a:ea typeface="+mn-ea"/>
                  <a:cs typeface="Arial" charset="0"/>
                </a:rPr>
                <a:t>d</a:t>
              </a:r>
              <a:r>
                <a:rPr lang="es-AR" sz="1800" b="1" dirty="0" smtClean="0">
                  <a:solidFill>
                    <a:schemeClr val="bg1"/>
                  </a:solidFill>
                  <a:latin typeface="+mn-lt"/>
                  <a:ea typeface="+mn-ea"/>
                  <a:cs typeface="Arial" charset="0"/>
                </a:rPr>
                <a:t>e </a:t>
              </a:r>
            </a:p>
            <a:p>
              <a:pPr algn="ctr">
                <a:defRPr/>
              </a:pPr>
              <a:r>
                <a:rPr lang="es-AR" sz="1800" b="1" dirty="0" smtClean="0">
                  <a:solidFill>
                    <a:schemeClr val="bg1"/>
                  </a:solidFill>
                  <a:latin typeface="+mn-lt"/>
                  <a:ea typeface="+mn-ea"/>
                  <a:cs typeface="Arial" charset="0"/>
                </a:rPr>
                <a:t>Franquicia</a:t>
              </a:r>
              <a:endParaRPr lang="en-US" sz="1800" b="1" dirty="0">
                <a:solidFill>
                  <a:schemeClr val="bg1"/>
                </a:solidFill>
                <a:latin typeface="+mn-lt"/>
                <a:ea typeface="+mn-ea"/>
                <a:cs typeface="Arial" charset="0"/>
              </a:endParaRPr>
            </a:p>
          </p:txBody>
        </p:sp>
        <p:grpSp>
          <p:nvGrpSpPr>
            <p:cNvPr id="14" name="Group 65"/>
            <p:cNvGrpSpPr>
              <a:grpSpLocks/>
            </p:cNvGrpSpPr>
            <p:nvPr/>
          </p:nvGrpSpPr>
          <p:grpSpPr bwMode="auto">
            <a:xfrm>
              <a:off x="5461118" y="1828207"/>
              <a:ext cx="3304009" cy="2746111"/>
              <a:chOff x="5603993" y="913807"/>
              <a:chExt cx="3304009" cy="2746111"/>
            </a:xfrm>
          </p:grpSpPr>
          <p:sp>
            <p:nvSpPr>
              <p:cNvPr id="31" name="Rectangle 40"/>
              <p:cNvSpPr>
                <a:spLocks noChangeArrowheads="1"/>
              </p:cNvSpPr>
              <p:nvPr/>
            </p:nvSpPr>
            <p:spPr bwMode="gray">
              <a:xfrm>
                <a:off x="6892729" y="3205312"/>
                <a:ext cx="2015273" cy="437855"/>
              </a:xfrm>
              <a:prstGeom prst="rect">
                <a:avLst/>
              </a:prstGeom>
              <a:solidFill>
                <a:srgbClr val="A798CC"/>
              </a:solidFill>
              <a:ln w="3175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45720" rIns="45720" anchor="ctr"/>
              <a:lstStyle/>
              <a:p>
                <a:pPr algn="ctr"/>
                <a:r>
                  <a:rPr lang="en-US" sz="1400" b="1" dirty="0" smtClean="0">
                    <a:solidFill>
                      <a:srgbClr val="4B4B4B"/>
                    </a:solidFill>
                    <a:latin typeface="+mn-lt"/>
                    <a:ea typeface="+mn-ea"/>
                    <a:cs typeface="Arial" charset="0"/>
                  </a:rPr>
                  <a:t>Ejecutivos Senior de </a:t>
                </a:r>
                <a:r>
                  <a:rPr lang="en-US" sz="1400" b="1" dirty="0" smtClean="0">
                    <a:solidFill>
                      <a:schemeClr val="tx2">
                        <a:lumMod val="75000"/>
                      </a:schemeClr>
                    </a:solidFill>
                    <a:latin typeface="+mn-lt"/>
                    <a:ea typeface="+mn-ea"/>
                    <a:cs typeface="Arial" charset="0"/>
                  </a:rPr>
                  <a:t>Riesgos y</a:t>
                </a:r>
                <a:r>
                  <a:rPr lang="en-US" sz="1400" b="1" dirty="0" smtClean="0">
                    <a:solidFill>
                      <a:srgbClr val="4B4B4B"/>
                    </a:solidFill>
                    <a:latin typeface="+mn-lt"/>
                    <a:ea typeface="+mn-ea"/>
                    <a:cs typeface="Arial" charset="0"/>
                  </a:rPr>
                  <a:t> </a:t>
                </a:r>
                <a:r>
                  <a:rPr lang="en-US" sz="1400" b="1" dirty="0">
                    <a:solidFill>
                      <a:srgbClr val="4B4B4B"/>
                    </a:solidFill>
                    <a:latin typeface="+mn-lt"/>
                    <a:ea typeface="+mn-ea"/>
                    <a:cs typeface="Arial" charset="0"/>
                  </a:rPr>
                  <a:t>C</a:t>
                </a:r>
                <a:r>
                  <a:rPr lang="en-US" sz="1400" b="1" dirty="0" smtClean="0">
                    <a:solidFill>
                      <a:srgbClr val="4B4B4B"/>
                    </a:solidFill>
                    <a:latin typeface="+mn-lt"/>
                    <a:ea typeface="+mn-ea"/>
                    <a:cs typeface="Arial" charset="0"/>
                  </a:rPr>
                  <a:t>rédito</a:t>
                </a:r>
                <a:endParaRPr lang="en-US" sz="1400" b="1" dirty="0">
                  <a:solidFill>
                    <a:srgbClr val="FFFFFF"/>
                  </a:solidFill>
                  <a:latin typeface="+mn-lt"/>
                  <a:ea typeface="+mn-ea"/>
                  <a:cs typeface="Arial" charset="0"/>
                </a:endParaRPr>
              </a:p>
            </p:txBody>
          </p:sp>
          <p:grpSp>
            <p:nvGrpSpPr>
              <p:cNvPr id="32" name="Group 66"/>
              <p:cNvGrpSpPr>
                <a:grpSpLocks/>
              </p:cNvGrpSpPr>
              <p:nvPr/>
            </p:nvGrpSpPr>
            <p:grpSpPr bwMode="auto">
              <a:xfrm>
                <a:off x="5603993" y="913807"/>
                <a:ext cx="3304009" cy="2746111"/>
                <a:chOff x="5603993" y="913807"/>
                <a:chExt cx="3304009" cy="2746111"/>
              </a:xfrm>
            </p:grpSpPr>
            <p:sp>
              <p:nvSpPr>
                <p:cNvPr id="33" name="Rectangle 59"/>
                <p:cNvSpPr>
                  <a:spLocks noChangeArrowheads="1"/>
                </p:cNvSpPr>
                <p:nvPr/>
              </p:nvSpPr>
              <p:spPr bwMode="gray">
                <a:xfrm>
                  <a:off x="6892729" y="1597048"/>
                  <a:ext cx="2015273" cy="369709"/>
                </a:xfrm>
                <a:prstGeom prst="rect">
                  <a:avLst/>
                </a:prstGeom>
                <a:solidFill>
                  <a:srgbClr val="A798CC"/>
                </a:solidFill>
                <a:ln w="3175" algn="ctr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lIns="0" tIns="0" rIns="0" bIns="0" anchor="ctr"/>
                <a:lstStyle/>
                <a:p>
                  <a:pPr algn="ctr"/>
                  <a:r>
                    <a:rPr lang="en-US" sz="1400" b="1" dirty="0" smtClean="0">
                      <a:solidFill>
                        <a:schemeClr val="tx2">
                          <a:lumMod val="75000"/>
                        </a:schemeClr>
                      </a:solidFill>
                      <a:latin typeface="+mn-lt"/>
                      <a:ea typeface="+mn-ea"/>
                      <a:cs typeface="Arial" charset="0"/>
                    </a:rPr>
                    <a:t>Oficial  </a:t>
                  </a:r>
                  <a:r>
                    <a:rPr lang="en-US" sz="1400" b="1" dirty="0" smtClean="0">
                      <a:solidFill>
                        <a:srgbClr val="4B4B4B"/>
                      </a:solidFill>
                      <a:latin typeface="+mn-lt"/>
                      <a:ea typeface="+mn-ea"/>
                      <a:cs typeface="Arial" charset="0"/>
                    </a:rPr>
                    <a:t>de Cumplimiento Regulatorio</a:t>
                  </a:r>
                  <a:endParaRPr lang="en-US" sz="1400" b="1" dirty="0">
                    <a:solidFill>
                      <a:srgbClr val="4B4B4B"/>
                    </a:solidFill>
                    <a:latin typeface="+mn-lt"/>
                    <a:ea typeface="+mn-ea"/>
                    <a:cs typeface="Arial" charset="0"/>
                  </a:endParaRPr>
                </a:p>
              </p:txBody>
            </p:sp>
            <p:sp>
              <p:nvSpPr>
                <p:cNvPr id="34" name="Pentagon 32"/>
                <p:cNvSpPr>
                  <a:spLocks noChangeArrowheads="1"/>
                </p:cNvSpPr>
                <p:nvPr/>
              </p:nvSpPr>
              <p:spPr bwMode="gray">
                <a:xfrm rot="10800000">
                  <a:off x="5603993" y="920488"/>
                  <a:ext cx="1223835" cy="2739430"/>
                </a:xfrm>
                <a:prstGeom prst="homePlate">
                  <a:avLst>
                    <a:gd name="adj" fmla="val 49272"/>
                  </a:avLst>
                </a:prstGeom>
                <a:solidFill>
                  <a:srgbClr val="7030A0"/>
                </a:solidFill>
                <a:ln w="3175" algn="ctr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lIns="45720" rIns="45720" anchor="ctr"/>
                <a:lstStyle/>
                <a:p>
                  <a:pPr algn="ctr"/>
                  <a:endParaRPr lang="en-US" sz="1100" dirty="0">
                    <a:solidFill>
                      <a:srgbClr val="000000"/>
                    </a:solidFill>
                    <a:latin typeface="+mn-lt"/>
                    <a:ea typeface="+mn-ea"/>
                    <a:cs typeface="Arial" charset="0"/>
                  </a:endParaRPr>
                </a:p>
              </p:txBody>
            </p:sp>
            <p:sp>
              <p:nvSpPr>
                <p:cNvPr id="35" name="TextBox 10"/>
                <p:cNvSpPr txBox="1">
                  <a:spLocks noChangeArrowheads="1"/>
                </p:cNvSpPr>
                <p:nvPr/>
              </p:nvSpPr>
              <p:spPr bwMode="gray">
                <a:xfrm>
                  <a:off x="5844483" y="1724968"/>
                  <a:ext cx="936765" cy="91739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0" rIns="0">
                  <a:spAutoFit/>
                </a:bodyPr>
                <a:lstStyle/>
                <a:p>
                  <a:pPr algn="ctr"/>
                  <a:r>
                    <a:rPr lang="en-US" sz="1400" b="1" dirty="0" smtClean="0">
                      <a:solidFill>
                        <a:srgbClr val="FFFFFF"/>
                      </a:solidFill>
                      <a:latin typeface="+mn-lt"/>
                      <a:ea typeface="+mn-ea"/>
                      <a:cs typeface="Arial" charset="0"/>
                    </a:rPr>
                    <a:t>Experto en la </a:t>
                  </a:r>
                  <a:r>
                    <a:rPr lang="en-US" sz="1400" b="1" dirty="0">
                      <a:solidFill>
                        <a:srgbClr val="FFFFFF"/>
                      </a:solidFill>
                      <a:latin typeface="+mn-lt"/>
                      <a:ea typeface="+mn-ea"/>
                      <a:cs typeface="Arial" charset="0"/>
                    </a:rPr>
                    <a:t>M</a:t>
                  </a:r>
                  <a:r>
                    <a:rPr lang="en-US" sz="1400" b="1" dirty="0" smtClean="0">
                      <a:solidFill>
                        <a:srgbClr val="FFFFFF"/>
                      </a:solidFill>
                      <a:latin typeface="+mn-lt"/>
                      <a:ea typeface="+mn-ea"/>
                      <a:cs typeface="Arial" charset="0"/>
                    </a:rPr>
                    <a:t>ateria</a:t>
                  </a:r>
                </a:p>
                <a:p>
                  <a:pPr algn="ctr"/>
                  <a:r>
                    <a:rPr lang="en-US" sz="1400" b="1" dirty="0" smtClean="0">
                      <a:solidFill>
                        <a:srgbClr val="FFFFFF"/>
                      </a:solidFill>
                      <a:latin typeface="+mn-lt"/>
                      <a:ea typeface="+mn-ea"/>
                      <a:cs typeface="Arial" charset="0"/>
                    </a:rPr>
                    <a:t> </a:t>
                  </a:r>
                </a:p>
                <a:p>
                  <a:pPr algn="ctr"/>
                  <a:r>
                    <a:rPr lang="en-US" sz="1400" b="1" dirty="0" smtClean="0">
                      <a:solidFill>
                        <a:srgbClr val="FFFFFF"/>
                      </a:solidFill>
                      <a:latin typeface="+mn-lt"/>
                      <a:ea typeface="+mn-ea"/>
                      <a:cs typeface="Arial" charset="0"/>
                    </a:rPr>
                    <a:t>(</a:t>
                  </a:r>
                  <a:r>
                    <a:rPr lang="en-US" sz="1400" b="1" dirty="0">
                      <a:solidFill>
                        <a:srgbClr val="FFFFFF"/>
                      </a:solidFill>
                      <a:latin typeface="+mn-lt"/>
                      <a:ea typeface="+mn-ea"/>
                      <a:cs typeface="Arial" charset="0"/>
                    </a:rPr>
                    <a:t>I</a:t>
                  </a:r>
                  <a:r>
                    <a:rPr lang="en-US" sz="1400" b="1" dirty="0" smtClean="0">
                      <a:solidFill>
                        <a:srgbClr val="FFFFFF"/>
                      </a:solidFill>
                      <a:latin typeface="+mn-lt"/>
                      <a:ea typeface="+mn-ea"/>
                      <a:cs typeface="Arial" charset="0"/>
                    </a:rPr>
                    <a:t>nvitados)</a:t>
                  </a:r>
                </a:p>
              </p:txBody>
            </p:sp>
            <p:sp>
              <p:nvSpPr>
                <p:cNvPr id="36" name="Rectangle 34"/>
                <p:cNvSpPr>
                  <a:spLocks noChangeArrowheads="1"/>
                </p:cNvSpPr>
                <p:nvPr/>
              </p:nvSpPr>
              <p:spPr bwMode="gray">
                <a:xfrm>
                  <a:off x="6892729" y="913807"/>
                  <a:ext cx="2015273" cy="384047"/>
                </a:xfrm>
                <a:prstGeom prst="rect">
                  <a:avLst/>
                </a:prstGeom>
                <a:solidFill>
                  <a:srgbClr val="A798CC"/>
                </a:solidFill>
                <a:ln w="3175" algn="ctr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lIns="45720" rIns="45720" anchor="ctr"/>
                <a:lstStyle/>
                <a:p>
                  <a:pPr algn="ctr"/>
                  <a:r>
                    <a:rPr lang="en-GB" sz="1400" b="1" dirty="0" smtClean="0">
                      <a:solidFill>
                        <a:schemeClr val="tx2">
                          <a:lumMod val="75000"/>
                        </a:schemeClr>
                      </a:solidFill>
                      <a:latin typeface="+mn-lt"/>
                      <a:cs typeface="Arial" charset="0"/>
                    </a:rPr>
                    <a:t>Ex y </a:t>
                  </a:r>
                  <a:r>
                    <a:rPr lang="en-GB" sz="1400" b="1" dirty="0" smtClean="0">
                      <a:solidFill>
                        <a:srgbClr val="4B4B4B"/>
                      </a:solidFill>
                      <a:latin typeface="+mn-lt"/>
                      <a:cs typeface="Arial" charset="0"/>
                    </a:rPr>
                    <a:t>Actuales CCO’s</a:t>
                  </a:r>
                  <a:endParaRPr lang="en-US" sz="1400" b="1" dirty="0">
                    <a:solidFill>
                      <a:srgbClr val="4B4B4B"/>
                    </a:solidFill>
                    <a:latin typeface="+mn-lt"/>
                    <a:ea typeface="+mn-ea"/>
                    <a:cs typeface="Arial" charset="0"/>
                  </a:endParaRPr>
                </a:p>
              </p:txBody>
            </p:sp>
            <p:sp>
              <p:nvSpPr>
                <p:cNvPr id="37" name="Rectangle 35"/>
                <p:cNvSpPr>
                  <a:spLocks noChangeArrowheads="1"/>
                </p:cNvSpPr>
                <p:nvPr/>
              </p:nvSpPr>
              <p:spPr bwMode="gray">
                <a:xfrm>
                  <a:off x="6892729" y="2823547"/>
                  <a:ext cx="2015273" cy="381766"/>
                </a:xfrm>
                <a:prstGeom prst="rect">
                  <a:avLst/>
                </a:prstGeom>
                <a:solidFill>
                  <a:srgbClr val="A798CC"/>
                </a:solidFill>
                <a:ln w="3175" algn="ctr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lIns="45720" rIns="45720" anchor="ctr"/>
                <a:lstStyle/>
                <a:p>
                  <a:pPr algn="ctr"/>
                  <a:r>
                    <a:rPr lang="en-US" sz="1400" b="1" dirty="0" smtClean="0">
                      <a:solidFill>
                        <a:srgbClr val="4B4B4B"/>
                      </a:solidFill>
                      <a:latin typeface="+mn-lt"/>
                      <a:ea typeface="+mn-ea"/>
                      <a:cs typeface="Arial" charset="0"/>
                    </a:rPr>
                    <a:t>Ejecutivos Senior de </a:t>
                  </a:r>
                  <a:r>
                    <a:rPr lang="en-US" sz="1400" b="1" dirty="0" smtClean="0">
                      <a:solidFill>
                        <a:schemeClr val="tx2">
                          <a:lumMod val="75000"/>
                        </a:schemeClr>
                      </a:solidFill>
                      <a:latin typeface="+mn-lt"/>
                      <a:ea typeface="+mn-ea"/>
                      <a:cs typeface="Arial" charset="0"/>
                    </a:rPr>
                    <a:t>Riesgo Operativo </a:t>
                  </a:r>
                  <a:endParaRPr lang="en-US" sz="1400" b="1" dirty="0">
                    <a:solidFill>
                      <a:schemeClr val="tx2">
                        <a:lumMod val="75000"/>
                      </a:schemeClr>
                    </a:solidFill>
                    <a:latin typeface="+mn-lt"/>
                    <a:ea typeface="+mn-ea"/>
                    <a:cs typeface="Arial" charset="0"/>
                  </a:endParaRPr>
                </a:p>
              </p:txBody>
            </p:sp>
            <p:sp>
              <p:nvSpPr>
                <p:cNvPr id="38" name="Rectangle 36"/>
                <p:cNvSpPr>
                  <a:spLocks noChangeArrowheads="1"/>
                </p:cNvSpPr>
                <p:nvPr/>
              </p:nvSpPr>
              <p:spPr bwMode="gray">
                <a:xfrm>
                  <a:off x="6892729" y="1966758"/>
                  <a:ext cx="2015273" cy="412694"/>
                </a:xfrm>
                <a:prstGeom prst="rect">
                  <a:avLst/>
                </a:prstGeom>
                <a:solidFill>
                  <a:srgbClr val="A798CC"/>
                </a:solidFill>
                <a:ln w="3175" algn="ctr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lIns="0" tIns="0" rIns="0" bIns="0" anchor="ctr"/>
                <a:lstStyle/>
                <a:p>
                  <a:pPr algn="ctr"/>
                  <a:r>
                    <a:rPr lang="es-CL" sz="1400" b="1" dirty="0" smtClean="0">
                      <a:solidFill>
                        <a:srgbClr val="4B4B4B"/>
                      </a:solidFill>
                      <a:latin typeface="+mn-lt"/>
                      <a:ea typeface="+mn-ea"/>
                      <a:cs typeface="Arial" charset="0"/>
                    </a:rPr>
                    <a:t>Ejecutivos Senior de RR.HH.</a:t>
                  </a:r>
                  <a:endParaRPr lang="en-US" sz="1400" b="1" dirty="0">
                    <a:solidFill>
                      <a:srgbClr val="4B4B4B"/>
                    </a:solidFill>
                    <a:latin typeface="+mn-lt"/>
                    <a:cs typeface="Arial" charset="0"/>
                  </a:endParaRPr>
                </a:p>
              </p:txBody>
            </p:sp>
            <p:sp>
              <p:nvSpPr>
                <p:cNvPr id="39" name="Rectangle 37"/>
                <p:cNvSpPr>
                  <a:spLocks noChangeArrowheads="1"/>
                </p:cNvSpPr>
                <p:nvPr/>
              </p:nvSpPr>
              <p:spPr bwMode="gray">
                <a:xfrm>
                  <a:off x="6892729" y="2379453"/>
                  <a:ext cx="2015273" cy="444093"/>
                </a:xfrm>
                <a:prstGeom prst="rect">
                  <a:avLst/>
                </a:prstGeom>
                <a:solidFill>
                  <a:srgbClr val="A798CC"/>
                </a:solidFill>
                <a:ln w="3175" algn="ctr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lIns="45720" rIns="45720" anchor="ctr"/>
                <a:lstStyle/>
                <a:p>
                  <a:pPr algn="ctr"/>
                  <a:r>
                    <a:rPr lang="en-US" sz="1400" b="1" dirty="0" smtClean="0">
                      <a:solidFill>
                        <a:srgbClr val="4B4B4B"/>
                      </a:solidFill>
                      <a:latin typeface="+mn-lt"/>
                      <a:ea typeface="+mn-ea"/>
                      <a:cs typeface="Arial" charset="0"/>
                    </a:rPr>
                    <a:t>Ejecutivos de la Unidad Legal</a:t>
                  </a:r>
                  <a:endParaRPr lang="en-US" sz="1400" b="1" dirty="0">
                    <a:solidFill>
                      <a:srgbClr val="4B4B4B"/>
                    </a:solidFill>
                    <a:latin typeface="+mn-lt"/>
                    <a:ea typeface="+mn-ea"/>
                    <a:cs typeface="Arial" charset="0"/>
                  </a:endParaRPr>
                </a:p>
              </p:txBody>
            </p:sp>
            <p:sp>
              <p:nvSpPr>
                <p:cNvPr id="40" name="Rectangle 44"/>
                <p:cNvSpPr>
                  <a:spLocks noChangeArrowheads="1"/>
                </p:cNvSpPr>
                <p:nvPr/>
              </p:nvSpPr>
              <p:spPr bwMode="gray">
                <a:xfrm>
                  <a:off x="6892729" y="1328363"/>
                  <a:ext cx="2015273" cy="268685"/>
                </a:xfrm>
                <a:prstGeom prst="rect">
                  <a:avLst/>
                </a:prstGeom>
                <a:solidFill>
                  <a:srgbClr val="A798CC"/>
                </a:solidFill>
                <a:ln w="3175" algn="ctr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lIns="45720" rIns="45720" anchor="ctr"/>
                <a:lstStyle/>
                <a:p>
                  <a:pPr algn="ctr"/>
                  <a:r>
                    <a:rPr lang="en-GB" sz="1400" b="1" dirty="0" smtClean="0">
                      <a:solidFill>
                        <a:srgbClr val="4B4B4B"/>
                      </a:solidFill>
                      <a:latin typeface="+mn-lt"/>
                      <a:cs typeface="Arial" charset="0"/>
                    </a:rPr>
                    <a:t>CFOs</a:t>
                  </a:r>
                  <a:endParaRPr lang="en-US" sz="1400" b="1" dirty="0">
                    <a:solidFill>
                      <a:srgbClr val="4B4B4B"/>
                    </a:solidFill>
                    <a:latin typeface="+mn-lt"/>
                    <a:ea typeface="+mn-ea"/>
                    <a:cs typeface="Arial" charset="0"/>
                  </a:endParaRPr>
                </a:p>
              </p:txBody>
            </p:sp>
          </p:grpSp>
        </p:grpSp>
        <p:grpSp>
          <p:nvGrpSpPr>
            <p:cNvPr id="15" name="Group 66"/>
            <p:cNvGrpSpPr>
              <a:grpSpLocks/>
            </p:cNvGrpSpPr>
            <p:nvPr/>
          </p:nvGrpSpPr>
          <p:grpSpPr bwMode="auto">
            <a:xfrm>
              <a:off x="3550984" y="1004042"/>
              <a:ext cx="2019875" cy="1529497"/>
              <a:chOff x="3550984" y="1004042"/>
              <a:chExt cx="2019875" cy="1529497"/>
            </a:xfrm>
          </p:grpSpPr>
          <p:grpSp>
            <p:nvGrpSpPr>
              <p:cNvPr id="27" name="Group 48"/>
              <p:cNvGrpSpPr>
                <a:grpSpLocks/>
              </p:cNvGrpSpPr>
              <p:nvPr/>
            </p:nvGrpSpPr>
            <p:grpSpPr bwMode="auto">
              <a:xfrm rot="5400000">
                <a:off x="4137773" y="1108660"/>
                <a:ext cx="838090" cy="2011668"/>
                <a:chOff x="2658675" y="1323877"/>
                <a:chExt cx="1005709" cy="1806441"/>
              </a:xfrm>
            </p:grpSpPr>
            <p:sp>
              <p:nvSpPr>
                <p:cNvPr id="29" name="Pentagon 28"/>
                <p:cNvSpPr/>
                <p:nvPr/>
              </p:nvSpPr>
              <p:spPr bwMode="gray">
                <a:xfrm>
                  <a:off x="2658675" y="1323877"/>
                  <a:ext cx="1005709" cy="1806441"/>
                </a:xfrm>
                <a:prstGeom prst="homePlate">
                  <a:avLst>
                    <a:gd name="adj" fmla="val 48485"/>
                  </a:avLst>
                </a:prstGeom>
                <a:solidFill>
                  <a:schemeClr val="accent5">
                    <a:lumMod val="50000"/>
                  </a:schemeClr>
                </a:solidFill>
                <a:ln w="317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lIns="45720" rIns="45720" anchor="ctr"/>
                <a:lstStyle/>
                <a:p>
                  <a:pPr algn="ctr">
                    <a:defRPr/>
                  </a:pPr>
                  <a:endParaRPr lang="en-US" sz="1100" b="1" dirty="0">
                    <a:solidFill>
                      <a:srgbClr val="969696">
                        <a:lumMod val="50000"/>
                      </a:srgbClr>
                    </a:solidFill>
                    <a:latin typeface="+mn-lt"/>
                    <a:ea typeface="+mn-ea"/>
                    <a:cs typeface="Arial" charset="0"/>
                  </a:endParaRPr>
                </a:p>
              </p:txBody>
            </p:sp>
            <p:sp>
              <p:nvSpPr>
                <p:cNvPr id="30" name="TextBox 6"/>
                <p:cNvSpPr txBox="1">
                  <a:spLocks noChangeArrowheads="1"/>
                </p:cNvSpPr>
                <p:nvPr/>
              </p:nvSpPr>
              <p:spPr bwMode="gray">
                <a:xfrm rot="16200000">
                  <a:off x="2364754" y="1886563"/>
                  <a:ext cx="1456426" cy="60370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0" rIns="0" anchor="ctr">
                  <a:spAutoFit/>
                </a:bodyPr>
                <a:lstStyle/>
                <a:p>
                  <a:pPr algn="ctr"/>
                  <a:r>
                    <a:rPr lang="en-GB" sz="1400" b="1" dirty="0" smtClean="0">
                      <a:solidFill>
                        <a:srgbClr val="FFFFFF"/>
                      </a:solidFill>
                      <a:latin typeface="+mn-lt"/>
                      <a:ea typeface="+mn-ea"/>
                      <a:cs typeface="Arial" charset="0"/>
                    </a:rPr>
                    <a:t>Panel de Selección de Recursos</a:t>
                  </a:r>
                  <a:endParaRPr lang="en-US" sz="1400" b="1" dirty="0">
                    <a:solidFill>
                      <a:srgbClr val="FFFFFF"/>
                    </a:solidFill>
                    <a:latin typeface="+mn-lt"/>
                    <a:ea typeface="+mn-ea"/>
                    <a:cs typeface="Arial" charset="0"/>
                  </a:endParaRPr>
                </a:p>
              </p:txBody>
            </p:sp>
          </p:grpSp>
          <p:sp>
            <p:nvSpPr>
              <p:cNvPr id="28" name="Rectangle 27"/>
              <p:cNvSpPr/>
              <p:nvPr/>
            </p:nvSpPr>
            <p:spPr bwMode="gray">
              <a:xfrm>
                <a:off x="3559189" y="1004042"/>
                <a:ext cx="2011670" cy="663987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31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45720" rIns="45720" anchor="ctr"/>
              <a:lstStyle/>
              <a:p>
                <a:pPr algn="ctr">
                  <a:defRPr/>
                </a:pPr>
                <a:r>
                  <a:rPr lang="en-US" sz="1400" b="1" dirty="0" smtClean="0">
                    <a:solidFill>
                      <a:schemeClr val="bg1"/>
                    </a:solidFill>
                    <a:latin typeface="+mn-lt"/>
                    <a:ea typeface="+mn-ea"/>
                    <a:cs typeface="Arial" charset="0"/>
                  </a:rPr>
                  <a:t>Auditor Jefe Citi &amp; Auditor Jefe de Auditoría de Franquicia</a:t>
                </a:r>
                <a:endParaRPr lang="en-US" sz="1400" b="1" dirty="0">
                  <a:solidFill>
                    <a:schemeClr val="bg1"/>
                  </a:solidFill>
                  <a:latin typeface="+mn-lt"/>
                  <a:ea typeface="+mn-ea"/>
                  <a:cs typeface="Arial" charset="0"/>
                </a:endParaRPr>
              </a:p>
            </p:txBody>
          </p:sp>
        </p:grpSp>
        <p:grpSp>
          <p:nvGrpSpPr>
            <p:cNvPr id="16" name="Group 65"/>
            <p:cNvGrpSpPr>
              <a:grpSpLocks/>
            </p:cNvGrpSpPr>
            <p:nvPr/>
          </p:nvGrpSpPr>
          <p:grpSpPr bwMode="auto">
            <a:xfrm>
              <a:off x="370737" y="1809664"/>
              <a:ext cx="3341373" cy="2822908"/>
              <a:chOff x="256437" y="2552638"/>
              <a:chExt cx="3341373" cy="2330115"/>
            </a:xfrm>
          </p:grpSpPr>
          <p:sp>
            <p:nvSpPr>
              <p:cNvPr id="17" name="Rectangle 30"/>
              <p:cNvSpPr>
                <a:spLocks noChangeArrowheads="1"/>
              </p:cNvSpPr>
              <p:nvPr/>
            </p:nvSpPr>
            <p:spPr bwMode="gray">
              <a:xfrm>
                <a:off x="260770" y="4571452"/>
                <a:ext cx="2010941" cy="311301"/>
              </a:xfrm>
              <a:prstGeom prst="rect">
                <a:avLst/>
              </a:prstGeom>
              <a:solidFill>
                <a:srgbClr val="9EC63A"/>
              </a:solidFill>
              <a:ln w="3175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45720" rIns="45720" anchor="ctr"/>
              <a:lstStyle/>
              <a:p>
                <a:pPr algn="ctr"/>
                <a:r>
                  <a:rPr lang="en-US" sz="1400" b="1" dirty="0" smtClean="0">
                    <a:solidFill>
                      <a:srgbClr val="4B4B4B"/>
                    </a:solidFill>
                    <a:latin typeface="+mn-lt"/>
                    <a:ea typeface="+mn-ea"/>
                    <a:cs typeface="Arial" charset="0"/>
                  </a:rPr>
                  <a:t>Riesgo / Basel</a:t>
                </a:r>
                <a:endParaRPr lang="en-US" sz="1400" b="1" dirty="0">
                  <a:solidFill>
                    <a:srgbClr val="4B4B4B"/>
                  </a:solidFill>
                  <a:latin typeface="+mn-lt"/>
                  <a:ea typeface="+mn-ea"/>
                  <a:cs typeface="Arial" charset="0"/>
                </a:endParaRPr>
              </a:p>
            </p:txBody>
          </p:sp>
          <p:grpSp>
            <p:nvGrpSpPr>
              <p:cNvPr id="18" name="Group 55"/>
              <p:cNvGrpSpPr>
                <a:grpSpLocks/>
              </p:cNvGrpSpPr>
              <p:nvPr/>
            </p:nvGrpSpPr>
            <p:grpSpPr bwMode="auto">
              <a:xfrm>
                <a:off x="2323676" y="2552638"/>
                <a:ext cx="1274134" cy="2329674"/>
                <a:chOff x="2323676" y="2552638"/>
                <a:chExt cx="1274134" cy="2329674"/>
              </a:xfrm>
            </p:grpSpPr>
            <p:sp>
              <p:nvSpPr>
                <p:cNvPr id="25" name="Pentagon 24"/>
                <p:cNvSpPr>
                  <a:spLocks noChangeArrowheads="1"/>
                </p:cNvSpPr>
                <p:nvPr/>
              </p:nvSpPr>
              <p:spPr bwMode="gray">
                <a:xfrm>
                  <a:off x="2323676" y="2552638"/>
                  <a:ext cx="1274134" cy="2329674"/>
                </a:xfrm>
                <a:prstGeom prst="homePlate">
                  <a:avLst>
                    <a:gd name="adj" fmla="val 48486"/>
                  </a:avLst>
                </a:prstGeom>
                <a:solidFill>
                  <a:srgbClr val="30750D"/>
                </a:solidFill>
                <a:ln w="3175" algn="ctr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lIns="45720" rIns="45720" anchor="ctr"/>
                <a:lstStyle/>
                <a:p>
                  <a:pPr algn="ctr"/>
                  <a:endParaRPr lang="en-US" sz="1100" b="1" dirty="0">
                    <a:solidFill>
                      <a:srgbClr val="4B4B4B"/>
                    </a:solidFill>
                    <a:latin typeface="+mn-lt"/>
                    <a:ea typeface="+mn-ea"/>
                    <a:cs typeface="Arial" charset="0"/>
                  </a:endParaRPr>
                </a:p>
              </p:txBody>
            </p:sp>
            <p:sp>
              <p:nvSpPr>
                <p:cNvPr id="26" name="TextBox 15"/>
                <p:cNvSpPr txBox="1">
                  <a:spLocks noChangeArrowheads="1"/>
                </p:cNvSpPr>
                <p:nvPr/>
              </p:nvSpPr>
              <p:spPr bwMode="gray">
                <a:xfrm>
                  <a:off x="2365620" y="3259264"/>
                  <a:ext cx="914401" cy="92823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rIns="0">
                  <a:spAutoFit/>
                </a:bodyPr>
                <a:lstStyle/>
                <a:p>
                  <a:pPr algn="ctr"/>
                  <a:r>
                    <a:rPr lang="es-CL" sz="1400" b="1" dirty="0" smtClean="0">
                      <a:solidFill>
                        <a:srgbClr val="FFFFFF"/>
                      </a:solidFill>
                      <a:latin typeface="+mn-lt"/>
                      <a:ea typeface="+mn-ea"/>
                      <a:cs typeface="Arial" charset="0"/>
                    </a:rPr>
                    <a:t>Experto en la </a:t>
                  </a:r>
                  <a:r>
                    <a:rPr lang="es-CL" sz="1400" b="1" dirty="0">
                      <a:solidFill>
                        <a:srgbClr val="FFFFFF"/>
                      </a:solidFill>
                      <a:latin typeface="+mn-lt"/>
                      <a:ea typeface="+mn-ea"/>
                      <a:cs typeface="Arial" charset="0"/>
                    </a:rPr>
                    <a:t>M</a:t>
                  </a:r>
                  <a:r>
                    <a:rPr lang="es-CL" sz="1400" b="1" dirty="0" smtClean="0">
                      <a:solidFill>
                        <a:srgbClr val="FFFFFF"/>
                      </a:solidFill>
                      <a:latin typeface="+mn-lt"/>
                      <a:ea typeface="+mn-ea"/>
                      <a:cs typeface="Arial" charset="0"/>
                    </a:rPr>
                    <a:t>ateria</a:t>
                  </a:r>
                </a:p>
                <a:p>
                  <a:pPr algn="ctr"/>
                  <a:endParaRPr lang="es-CL" sz="1400" b="1" dirty="0">
                    <a:solidFill>
                      <a:srgbClr val="FFFFFF"/>
                    </a:solidFill>
                    <a:latin typeface="+mn-lt"/>
                    <a:ea typeface="+mn-ea"/>
                    <a:cs typeface="Arial" charset="0"/>
                  </a:endParaRPr>
                </a:p>
                <a:p>
                  <a:pPr algn="ctr"/>
                  <a:r>
                    <a:rPr lang="es-CL" sz="1400" b="1" dirty="0" smtClean="0">
                      <a:solidFill>
                        <a:srgbClr val="FFFFFF"/>
                      </a:solidFill>
                      <a:latin typeface="+mn-lt"/>
                      <a:ea typeface="+mn-ea"/>
                      <a:cs typeface="Arial" charset="0"/>
                    </a:rPr>
                    <a:t> </a:t>
                  </a:r>
                  <a:r>
                    <a:rPr lang="es-CL" sz="1400" b="1" dirty="0" smtClean="0">
                      <a:solidFill>
                        <a:srgbClr val="FFFFFF"/>
                      </a:solidFill>
                      <a:latin typeface="+mn-lt"/>
                      <a:cs typeface="Arial" charset="0"/>
                    </a:rPr>
                    <a:t>Auditoría </a:t>
                  </a:r>
                  <a:r>
                    <a:rPr lang="es-CL" sz="1400" b="1" dirty="0">
                      <a:solidFill>
                        <a:srgbClr val="FFFFFF"/>
                      </a:solidFill>
                      <a:latin typeface="+mn-lt"/>
                      <a:cs typeface="Arial" charset="0"/>
                    </a:rPr>
                    <a:t>I</a:t>
                  </a:r>
                  <a:r>
                    <a:rPr lang="es-CL" sz="1400" b="1" dirty="0" smtClean="0">
                      <a:solidFill>
                        <a:srgbClr val="FFFFFF"/>
                      </a:solidFill>
                      <a:latin typeface="+mn-lt"/>
                      <a:cs typeface="Arial" charset="0"/>
                    </a:rPr>
                    <a:t>nterna</a:t>
                  </a:r>
                  <a:r>
                    <a:rPr lang="es-CL" sz="1400" b="1" dirty="0" smtClean="0">
                      <a:solidFill>
                        <a:srgbClr val="FFFFFF"/>
                      </a:solidFill>
                      <a:latin typeface="+mn-lt"/>
                      <a:ea typeface="+mn-ea"/>
                      <a:cs typeface="Arial" charset="0"/>
                    </a:rPr>
                    <a:t> </a:t>
                  </a:r>
                </a:p>
              </p:txBody>
            </p:sp>
          </p:grpSp>
          <p:sp>
            <p:nvSpPr>
              <p:cNvPr id="19" name="Rectangle 57"/>
              <p:cNvSpPr>
                <a:spLocks noChangeArrowheads="1"/>
              </p:cNvSpPr>
              <p:nvPr/>
            </p:nvSpPr>
            <p:spPr bwMode="gray">
              <a:xfrm>
                <a:off x="260770" y="3579351"/>
                <a:ext cx="2010942" cy="322915"/>
              </a:xfrm>
              <a:prstGeom prst="rect">
                <a:avLst/>
              </a:prstGeom>
              <a:solidFill>
                <a:srgbClr val="9EC63A"/>
              </a:solidFill>
              <a:ln w="3175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45720" rIns="45720" anchor="ctr"/>
              <a:lstStyle/>
              <a:p>
                <a:pPr algn="ctr"/>
                <a:r>
                  <a:rPr lang="en-US" sz="1400" b="1" dirty="0" smtClean="0">
                    <a:solidFill>
                      <a:srgbClr val="4B4B4B"/>
                    </a:solidFill>
                    <a:latin typeface="+mn-lt"/>
                    <a:ea typeface="+mn-ea"/>
                    <a:cs typeface="Arial" charset="0"/>
                  </a:rPr>
                  <a:t>KYC / AML / Sanciones</a:t>
                </a:r>
                <a:endParaRPr lang="en-US" sz="1400" b="1" dirty="0">
                  <a:solidFill>
                    <a:srgbClr val="4B4B4B"/>
                  </a:solidFill>
                  <a:latin typeface="+mn-lt"/>
                  <a:ea typeface="+mn-ea"/>
                  <a:cs typeface="Arial" charset="0"/>
                </a:endParaRPr>
              </a:p>
            </p:txBody>
          </p:sp>
          <p:sp>
            <p:nvSpPr>
              <p:cNvPr id="20" name="Rectangle 58"/>
              <p:cNvSpPr>
                <a:spLocks noChangeArrowheads="1"/>
              </p:cNvSpPr>
              <p:nvPr/>
            </p:nvSpPr>
            <p:spPr bwMode="gray">
              <a:xfrm>
                <a:off x="260770" y="3902266"/>
                <a:ext cx="2010941" cy="327890"/>
              </a:xfrm>
              <a:prstGeom prst="rect">
                <a:avLst/>
              </a:prstGeom>
              <a:solidFill>
                <a:srgbClr val="9EC63A"/>
              </a:solidFill>
              <a:ln w="3175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45720" rIns="45720" anchor="ctr"/>
              <a:lstStyle/>
              <a:p>
                <a:pPr algn="ctr"/>
                <a:r>
                  <a:rPr lang="en-US" sz="1400" b="1" dirty="0" smtClean="0">
                    <a:solidFill>
                      <a:srgbClr val="4B4B4B"/>
                    </a:solidFill>
                    <a:latin typeface="+mn-lt"/>
                    <a:ea typeface="+mn-ea"/>
                    <a:cs typeface="Arial" charset="0"/>
                  </a:rPr>
                  <a:t>Finanzas / SOX</a:t>
                </a:r>
                <a:r>
                  <a:rPr lang="en-US" sz="1400" b="1" dirty="0">
                    <a:solidFill>
                      <a:srgbClr val="4B4B4B"/>
                    </a:solidFill>
                    <a:latin typeface="+mn-lt"/>
                    <a:ea typeface="+mn-ea"/>
                    <a:cs typeface="Arial" charset="0"/>
                  </a:rPr>
                  <a:t> </a:t>
                </a:r>
                <a:r>
                  <a:rPr lang="en-US" sz="1400" b="1" dirty="0" smtClean="0">
                    <a:solidFill>
                      <a:srgbClr val="4B4B4B"/>
                    </a:solidFill>
                    <a:latin typeface="+mn-lt"/>
                    <a:ea typeface="+mn-ea"/>
                    <a:cs typeface="Arial" charset="0"/>
                  </a:rPr>
                  <a:t>/ FDICIA</a:t>
                </a:r>
                <a:endParaRPr lang="en-US" sz="1400" b="1" dirty="0">
                  <a:solidFill>
                    <a:srgbClr val="4B4B4B"/>
                  </a:solidFill>
                  <a:latin typeface="+mn-lt"/>
                  <a:ea typeface="+mn-ea"/>
                  <a:cs typeface="Arial" charset="0"/>
                </a:endParaRPr>
              </a:p>
            </p:txBody>
          </p:sp>
          <p:sp>
            <p:nvSpPr>
              <p:cNvPr id="21" name="Rectangle 63"/>
              <p:cNvSpPr>
                <a:spLocks noChangeArrowheads="1"/>
              </p:cNvSpPr>
              <p:nvPr/>
            </p:nvSpPr>
            <p:spPr bwMode="gray">
              <a:xfrm>
                <a:off x="260770" y="4230157"/>
                <a:ext cx="2010942" cy="341295"/>
              </a:xfrm>
              <a:prstGeom prst="rect">
                <a:avLst/>
              </a:prstGeom>
              <a:solidFill>
                <a:srgbClr val="9EC63A"/>
              </a:solidFill>
              <a:ln w="3175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45720" rIns="45720" anchor="ctr"/>
              <a:lstStyle/>
              <a:p>
                <a:pPr algn="ctr"/>
                <a:r>
                  <a:rPr lang="es-CL" sz="1400" b="1" dirty="0" smtClean="0">
                    <a:solidFill>
                      <a:srgbClr val="4B4B4B"/>
                    </a:solidFill>
                    <a:latin typeface="+mn-lt"/>
                    <a:ea typeface="+mn-ea"/>
                    <a:cs typeface="Arial" charset="0"/>
                  </a:rPr>
                  <a:t>Cumplimiento Regulatorio</a:t>
                </a:r>
                <a:endParaRPr lang="en-US" sz="1400" b="1" dirty="0">
                  <a:solidFill>
                    <a:srgbClr val="4B4B4B"/>
                  </a:solidFill>
                  <a:latin typeface="+mn-lt"/>
                  <a:ea typeface="+mn-ea"/>
                  <a:cs typeface="Arial" charset="0"/>
                </a:endParaRPr>
              </a:p>
            </p:txBody>
          </p:sp>
          <p:sp>
            <p:nvSpPr>
              <p:cNvPr id="22" name="Rectangle 30"/>
              <p:cNvSpPr>
                <a:spLocks noChangeArrowheads="1"/>
              </p:cNvSpPr>
              <p:nvPr/>
            </p:nvSpPr>
            <p:spPr bwMode="gray">
              <a:xfrm>
                <a:off x="260770" y="3237501"/>
                <a:ext cx="2010941" cy="399161"/>
              </a:xfrm>
              <a:prstGeom prst="rect">
                <a:avLst/>
              </a:prstGeom>
              <a:solidFill>
                <a:srgbClr val="9EC63A"/>
              </a:solidFill>
              <a:ln w="3175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45720" rIns="45720" anchor="ctr"/>
              <a:lstStyle/>
              <a:p>
                <a:pPr algn="ctr"/>
                <a:r>
                  <a:rPr lang="en-US" sz="1400" b="1" dirty="0" smtClean="0">
                    <a:solidFill>
                      <a:srgbClr val="4B4B4B"/>
                    </a:solidFill>
                    <a:latin typeface="+mn-lt"/>
                    <a:ea typeface="+mn-ea"/>
                    <a:cs typeface="Arial" charset="0"/>
                  </a:rPr>
                  <a:t>Tecnología, Proyectos, Proveedores</a:t>
                </a:r>
                <a:endParaRPr lang="en-US" sz="1400" b="1" dirty="0">
                  <a:solidFill>
                    <a:srgbClr val="4B4B4B"/>
                  </a:solidFill>
                  <a:latin typeface="+mn-lt"/>
                  <a:ea typeface="+mn-ea"/>
                  <a:cs typeface="Arial" charset="0"/>
                </a:endParaRPr>
              </a:p>
            </p:txBody>
          </p:sp>
          <p:sp>
            <p:nvSpPr>
              <p:cNvPr id="23" name="Rectangle 30"/>
              <p:cNvSpPr>
                <a:spLocks noChangeArrowheads="1"/>
              </p:cNvSpPr>
              <p:nvPr/>
            </p:nvSpPr>
            <p:spPr bwMode="gray">
              <a:xfrm>
                <a:off x="260770" y="3036690"/>
                <a:ext cx="2010941" cy="190444"/>
              </a:xfrm>
              <a:prstGeom prst="rect">
                <a:avLst/>
              </a:prstGeom>
              <a:solidFill>
                <a:srgbClr val="9EC63A"/>
              </a:solidFill>
              <a:ln w="3175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45720" rIns="45720" anchor="ctr"/>
              <a:lstStyle/>
              <a:p>
                <a:pPr algn="ctr"/>
                <a:r>
                  <a:rPr lang="en-GB" sz="1400" b="1" dirty="0" smtClean="0">
                    <a:solidFill>
                      <a:srgbClr val="4B4B4B"/>
                    </a:solidFill>
                    <a:latin typeface="+mn-lt"/>
                    <a:cs typeface="Arial" charset="0"/>
                  </a:rPr>
                  <a:t>Legal</a:t>
                </a:r>
                <a:endParaRPr lang="en-US" sz="1400" b="1" dirty="0">
                  <a:solidFill>
                    <a:srgbClr val="4B4B4B"/>
                  </a:solidFill>
                  <a:latin typeface="+mn-lt"/>
                  <a:ea typeface="+mn-ea"/>
                  <a:cs typeface="Arial" charset="0"/>
                </a:endParaRPr>
              </a:p>
            </p:txBody>
          </p:sp>
          <p:sp>
            <p:nvSpPr>
              <p:cNvPr id="24" name="Rectangle 30"/>
              <p:cNvSpPr>
                <a:spLocks noChangeArrowheads="1"/>
              </p:cNvSpPr>
              <p:nvPr/>
            </p:nvSpPr>
            <p:spPr bwMode="gray">
              <a:xfrm>
                <a:off x="256437" y="2552638"/>
                <a:ext cx="2015274" cy="478024"/>
              </a:xfrm>
              <a:prstGeom prst="rect">
                <a:avLst/>
              </a:prstGeom>
              <a:solidFill>
                <a:srgbClr val="9EC63A"/>
              </a:solidFill>
              <a:ln w="3175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45720" rIns="45720" anchor="ctr"/>
              <a:lstStyle/>
              <a:p>
                <a:pPr algn="ctr"/>
                <a:endParaRPr lang="en-GB" sz="1400" b="1" dirty="0" smtClean="0">
                  <a:solidFill>
                    <a:srgbClr val="4B4B4B"/>
                  </a:solidFill>
                  <a:latin typeface="+mn-lt"/>
                  <a:cs typeface="Arial" charset="0"/>
                </a:endParaRPr>
              </a:p>
              <a:p>
                <a:pPr algn="ctr"/>
                <a:r>
                  <a:rPr lang="en-GB" sz="1400" b="1" dirty="0" smtClean="0">
                    <a:solidFill>
                      <a:srgbClr val="4B4B4B"/>
                    </a:solidFill>
                    <a:latin typeface="+mn-lt"/>
                    <a:cs typeface="Arial" charset="0"/>
                  </a:rPr>
                  <a:t>HH.RR. / Instalaciones / Centro de Procesamiento / Admin. de </a:t>
                </a:r>
                <a:r>
                  <a:rPr lang="en-GB" sz="1400" b="1" dirty="0">
                    <a:solidFill>
                      <a:srgbClr val="4B4B4B"/>
                    </a:solidFill>
                    <a:latin typeface="+mn-lt"/>
                    <a:cs typeface="Arial" charset="0"/>
                  </a:rPr>
                  <a:t>R</a:t>
                </a:r>
                <a:r>
                  <a:rPr lang="en-GB" sz="1400" b="1" dirty="0" smtClean="0">
                    <a:solidFill>
                      <a:srgbClr val="4B4B4B"/>
                    </a:solidFill>
                    <a:latin typeface="+mn-lt"/>
                    <a:cs typeface="Arial" charset="0"/>
                  </a:rPr>
                  <a:t>egistros</a:t>
                </a:r>
              </a:p>
              <a:p>
                <a:pPr algn="ctr"/>
                <a:endParaRPr lang="en-US" sz="1400" b="1" dirty="0">
                  <a:solidFill>
                    <a:srgbClr val="4B4B4B"/>
                  </a:solidFill>
                  <a:latin typeface="+mn-lt"/>
                  <a:ea typeface="+mn-ea"/>
                  <a:cs typeface="Arial" charset="0"/>
                </a:endParaRPr>
              </a:p>
            </p:txBody>
          </p:sp>
        </p:grpSp>
      </p:grpSp>
      <p:sp>
        <p:nvSpPr>
          <p:cNvPr id="41" name="Content Placeholder 2"/>
          <p:cNvSpPr>
            <a:spLocks noGrp="1"/>
          </p:cNvSpPr>
          <p:nvPr>
            <p:ph idx="1"/>
          </p:nvPr>
        </p:nvSpPr>
        <p:spPr>
          <a:xfrm>
            <a:off x="628650" y="4501674"/>
            <a:ext cx="7886700" cy="108145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endParaRPr lang="en-GB" sz="100" dirty="0" smtClean="0"/>
          </a:p>
          <a:p>
            <a:pPr marL="342900" lvl="1" indent="-342900" algn="just">
              <a:buFont typeface="Calibri" panose="020F0502020204030204" pitchFamily="34" charset="0"/>
              <a:buChar char="–"/>
            </a:pPr>
            <a:endParaRPr lang="en-GB" sz="2400" dirty="0" smtClean="0">
              <a:cs typeface="+mn-cs"/>
            </a:endParaRPr>
          </a:p>
          <a:p>
            <a:pPr marL="342900" lvl="1" indent="-342900" algn="just">
              <a:buFont typeface="Calibri" panose="020F0502020204030204" pitchFamily="34" charset="0"/>
              <a:buChar char="–"/>
            </a:pPr>
            <a:r>
              <a:rPr lang="es-ES" sz="2400" dirty="0">
                <a:solidFill>
                  <a:schemeClr val="tx2">
                    <a:lumMod val="75000"/>
                  </a:schemeClr>
                </a:solidFill>
              </a:rPr>
              <a:t>El enfoque del Modelo Staffing identifica y apoya la gestión del talento y mejora la conciencia de </a:t>
            </a:r>
            <a:r>
              <a:rPr lang="es-ES" sz="2400" dirty="0" smtClean="0">
                <a:solidFill>
                  <a:schemeClr val="tx2">
                    <a:lumMod val="75000"/>
                  </a:schemeClr>
                </a:solidFill>
              </a:rPr>
              <a:t>control</a:t>
            </a:r>
            <a:endParaRPr lang="en-GB" sz="2400" dirty="0">
              <a:solidFill>
                <a:schemeClr val="tx2">
                  <a:lumMod val="75000"/>
                </a:schemeClr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63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8195" y="304148"/>
            <a:ext cx="7772400" cy="792088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ea typeface="Geneva" charset="-128"/>
              </a:rPr>
              <a:t>Ciclo de </a:t>
            </a:r>
            <a:r>
              <a:rPr lang="en-US" sz="3200" dirty="0">
                <a:ea typeface="Geneva" charset="-128"/>
              </a:rPr>
              <a:t>V</a:t>
            </a:r>
            <a:r>
              <a:rPr lang="en-US" sz="3200" dirty="0" smtClean="0">
                <a:ea typeface="Geneva" charset="-128"/>
              </a:rPr>
              <a:t>ida de Auditoría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E78F8-5860-4405-AD1D-8DD96A5F8BF0}" type="slidenum">
              <a:rPr lang="en-US" altLang="es-AR" smtClean="0"/>
              <a:pPr/>
              <a:t>8</a:t>
            </a:fld>
            <a:endParaRPr lang="en-US" altLang="es-AR" dirty="0"/>
          </a:p>
        </p:txBody>
      </p:sp>
      <p:cxnSp>
        <p:nvCxnSpPr>
          <p:cNvPr id="5" name="Straight Connector 4"/>
          <p:cNvCxnSpPr>
            <a:endCxn id="18" idx="0"/>
          </p:cNvCxnSpPr>
          <p:nvPr/>
        </p:nvCxnSpPr>
        <p:spPr bwMode="auto">
          <a:xfrm rot="5400000">
            <a:off x="4095751" y="2419351"/>
            <a:ext cx="797858" cy="11205"/>
          </a:xfrm>
          <a:prstGeom prst="line">
            <a:avLst/>
          </a:prstGeom>
          <a:solidFill>
            <a:schemeClr val="tx2"/>
          </a:solidFill>
          <a:ln w="1016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cxnSp>
      <p:cxnSp>
        <p:nvCxnSpPr>
          <p:cNvPr id="6" name="Straight Connector 5"/>
          <p:cNvCxnSpPr/>
          <p:nvPr/>
        </p:nvCxnSpPr>
        <p:spPr bwMode="auto">
          <a:xfrm rot="5400000">
            <a:off x="4113681" y="4570880"/>
            <a:ext cx="753035" cy="2241"/>
          </a:xfrm>
          <a:prstGeom prst="line">
            <a:avLst/>
          </a:prstGeom>
          <a:solidFill>
            <a:schemeClr val="tx2"/>
          </a:solidFill>
          <a:ln w="1016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cxnSp>
      <p:cxnSp>
        <p:nvCxnSpPr>
          <p:cNvPr id="7" name="Straight Connector 6"/>
          <p:cNvCxnSpPr/>
          <p:nvPr/>
        </p:nvCxnSpPr>
        <p:spPr bwMode="auto">
          <a:xfrm>
            <a:off x="5369861" y="3532097"/>
            <a:ext cx="1004045" cy="8962"/>
          </a:xfrm>
          <a:prstGeom prst="line">
            <a:avLst/>
          </a:prstGeom>
          <a:solidFill>
            <a:schemeClr val="tx2"/>
          </a:solidFill>
          <a:ln w="1016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cxnSp>
      <p:cxnSp>
        <p:nvCxnSpPr>
          <p:cNvPr id="8" name="Straight Connector 7"/>
          <p:cNvCxnSpPr/>
          <p:nvPr/>
        </p:nvCxnSpPr>
        <p:spPr bwMode="auto">
          <a:xfrm>
            <a:off x="2599767" y="3532097"/>
            <a:ext cx="1004045" cy="8962"/>
          </a:xfrm>
          <a:prstGeom prst="line">
            <a:avLst/>
          </a:prstGeom>
          <a:solidFill>
            <a:schemeClr val="tx2"/>
          </a:solidFill>
          <a:ln w="1016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cxnSp>
      <p:sp>
        <p:nvSpPr>
          <p:cNvPr id="9" name="Right Arrow 8"/>
          <p:cNvSpPr/>
          <p:nvPr/>
        </p:nvSpPr>
        <p:spPr bwMode="auto">
          <a:xfrm rot="1745906">
            <a:off x="4839034" y="2397616"/>
            <a:ext cx="2055324" cy="300770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>
              <a:defRPr/>
            </a:pPr>
            <a:endParaRPr lang="en-GB" dirty="0">
              <a:latin typeface="Arial" charset="0"/>
              <a:ea typeface="Geneva" charset="-128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3962401" y="1488141"/>
            <a:ext cx="1074034" cy="697820"/>
          </a:xfrm>
          <a:prstGeom prst="ellipse">
            <a:avLst/>
          </a:prstGeom>
          <a:solidFill>
            <a:srgbClr val="0000CC"/>
          </a:solidFill>
          <a:ln w="127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/>
          <a:p>
            <a:pPr>
              <a:defRPr/>
            </a:pPr>
            <a:endParaRPr lang="en-GB" dirty="0">
              <a:latin typeface="Arial" charset="0"/>
              <a:ea typeface="Geneva" charset="-128"/>
            </a:endParaRPr>
          </a:p>
        </p:txBody>
      </p:sp>
      <p:sp>
        <p:nvSpPr>
          <p:cNvPr id="11" name="Right Arrow 10"/>
          <p:cNvSpPr/>
          <p:nvPr/>
        </p:nvSpPr>
        <p:spPr bwMode="auto">
          <a:xfrm rot="19437625">
            <a:off x="2190608" y="2609326"/>
            <a:ext cx="2016940" cy="300770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>
              <a:defRPr/>
            </a:pPr>
            <a:endParaRPr lang="en-GB" dirty="0">
              <a:latin typeface="Arial" charset="0"/>
              <a:ea typeface="Geneva" charset="-128"/>
            </a:endParaRPr>
          </a:p>
        </p:txBody>
      </p:sp>
      <p:sp>
        <p:nvSpPr>
          <p:cNvPr id="12" name="Right Arrow 11"/>
          <p:cNvSpPr/>
          <p:nvPr/>
        </p:nvSpPr>
        <p:spPr bwMode="auto">
          <a:xfrm rot="12801945">
            <a:off x="2184234" y="4326569"/>
            <a:ext cx="2016940" cy="300770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>
              <a:defRPr/>
            </a:pPr>
            <a:endParaRPr lang="en-GB" dirty="0">
              <a:latin typeface="Arial" charset="0"/>
              <a:ea typeface="Geneva" charset="-128"/>
            </a:endParaRPr>
          </a:p>
        </p:txBody>
      </p:sp>
      <p:sp>
        <p:nvSpPr>
          <p:cNvPr id="13" name="Right Arrow 12"/>
          <p:cNvSpPr/>
          <p:nvPr/>
        </p:nvSpPr>
        <p:spPr bwMode="auto">
          <a:xfrm rot="8885702">
            <a:off x="4790373" y="4371318"/>
            <a:ext cx="2016940" cy="300770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>
              <a:defRPr/>
            </a:pPr>
            <a:endParaRPr lang="en-GB" dirty="0">
              <a:latin typeface="Arial" charset="0"/>
              <a:ea typeface="Geneva" charset="-128"/>
            </a:endParaRPr>
          </a:p>
        </p:txBody>
      </p:sp>
      <p:sp>
        <p:nvSpPr>
          <p:cNvPr id="14" name="Right Arrow 13"/>
          <p:cNvSpPr/>
          <p:nvPr/>
        </p:nvSpPr>
        <p:spPr bwMode="auto">
          <a:xfrm>
            <a:off x="2483224" y="3388660"/>
            <a:ext cx="587045" cy="290779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>
              <a:defRPr/>
            </a:pPr>
            <a:endParaRPr lang="en-GB" dirty="0">
              <a:latin typeface="Arial" charset="0"/>
              <a:ea typeface="Geneva" charset="-128"/>
            </a:endParaRPr>
          </a:p>
        </p:txBody>
      </p:sp>
      <p:sp>
        <p:nvSpPr>
          <p:cNvPr id="15" name="Right Arrow 14"/>
          <p:cNvSpPr/>
          <p:nvPr/>
        </p:nvSpPr>
        <p:spPr bwMode="auto">
          <a:xfrm rot="10800000">
            <a:off x="5791200" y="3388659"/>
            <a:ext cx="587045" cy="290779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>
              <a:defRPr/>
            </a:pPr>
            <a:endParaRPr lang="en-GB" dirty="0">
              <a:latin typeface="Arial" charset="0"/>
              <a:ea typeface="Geneva" charset="-128"/>
            </a:endParaRPr>
          </a:p>
        </p:txBody>
      </p:sp>
      <p:sp>
        <p:nvSpPr>
          <p:cNvPr id="16" name="Right Arrow 15"/>
          <p:cNvSpPr/>
          <p:nvPr/>
        </p:nvSpPr>
        <p:spPr bwMode="auto">
          <a:xfrm rot="16200000">
            <a:off x="4195483" y="4814048"/>
            <a:ext cx="587045" cy="290779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>
              <a:defRPr/>
            </a:pPr>
            <a:endParaRPr lang="en-GB" dirty="0">
              <a:latin typeface="Arial" charset="0"/>
              <a:ea typeface="Geneva" charset="-128"/>
            </a:endParaRPr>
          </a:p>
        </p:txBody>
      </p:sp>
      <p:sp>
        <p:nvSpPr>
          <p:cNvPr id="17" name="Right Arrow 16"/>
          <p:cNvSpPr/>
          <p:nvPr/>
        </p:nvSpPr>
        <p:spPr bwMode="auto">
          <a:xfrm rot="16200000">
            <a:off x="4204447" y="2599766"/>
            <a:ext cx="587045" cy="290779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>
              <a:defRPr/>
            </a:pPr>
            <a:endParaRPr lang="en-GB" dirty="0">
              <a:latin typeface="Arial" charset="0"/>
              <a:ea typeface="Geneva" charset="-128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3576918" y="2823882"/>
            <a:ext cx="1824317" cy="1420010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/>
          <a:p>
            <a:pPr>
              <a:defRPr/>
            </a:pPr>
            <a:endParaRPr lang="en-GB" dirty="0">
              <a:latin typeface="Arial" charset="0"/>
              <a:ea typeface="Geneva" charset="-128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1586755" y="3200399"/>
            <a:ext cx="1074034" cy="697820"/>
          </a:xfrm>
          <a:prstGeom prst="ellipse">
            <a:avLst/>
          </a:prstGeom>
          <a:solidFill>
            <a:srgbClr val="0000CC"/>
          </a:solidFill>
          <a:ln w="127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/>
          <a:p>
            <a:pPr>
              <a:defRPr/>
            </a:pPr>
            <a:endParaRPr lang="en-GB" dirty="0">
              <a:latin typeface="Arial" charset="0"/>
              <a:ea typeface="Geneva" charset="-128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3971367" y="4948517"/>
            <a:ext cx="1074034" cy="697820"/>
          </a:xfrm>
          <a:prstGeom prst="ellipse">
            <a:avLst/>
          </a:prstGeom>
          <a:solidFill>
            <a:srgbClr val="0000CC"/>
          </a:solidFill>
          <a:ln w="127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/>
          <a:p>
            <a:pPr>
              <a:defRPr/>
            </a:pPr>
            <a:endParaRPr lang="en-GB" dirty="0">
              <a:latin typeface="Arial" charset="0"/>
              <a:ea typeface="Geneva" charset="-128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6320118" y="3200400"/>
            <a:ext cx="1074034" cy="697820"/>
          </a:xfrm>
          <a:prstGeom prst="ellipse">
            <a:avLst/>
          </a:prstGeom>
          <a:solidFill>
            <a:srgbClr val="0000CC"/>
          </a:solidFill>
          <a:ln w="127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/>
          <a:p>
            <a:pPr>
              <a:defRPr/>
            </a:pPr>
            <a:endParaRPr lang="en-GB" dirty="0">
              <a:latin typeface="Arial" charset="0"/>
              <a:ea typeface="Geneva" charset="-12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63963" y="3173413"/>
            <a:ext cx="1441450" cy="73866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1400" i="1" dirty="0" smtClean="0">
                <a:solidFill>
                  <a:srgbClr val="C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Geneva" charset="-128"/>
              </a:rPr>
              <a:t>Franchise Audits Annual Planning</a:t>
            </a:r>
            <a:endParaRPr lang="en-GB" sz="1400" i="1" dirty="0">
              <a:solidFill>
                <a:srgbClr val="C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Geneva" charset="-12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394450" y="3389313"/>
            <a:ext cx="950913" cy="3063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400" dirty="0">
                <a:solidFill>
                  <a:srgbClr val="FFFF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Geneva" charset="-128"/>
              </a:rPr>
              <a:t>Fieldwork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654175" y="3263900"/>
            <a:ext cx="892175" cy="5222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400" dirty="0">
                <a:solidFill>
                  <a:srgbClr val="FFFF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Geneva" charset="-128"/>
              </a:rPr>
              <a:t>Other IA</a:t>
            </a:r>
          </a:p>
          <a:p>
            <a:pPr>
              <a:defRPr/>
            </a:pPr>
            <a:r>
              <a:rPr lang="en-GB" sz="1400" dirty="0">
                <a:solidFill>
                  <a:srgbClr val="FFFF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Geneva" charset="-128"/>
              </a:rPr>
              <a:t>Activities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052888" y="1666875"/>
            <a:ext cx="8826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400" dirty="0">
                <a:solidFill>
                  <a:srgbClr val="FFFF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Geneva" charset="-128"/>
              </a:rPr>
              <a:t>Planning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040188" y="5145088"/>
            <a:ext cx="960437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400" dirty="0">
                <a:solidFill>
                  <a:srgbClr val="FFFF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Geneva" charset="-128"/>
              </a:rPr>
              <a:t>Reporting</a:t>
            </a:r>
          </a:p>
        </p:txBody>
      </p:sp>
      <p:cxnSp>
        <p:nvCxnSpPr>
          <p:cNvPr id="31" name="Straight Connector 30"/>
          <p:cNvCxnSpPr/>
          <p:nvPr/>
        </p:nvCxnSpPr>
        <p:spPr bwMode="auto">
          <a:xfrm rot="5400000">
            <a:off x="4093437" y="2400404"/>
            <a:ext cx="797858" cy="11205"/>
          </a:xfrm>
          <a:prstGeom prst="line">
            <a:avLst/>
          </a:prstGeom>
          <a:solidFill>
            <a:srgbClr val="000000"/>
          </a:solidFill>
          <a:ln w="1016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>
            <a:glow rad="228600">
              <a:srgbClr val="3973AD">
                <a:satMod val="175000"/>
                <a:alpha val="40000"/>
              </a:srgbClr>
            </a:glow>
          </a:effectLst>
        </p:spPr>
      </p:cxnSp>
      <p:cxnSp>
        <p:nvCxnSpPr>
          <p:cNvPr id="32" name="Straight Connector 31"/>
          <p:cNvCxnSpPr/>
          <p:nvPr/>
        </p:nvCxnSpPr>
        <p:spPr bwMode="auto">
          <a:xfrm rot="5400000">
            <a:off x="4107050" y="4723280"/>
            <a:ext cx="753035" cy="2241"/>
          </a:xfrm>
          <a:prstGeom prst="line">
            <a:avLst/>
          </a:prstGeom>
          <a:solidFill>
            <a:srgbClr val="000000"/>
          </a:solidFill>
          <a:ln w="1016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>
            <a:glow rad="228600">
              <a:srgbClr val="3973AD">
                <a:satMod val="175000"/>
                <a:alpha val="40000"/>
              </a:srgbClr>
            </a:glow>
          </a:effectLst>
        </p:spPr>
      </p:cxnSp>
      <p:cxnSp>
        <p:nvCxnSpPr>
          <p:cNvPr id="33" name="Straight Connector 32"/>
          <p:cNvCxnSpPr/>
          <p:nvPr/>
        </p:nvCxnSpPr>
        <p:spPr bwMode="auto">
          <a:xfrm>
            <a:off x="5522261" y="3541713"/>
            <a:ext cx="1004045" cy="8962"/>
          </a:xfrm>
          <a:prstGeom prst="line">
            <a:avLst/>
          </a:prstGeom>
          <a:solidFill>
            <a:srgbClr val="000000"/>
          </a:solidFill>
          <a:ln w="1016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>
            <a:glow rad="228600">
              <a:srgbClr val="3973AD">
                <a:satMod val="175000"/>
                <a:alpha val="40000"/>
              </a:srgbClr>
            </a:glow>
          </a:effectLst>
        </p:spPr>
      </p:cxnSp>
      <p:cxnSp>
        <p:nvCxnSpPr>
          <p:cNvPr id="34" name="Straight Connector 33"/>
          <p:cNvCxnSpPr/>
          <p:nvPr/>
        </p:nvCxnSpPr>
        <p:spPr bwMode="auto">
          <a:xfrm>
            <a:off x="2776746" y="3504085"/>
            <a:ext cx="1004045" cy="8962"/>
          </a:xfrm>
          <a:prstGeom prst="line">
            <a:avLst/>
          </a:prstGeom>
          <a:solidFill>
            <a:srgbClr val="000000"/>
          </a:solidFill>
          <a:ln w="1016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>
            <a:glow rad="228600">
              <a:srgbClr val="3973AD">
                <a:satMod val="175000"/>
                <a:alpha val="40000"/>
              </a:srgbClr>
            </a:glow>
          </a:effectLst>
        </p:spPr>
      </p:cxnSp>
      <p:sp>
        <p:nvSpPr>
          <p:cNvPr id="36" name="Oval 35"/>
          <p:cNvSpPr/>
          <p:nvPr/>
        </p:nvSpPr>
        <p:spPr bwMode="auto">
          <a:xfrm>
            <a:off x="3971835" y="1471830"/>
            <a:ext cx="1074034" cy="697820"/>
          </a:xfrm>
          <a:prstGeom prst="ellipse">
            <a:avLst/>
          </a:prstGeom>
          <a:solidFill>
            <a:srgbClr val="0000CC"/>
          </a:solidFill>
          <a:ln w="12700" cap="flat" cmpd="sng" algn="ctr">
            <a:solidFill>
              <a:srgbClr val="FFFFFF">
                <a:lumMod val="85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glow rad="228600">
              <a:srgbClr val="3973AD">
                <a:satMod val="175000"/>
                <a:alpha val="40000"/>
              </a:srgb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Geneva" charset="-128"/>
            </a:endParaRPr>
          </a:p>
        </p:txBody>
      </p:sp>
      <p:sp>
        <p:nvSpPr>
          <p:cNvPr id="37" name="Right Arrow 36"/>
          <p:cNvSpPr/>
          <p:nvPr/>
        </p:nvSpPr>
        <p:spPr bwMode="auto">
          <a:xfrm rot="19437625">
            <a:off x="2193827" y="2481378"/>
            <a:ext cx="2016940" cy="300770"/>
          </a:xfrm>
          <a:prstGeom prst="rightArrow">
            <a:avLst/>
          </a:prstGeom>
          <a:solidFill>
            <a:srgbClr val="FFFFFF">
              <a:lumMod val="85000"/>
            </a:srgbClr>
          </a:solidFill>
          <a:ln w="12700" cap="flat" cmpd="sng" algn="ctr">
            <a:solidFill>
              <a:srgbClr val="FFFFFF">
                <a:lumMod val="85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Geneva" charset="-128"/>
            </a:endParaRPr>
          </a:p>
        </p:txBody>
      </p:sp>
      <p:sp>
        <p:nvSpPr>
          <p:cNvPr id="40" name="Right Arrow 39"/>
          <p:cNvSpPr/>
          <p:nvPr/>
        </p:nvSpPr>
        <p:spPr bwMode="auto">
          <a:xfrm>
            <a:off x="2483224" y="3376984"/>
            <a:ext cx="587045" cy="290779"/>
          </a:xfrm>
          <a:prstGeom prst="rightArrow">
            <a:avLst/>
          </a:prstGeom>
          <a:solidFill>
            <a:srgbClr val="FFFFFF">
              <a:lumMod val="85000"/>
            </a:srgbClr>
          </a:solidFill>
          <a:ln w="12700" cap="flat" cmpd="sng" algn="ctr">
            <a:solidFill>
              <a:srgbClr val="FFFFFF">
                <a:lumMod val="85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Geneva" charset="-128"/>
            </a:endParaRPr>
          </a:p>
        </p:txBody>
      </p:sp>
      <p:sp>
        <p:nvSpPr>
          <p:cNvPr id="41" name="Right Arrow 40"/>
          <p:cNvSpPr/>
          <p:nvPr/>
        </p:nvSpPr>
        <p:spPr bwMode="auto">
          <a:xfrm rot="10800000">
            <a:off x="5800545" y="3388659"/>
            <a:ext cx="587045" cy="290779"/>
          </a:xfrm>
          <a:prstGeom prst="rightArrow">
            <a:avLst/>
          </a:prstGeom>
          <a:solidFill>
            <a:srgbClr val="FFFFFF">
              <a:lumMod val="85000"/>
            </a:srgbClr>
          </a:solidFill>
          <a:ln w="12700" cap="flat" cmpd="sng" algn="ctr">
            <a:solidFill>
              <a:srgbClr val="FFFFFF">
                <a:lumMod val="85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Geneva" charset="-128"/>
            </a:endParaRPr>
          </a:p>
        </p:txBody>
      </p:sp>
      <p:sp>
        <p:nvSpPr>
          <p:cNvPr id="42" name="Right Arrow 41"/>
          <p:cNvSpPr/>
          <p:nvPr/>
        </p:nvSpPr>
        <p:spPr bwMode="auto">
          <a:xfrm rot="16200000">
            <a:off x="4195483" y="4814048"/>
            <a:ext cx="587045" cy="290779"/>
          </a:xfrm>
          <a:prstGeom prst="rightArrow">
            <a:avLst/>
          </a:prstGeom>
          <a:solidFill>
            <a:srgbClr val="FFFFFF">
              <a:lumMod val="85000"/>
            </a:srgbClr>
          </a:solidFill>
          <a:ln w="12700" cap="flat" cmpd="sng" algn="ctr">
            <a:solidFill>
              <a:srgbClr val="FFFFFF">
                <a:lumMod val="85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Geneva" charset="-128"/>
            </a:endParaRPr>
          </a:p>
        </p:txBody>
      </p:sp>
      <p:sp>
        <p:nvSpPr>
          <p:cNvPr id="43" name="Right Arrow 42"/>
          <p:cNvSpPr/>
          <p:nvPr/>
        </p:nvSpPr>
        <p:spPr bwMode="auto">
          <a:xfrm rot="16200000">
            <a:off x="4204447" y="2599766"/>
            <a:ext cx="587045" cy="290779"/>
          </a:xfrm>
          <a:prstGeom prst="rightArrow">
            <a:avLst/>
          </a:prstGeom>
          <a:solidFill>
            <a:srgbClr val="FFFFFF">
              <a:lumMod val="85000"/>
            </a:srgbClr>
          </a:solidFill>
          <a:ln w="12700" cap="flat" cmpd="sng" algn="ctr">
            <a:solidFill>
              <a:srgbClr val="FFFFFF">
                <a:lumMod val="85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Geneva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3563888" y="2801078"/>
            <a:ext cx="1824317" cy="1420010"/>
          </a:xfrm>
          <a:prstGeom prst="ellipse">
            <a:avLst/>
          </a:prstGeom>
          <a:solidFill>
            <a:srgbClr val="FFFFFF">
              <a:lumMod val="85000"/>
            </a:srgbClr>
          </a:solidFill>
          <a:ln w="12700" cap="flat" cmpd="sng" algn="ctr">
            <a:solidFill>
              <a:srgbClr val="FFFFFF">
                <a:lumMod val="95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Geneva" charset="-128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1586197" y="3200399"/>
            <a:ext cx="1074034" cy="697820"/>
          </a:xfrm>
          <a:prstGeom prst="ellipse">
            <a:avLst/>
          </a:prstGeom>
          <a:solidFill>
            <a:srgbClr val="0000CC"/>
          </a:solidFill>
          <a:ln w="12700" cap="flat" cmpd="sng" algn="ctr">
            <a:solidFill>
              <a:srgbClr val="FFFFFF">
                <a:lumMod val="85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glow rad="228600">
              <a:srgbClr val="3973AD">
                <a:satMod val="175000"/>
                <a:alpha val="40000"/>
              </a:srgb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Geneva" charset="-128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3962401" y="4959437"/>
            <a:ext cx="1074034" cy="697820"/>
          </a:xfrm>
          <a:prstGeom prst="ellipse">
            <a:avLst/>
          </a:prstGeom>
          <a:solidFill>
            <a:srgbClr val="0000CC"/>
          </a:solidFill>
          <a:ln w="12700" cap="flat" cmpd="sng" algn="ctr">
            <a:solidFill>
              <a:srgbClr val="FFFFFF">
                <a:lumMod val="85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glow rad="228600">
              <a:srgbClr val="3973AD">
                <a:satMod val="175000"/>
                <a:alpha val="40000"/>
              </a:srgb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Geneva" charset="-128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6320118" y="3215599"/>
            <a:ext cx="1074034" cy="697820"/>
          </a:xfrm>
          <a:prstGeom prst="ellipse">
            <a:avLst/>
          </a:prstGeom>
          <a:solidFill>
            <a:srgbClr val="0000CC"/>
          </a:solidFill>
          <a:ln w="12700" cap="flat" cmpd="sng" algn="ctr">
            <a:solidFill>
              <a:srgbClr val="FFFFFF">
                <a:lumMod val="85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glow rad="228600">
              <a:srgbClr val="3973AD">
                <a:satMod val="175000"/>
                <a:alpha val="40000"/>
              </a:srgb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Geneva" charset="-128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563889" y="3154691"/>
            <a:ext cx="180331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sz="1400" i="1" dirty="0" smtClean="0">
                <a:solidFill>
                  <a:srgbClr val="C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ea typeface="Geneva" charset="-128"/>
              </a:rPr>
              <a:t>Planificiación anual de Auditorias de Franquicia</a:t>
            </a:r>
            <a:endParaRPr lang="en-GB" sz="1400" i="1" dirty="0">
              <a:solidFill>
                <a:srgbClr val="C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ea typeface="Geneva" charset="-128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320118" y="3302899"/>
            <a:ext cx="117764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sz="1400" dirty="0" smtClean="0">
                <a:solidFill>
                  <a:srgbClr val="FFFF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ea typeface="Geneva" charset="-128"/>
              </a:rPr>
              <a:t>Trabajo de Campo</a:t>
            </a:r>
            <a:endParaRPr lang="en-GB" sz="1400" dirty="0">
              <a:solidFill>
                <a:srgbClr val="FFFF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ea typeface="Geneva" charset="-128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470710" y="3194392"/>
            <a:ext cx="130109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sz="1400" dirty="0" smtClean="0">
                <a:solidFill>
                  <a:srgbClr val="FFFF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ea typeface="Geneva" charset="-128"/>
              </a:rPr>
              <a:t>Otras </a:t>
            </a:r>
            <a:r>
              <a:rPr lang="en-GB" sz="1400" dirty="0">
                <a:solidFill>
                  <a:srgbClr val="FFFF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ea typeface="Geneva" charset="-128"/>
              </a:rPr>
              <a:t>A</a:t>
            </a:r>
            <a:r>
              <a:rPr lang="en-GB" sz="1400" dirty="0" smtClean="0">
                <a:solidFill>
                  <a:srgbClr val="FFFF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ea typeface="Geneva" charset="-128"/>
              </a:rPr>
              <a:t>ctividades de AI</a:t>
            </a:r>
            <a:endParaRPr lang="en-GB" sz="1400" dirty="0">
              <a:solidFill>
                <a:srgbClr val="FFFF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ea typeface="Geneva" charset="-128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916362" y="1666876"/>
            <a:ext cx="123666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sz="1400" dirty="0" smtClean="0">
                <a:solidFill>
                  <a:srgbClr val="FFFF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ea typeface="Geneva" charset="-128"/>
              </a:rPr>
              <a:t>Planificación</a:t>
            </a:r>
            <a:endParaRPr lang="en-GB" sz="1400" dirty="0">
              <a:solidFill>
                <a:srgbClr val="FFFF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ea typeface="Geneva" charset="-128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916363" y="5104078"/>
            <a:ext cx="123666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sz="1400" dirty="0" smtClean="0">
                <a:solidFill>
                  <a:srgbClr val="FFFF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ea typeface="Geneva" charset="-128"/>
              </a:rPr>
              <a:t>Reportes</a:t>
            </a:r>
            <a:endParaRPr lang="en-GB" sz="1400" dirty="0">
              <a:solidFill>
                <a:srgbClr val="FFFF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ea typeface="Geneva" charset="-128"/>
            </a:endParaRPr>
          </a:p>
        </p:txBody>
      </p:sp>
      <p:pic>
        <p:nvPicPr>
          <p:cNvPr id="53" name="Picture 52" descr="FELABA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9370" y="6000303"/>
            <a:ext cx="1206649" cy="647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Imagen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8819" y="6000303"/>
            <a:ext cx="1500599" cy="666266"/>
          </a:xfrm>
          <a:prstGeom prst="rect">
            <a:avLst/>
          </a:prstGeom>
        </p:spPr>
      </p:pic>
      <p:pic>
        <p:nvPicPr>
          <p:cNvPr id="55" name="Imagen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845" y="6046133"/>
            <a:ext cx="2312462" cy="620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16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27650"/>
          </a:xfrm>
        </p:spPr>
        <p:txBody>
          <a:bodyPr>
            <a:normAutofit/>
          </a:bodyPr>
          <a:lstStyle/>
          <a:p>
            <a:pPr algn="ctr"/>
            <a:r>
              <a:rPr lang="es-PE" sz="3200" dirty="0" smtClean="0"/>
              <a:t>Planificación</a:t>
            </a:r>
            <a:endParaRPr lang="es-PY" sz="3200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1F5AF-9075-4BF7-AE60-D07B17989005}" type="slidenum">
              <a:rPr lang="es-PY" smtClean="0"/>
              <a:t>9</a:t>
            </a:fld>
            <a:endParaRPr lang="es-PY" dirty="0"/>
          </a:p>
        </p:txBody>
      </p:sp>
      <p:pic>
        <p:nvPicPr>
          <p:cNvPr id="9" name="Picture 8" descr="FELABA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9370" y="6000303"/>
            <a:ext cx="1206649" cy="647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845" y="6046133"/>
            <a:ext cx="2312462" cy="620436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8819" y="6000303"/>
            <a:ext cx="1500599" cy="666266"/>
          </a:xfrm>
          <a:prstGeom prst="rect">
            <a:avLst/>
          </a:prstGeom>
        </p:spPr>
      </p:pic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628650" y="1250831"/>
            <a:ext cx="7886700" cy="4351338"/>
          </a:xfrm>
        </p:spPr>
        <p:txBody>
          <a:bodyPr/>
          <a:lstStyle/>
          <a:p>
            <a:pPr marL="342900" lvl="1" indent="-342900" algn="just">
              <a:spcBef>
                <a:spcPts val="1200"/>
              </a:spcBef>
              <a:spcAft>
                <a:spcPts val="1200"/>
              </a:spcAft>
              <a:buFont typeface="Calibri" panose="020F0502020204030204" pitchFamily="34" charset="0"/>
              <a:buChar char="–"/>
            </a:pP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  <a:cs typeface="+mn-cs"/>
              </a:rPr>
              <a:t>Recopilar información general y particular sobre el país.</a:t>
            </a:r>
          </a:p>
          <a:p>
            <a:pPr marL="342900" lvl="1" indent="-342900" algn="just">
              <a:spcBef>
                <a:spcPts val="1200"/>
              </a:spcBef>
              <a:spcAft>
                <a:spcPts val="1200"/>
              </a:spcAft>
              <a:buFont typeface="Calibri" panose="020F0502020204030204" pitchFamily="34" charset="0"/>
              <a:buChar char="–"/>
            </a:pP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  <a:cs typeface="+mn-cs"/>
              </a:rPr>
              <a:t>Solicitar observaciones identificadas por la Gerencia que sean relevantes para la Auditoría de Franquicia </a:t>
            </a:r>
            <a:r>
              <a:rPr lang="en-GB" sz="2400" dirty="0">
                <a:solidFill>
                  <a:schemeClr val="tx2">
                    <a:lumMod val="75000"/>
                  </a:schemeClr>
                </a:solidFill>
                <a:cs typeface="+mn-cs"/>
              </a:rPr>
              <a:t>en </a:t>
            </a: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  <a:cs typeface="+mn-cs"/>
              </a:rPr>
              <a:t>cuestión.</a:t>
            </a:r>
          </a:p>
          <a:p>
            <a:pPr marL="342900" lvl="1" indent="-342900" algn="just">
              <a:spcBef>
                <a:spcPts val="1200"/>
              </a:spcBef>
              <a:spcAft>
                <a:spcPts val="1200"/>
              </a:spcAft>
              <a:buFont typeface="Calibri" panose="020F0502020204030204" pitchFamily="34" charset="0"/>
              <a:buChar char="–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Definir las pruebas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de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auditoría en base al tamaño y la complejidad de cada país</a:t>
            </a:r>
            <a:endParaRPr lang="en-US" sz="2400" strike="sngStrike" dirty="0">
              <a:solidFill>
                <a:schemeClr val="tx2">
                  <a:lumMod val="75000"/>
                </a:schemeClr>
              </a:solidFill>
            </a:endParaRPr>
          </a:p>
          <a:p>
            <a:pPr marL="342900" lvl="1" indent="-342900" algn="just">
              <a:spcBef>
                <a:spcPts val="1200"/>
              </a:spcBef>
              <a:spcAft>
                <a:spcPts val="1200"/>
              </a:spcAft>
              <a:buFont typeface="Calibri" panose="020F0502020204030204" pitchFamily="34" charset="0"/>
              <a:buChar char="–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cs typeface="+mn-cs"/>
              </a:rPr>
              <a:t>Selección de técnicas de auditoría automatizadas (CAATs) para seleccionar muestras o realizar testeos antes de viajar al país auditado.</a:t>
            </a:r>
            <a:endParaRPr lang="en-US" sz="2400" dirty="0">
              <a:solidFill>
                <a:schemeClr val="tx2">
                  <a:lumMod val="75000"/>
                </a:schemeClr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468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</TotalTime>
  <Words>930</Words>
  <Application>Microsoft Office PowerPoint</Application>
  <PresentationFormat>On-screen Show (4:3)</PresentationFormat>
  <Paragraphs>127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Tema de Office</vt:lpstr>
      <vt:lpstr>PowerPoint Presentation</vt:lpstr>
      <vt:lpstr>Manuel Muela Cameno</vt:lpstr>
      <vt:lpstr>Agenda</vt:lpstr>
      <vt:lpstr>Citi – Contexto Global y el Rol del CCO</vt:lpstr>
      <vt:lpstr>CCO y el Ambiente de Control</vt:lpstr>
      <vt:lpstr>¿Qué son las Auditorías de Franquicia?</vt:lpstr>
      <vt:lpstr>Modelo de Staffing</vt:lpstr>
      <vt:lpstr>Ciclo de Vida de Auditoría</vt:lpstr>
      <vt:lpstr>Planificación</vt:lpstr>
      <vt:lpstr>Trabajo de campo</vt:lpstr>
      <vt:lpstr>Reporte de Auditoría</vt:lpstr>
      <vt:lpstr>Otras Actividades</vt:lpstr>
      <vt:lpstr>Consideraciones Finales</vt:lpstr>
      <vt:lpstr>Información de Contacto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Hernandez Sanchezescribano, Maria</cp:lastModifiedBy>
  <cp:revision>42</cp:revision>
  <dcterms:created xsi:type="dcterms:W3CDTF">2016-02-09T02:01:43Z</dcterms:created>
  <dcterms:modified xsi:type="dcterms:W3CDTF">2016-05-04T10:27:26Z</dcterms:modified>
</cp:coreProperties>
</file>