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9" r:id="rId14"/>
    <p:sldId id="281" r:id="rId15"/>
    <p:sldId id="282" r:id="rId16"/>
    <p:sldId id="283" r:id="rId17"/>
    <p:sldId id="290" r:id="rId18"/>
    <p:sldId id="291" r:id="rId19"/>
    <p:sldId id="287" r:id="rId20"/>
    <p:sldId id="289" r:id="rId21"/>
    <p:sldId id="285" r:id="rId22"/>
  </p:sldIdLst>
  <p:sldSz cx="9144000" cy="6858000" type="screen4x3"/>
  <p:notesSz cx="6950075" cy="9236075"/>
  <p:defaultTextStyle>
    <a:defPPr>
      <a:defRPr lang="es-ES"/>
    </a:defPPr>
    <a:lvl1pPr marL="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6B941"/>
    <a:srgbClr val="3FBB4E"/>
    <a:srgbClr val="87EB8C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162" autoAdjust="0"/>
    <p:restoredTop sz="84014" autoAdjust="0"/>
  </p:normalViewPr>
  <p:slideViewPr>
    <p:cSldViewPr>
      <p:cViewPr>
        <p:scale>
          <a:sx n="70" d="100"/>
          <a:sy n="70" d="100"/>
        </p:scale>
        <p:origin x="-11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7254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909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6EAF46-BA2B-4AD8-BA00-B17C94021FE5}" type="doc">
      <dgm:prSet loTypeId="urn:microsoft.com/office/officeart/2005/8/layout/cycle6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SV"/>
        </a:p>
      </dgm:t>
    </dgm:pt>
    <dgm:pt modelId="{AF37497C-BD11-4D9D-902E-6C59231AFA46}">
      <dgm:prSet phldrT="[Text]" custT="1"/>
      <dgm:spPr/>
      <dgm:t>
        <a:bodyPr/>
        <a:lstStyle/>
        <a:p>
          <a:r>
            <a:rPr lang="es-SV" sz="1400" dirty="0" smtClean="0">
              <a:latin typeface="+mn-lt"/>
              <a:cs typeface="Arial" panose="020B0604020202020204" pitchFamily="34" charset="0"/>
            </a:rPr>
            <a:t>Ambiente de Control</a:t>
          </a:r>
          <a:endParaRPr lang="es-SV" sz="1400" dirty="0">
            <a:latin typeface="+mn-lt"/>
            <a:cs typeface="Arial" panose="020B0604020202020204" pitchFamily="34" charset="0"/>
          </a:endParaRPr>
        </a:p>
      </dgm:t>
    </dgm:pt>
    <dgm:pt modelId="{D6D594F4-F62A-4A2E-83EC-A35507FF06DD}" type="parTrans" cxnId="{B3022A60-59BB-464C-BCBC-CDEE18AEC1C3}">
      <dgm:prSet/>
      <dgm:spPr/>
      <dgm:t>
        <a:bodyPr/>
        <a:lstStyle/>
        <a:p>
          <a:endParaRPr lang="es-SV"/>
        </a:p>
      </dgm:t>
    </dgm:pt>
    <dgm:pt modelId="{C9EEC361-0AAC-460D-8F43-87C3101037A7}" type="sibTrans" cxnId="{B3022A60-59BB-464C-BCBC-CDEE18AEC1C3}">
      <dgm:prSet/>
      <dgm:spPr/>
      <dgm:t>
        <a:bodyPr/>
        <a:lstStyle/>
        <a:p>
          <a:endParaRPr lang="es-SV"/>
        </a:p>
      </dgm:t>
    </dgm:pt>
    <dgm:pt modelId="{3FD63296-3629-44F0-BC61-AF7201AFC834}">
      <dgm:prSet phldrT="[Text]" custT="1"/>
      <dgm:spPr/>
      <dgm:t>
        <a:bodyPr/>
        <a:lstStyle/>
        <a:p>
          <a:r>
            <a:rPr lang="es-SV" sz="1400" dirty="0" smtClean="0">
              <a:latin typeface="+mn-lt"/>
              <a:cs typeface="Arial" panose="020B0604020202020204" pitchFamily="34" charset="0"/>
            </a:rPr>
            <a:t>Información y Comunicación</a:t>
          </a:r>
          <a:endParaRPr lang="es-SV" sz="1400" dirty="0">
            <a:latin typeface="+mn-lt"/>
            <a:cs typeface="Arial" panose="020B0604020202020204" pitchFamily="34" charset="0"/>
          </a:endParaRPr>
        </a:p>
      </dgm:t>
    </dgm:pt>
    <dgm:pt modelId="{76F52AC2-4359-4707-84CE-8505E60F4C3C}" type="parTrans" cxnId="{245A792E-1B37-4800-A2EB-88C14293ECA6}">
      <dgm:prSet/>
      <dgm:spPr/>
      <dgm:t>
        <a:bodyPr/>
        <a:lstStyle/>
        <a:p>
          <a:endParaRPr lang="es-SV"/>
        </a:p>
      </dgm:t>
    </dgm:pt>
    <dgm:pt modelId="{E2A16E24-DBA6-4659-B581-C2A6AFE2C483}" type="sibTrans" cxnId="{245A792E-1B37-4800-A2EB-88C14293ECA6}">
      <dgm:prSet/>
      <dgm:spPr/>
      <dgm:t>
        <a:bodyPr/>
        <a:lstStyle/>
        <a:p>
          <a:endParaRPr lang="es-SV"/>
        </a:p>
      </dgm:t>
    </dgm:pt>
    <dgm:pt modelId="{78036F61-7F14-4E40-8F2B-8C9145949841}">
      <dgm:prSet phldrT="[Text]" custT="1"/>
      <dgm:spPr/>
      <dgm:t>
        <a:bodyPr/>
        <a:lstStyle/>
        <a:p>
          <a:r>
            <a:rPr lang="es-SV" sz="1400" dirty="0" smtClean="0">
              <a:latin typeface="+mn-lt"/>
              <a:cs typeface="Arial" panose="020B0604020202020204" pitchFamily="34" charset="0"/>
            </a:rPr>
            <a:t>Actividades de Control</a:t>
          </a:r>
          <a:endParaRPr lang="es-SV" sz="1400" dirty="0">
            <a:latin typeface="+mn-lt"/>
            <a:cs typeface="Arial" panose="020B0604020202020204" pitchFamily="34" charset="0"/>
          </a:endParaRPr>
        </a:p>
      </dgm:t>
    </dgm:pt>
    <dgm:pt modelId="{49E075BE-462C-41CB-8B79-E8B7F3F21DA9}" type="parTrans" cxnId="{3939DAC0-14CF-4B92-AF5A-CFACD7E5CFEC}">
      <dgm:prSet/>
      <dgm:spPr/>
      <dgm:t>
        <a:bodyPr/>
        <a:lstStyle/>
        <a:p>
          <a:endParaRPr lang="es-SV"/>
        </a:p>
      </dgm:t>
    </dgm:pt>
    <dgm:pt modelId="{7E6DB5C2-A301-4DDB-BAF9-60E384FECD69}" type="sibTrans" cxnId="{3939DAC0-14CF-4B92-AF5A-CFACD7E5CFEC}">
      <dgm:prSet/>
      <dgm:spPr/>
      <dgm:t>
        <a:bodyPr/>
        <a:lstStyle/>
        <a:p>
          <a:endParaRPr lang="es-SV"/>
        </a:p>
      </dgm:t>
    </dgm:pt>
    <dgm:pt modelId="{6799AB04-C32D-444D-A400-F7DEAEC7796C}">
      <dgm:prSet phldrT="[Text]" custT="1"/>
      <dgm:spPr/>
      <dgm:t>
        <a:bodyPr/>
        <a:lstStyle/>
        <a:p>
          <a:r>
            <a:rPr lang="es-SV" sz="1400" dirty="0" smtClean="0">
              <a:latin typeface="+mn-lt"/>
              <a:cs typeface="Arial" panose="020B0604020202020204" pitchFamily="34" charset="0"/>
            </a:rPr>
            <a:t>Evaluación de Riesgo</a:t>
          </a:r>
          <a:endParaRPr lang="es-SV" sz="1400" dirty="0">
            <a:latin typeface="+mn-lt"/>
            <a:cs typeface="Arial" panose="020B0604020202020204" pitchFamily="34" charset="0"/>
          </a:endParaRPr>
        </a:p>
      </dgm:t>
    </dgm:pt>
    <dgm:pt modelId="{F767AF5A-0443-4A61-A9D5-059DA7212628}" type="parTrans" cxnId="{47D170C1-98D7-4AA3-AE77-1E41DC9C3445}">
      <dgm:prSet/>
      <dgm:spPr/>
      <dgm:t>
        <a:bodyPr/>
        <a:lstStyle/>
        <a:p>
          <a:endParaRPr lang="es-SV"/>
        </a:p>
      </dgm:t>
    </dgm:pt>
    <dgm:pt modelId="{C4CB9CBC-F67E-448D-AA44-61E523DE4A4F}" type="sibTrans" cxnId="{47D170C1-98D7-4AA3-AE77-1E41DC9C3445}">
      <dgm:prSet/>
      <dgm:spPr/>
      <dgm:t>
        <a:bodyPr/>
        <a:lstStyle/>
        <a:p>
          <a:endParaRPr lang="es-SV"/>
        </a:p>
      </dgm:t>
    </dgm:pt>
    <dgm:pt modelId="{ACABCE9E-31C1-4FD4-9DA0-02F56FA602F8}">
      <dgm:prSet phldrT="[Text]" custT="1"/>
      <dgm:spPr/>
      <dgm:t>
        <a:bodyPr/>
        <a:lstStyle/>
        <a:p>
          <a:r>
            <a:rPr lang="es-SV" sz="1400" dirty="0" smtClean="0">
              <a:latin typeface="+mn-lt"/>
              <a:cs typeface="Arial" panose="020B0604020202020204" pitchFamily="34" charset="0"/>
            </a:rPr>
            <a:t>Supervisión y Monitoreo</a:t>
          </a:r>
          <a:endParaRPr lang="es-SV" sz="1400" dirty="0">
            <a:latin typeface="+mn-lt"/>
            <a:cs typeface="Arial" panose="020B0604020202020204" pitchFamily="34" charset="0"/>
          </a:endParaRPr>
        </a:p>
      </dgm:t>
    </dgm:pt>
    <dgm:pt modelId="{892B0C38-74D2-4B5C-A835-1D03E8FC673C}" type="parTrans" cxnId="{B131C414-C169-4A77-A399-AF2D6D1907EA}">
      <dgm:prSet/>
      <dgm:spPr/>
      <dgm:t>
        <a:bodyPr/>
        <a:lstStyle/>
        <a:p>
          <a:endParaRPr lang="es-SV"/>
        </a:p>
      </dgm:t>
    </dgm:pt>
    <dgm:pt modelId="{C2732681-3440-435E-B00B-532E3414DDAF}" type="sibTrans" cxnId="{B131C414-C169-4A77-A399-AF2D6D1907EA}">
      <dgm:prSet/>
      <dgm:spPr/>
      <dgm:t>
        <a:bodyPr/>
        <a:lstStyle/>
        <a:p>
          <a:endParaRPr lang="es-SV"/>
        </a:p>
      </dgm:t>
    </dgm:pt>
    <dgm:pt modelId="{C64202D0-F6F9-47CF-AFEE-6DC4B15CEAA6}" type="pres">
      <dgm:prSet presAssocID="{1F6EAF46-BA2B-4AD8-BA00-B17C94021FE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E600320C-B543-4A75-8386-4CC5DEF0445F}" type="pres">
      <dgm:prSet presAssocID="{AF37497C-BD11-4D9D-902E-6C59231AFA4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191FF8CD-A06D-4DC2-AFDB-784166C5B1E0}" type="pres">
      <dgm:prSet presAssocID="{AF37497C-BD11-4D9D-902E-6C59231AFA46}" presName="spNode" presStyleCnt="0"/>
      <dgm:spPr/>
    </dgm:pt>
    <dgm:pt modelId="{FD9BAAB1-DAA5-42D8-88CD-219B4A4B8928}" type="pres">
      <dgm:prSet presAssocID="{C9EEC361-0AAC-460D-8F43-87C3101037A7}" presName="sibTrans" presStyleLbl="sibTrans1D1" presStyleIdx="0" presStyleCnt="5"/>
      <dgm:spPr/>
      <dgm:t>
        <a:bodyPr/>
        <a:lstStyle/>
        <a:p>
          <a:endParaRPr lang="es-SV"/>
        </a:p>
      </dgm:t>
    </dgm:pt>
    <dgm:pt modelId="{146644D7-E8F8-4BCF-8F1E-788C8663D8EE}" type="pres">
      <dgm:prSet presAssocID="{6799AB04-C32D-444D-A400-F7DEAEC7796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92D1B74B-0714-4F59-846E-1E0F0BD76CA8}" type="pres">
      <dgm:prSet presAssocID="{6799AB04-C32D-444D-A400-F7DEAEC7796C}" presName="spNode" presStyleCnt="0"/>
      <dgm:spPr/>
    </dgm:pt>
    <dgm:pt modelId="{B9723633-2930-4549-8AF8-15604415D39A}" type="pres">
      <dgm:prSet presAssocID="{C4CB9CBC-F67E-448D-AA44-61E523DE4A4F}" presName="sibTrans" presStyleLbl="sibTrans1D1" presStyleIdx="1" presStyleCnt="5"/>
      <dgm:spPr/>
      <dgm:t>
        <a:bodyPr/>
        <a:lstStyle/>
        <a:p>
          <a:endParaRPr lang="es-SV"/>
        </a:p>
      </dgm:t>
    </dgm:pt>
    <dgm:pt modelId="{F693A24B-DA0C-4646-90B2-D3F9D56000E9}" type="pres">
      <dgm:prSet presAssocID="{78036F61-7F14-4E40-8F2B-8C914594984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F6D0E831-312A-4EBA-AE01-AFDDDAD643EF}" type="pres">
      <dgm:prSet presAssocID="{78036F61-7F14-4E40-8F2B-8C9145949841}" presName="spNode" presStyleCnt="0"/>
      <dgm:spPr/>
    </dgm:pt>
    <dgm:pt modelId="{498C606D-F72F-4DD2-A321-A5E9DA36B4B3}" type="pres">
      <dgm:prSet presAssocID="{7E6DB5C2-A301-4DDB-BAF9-60E384FECD69}" presName="sibTrans" presStyleLbl="sibTrans1D1" presStyleIdx="2" presStyleCnt="5"/>
      <dgm:spPr/>
      <dgm:t>
        <a:bodyPr/>
        <a:lstStyle/>
        <a:p>
          <a:endParaRPr lang="es-SV"/>
        </a:p>
      </dgm:t>
    </dgm:pt>
    <dgm:pt modelId="{5B976E5B-DF8A-426F-9764-F311C81AA9A6}" type="pres">
      <dgm:prSet presAssocID="{3FD63296-3629-44F0-BC61-AF7201AFC83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4BFFC396-B136-4CC0-A6A2-B2374B946EB4}" type="pres">
      <dgm:prSet presAssocID="{3FD63296-3629-44F0-BC61-AF7201AFC834}" presName="spNode" presStyleCnt="0"/>
      <dgm:spPr/>
    </dgm:pt>
    <dgm:pt modelId="{DCCC4018-E318-4F60-98ED-1ADA3EBBCE1F}" type="pres">
      <dgm:prSet presAssocID="{E2A16E24-DBA6-4659-B581-C2A6AFE2C483}" presName="sibTrans" presStyleLbl="sibTrans1D1" presStyleIdx="3" presStyleCnt="5"/>
      <dgm:spPr/>
      <dgm:t>
        <a:bodyPr/>
        <a:lstStyle/>
        <a:p>
          <a:endParaRPr lang="es-SV"/>
        </a:p>
      </dgm:t>
    </dgm:pt>
    <dgm:pt modelId="{CD6302A9-D713-4AFA-8ECB-B56FDF62153C}" type="pres">
      <dgm:prSet presAssocID="{ACABCE9E-31C1-4FD4-9DA0-02F56FA602F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10D54455-1DDC-4B32-81DC-A1360F4DF781}" type="pres">
      <dgm:prSet presAssocID="{ACABCE9E-31C1-4FD4-9DA0-02F56FA602F8}" presName="spNode" presStyleCnt="0"/>
      <dgm:spPr/>
    </dgm:pt>
    <dgm:pt modelId="{291F9769-F80C-4615-B81B-2B7630BCA328}" type="pres">
      <dgm:prSet presAssocID="{C2732681-3440-435E-B00B-532E3414DDAF}" presName="sibTrans" presStyleLbl="sibTrans1D1" presStyleIdx="4" presStyleCnt="5"/>
      <dgm:spPr/>
      <dgm:t>
        <a:bodyPr/>
        <a:lstStyle/>
        <a:p>
          <a:endParaRPr lang="es-SV"/>
        </a:p>
      </dgm:t>
    </dgm:pt>
  </dgm:ptLst>
  <dgm:cxnLst>
    <dgm:cxn modelId="{B639B95D-B9C0-49C8-B68F-20724F8A119F}" type="presOf" srcId="{6799AB04-C32D-444D-A400-F7DEAEC7796C}" destId="{146644D7-E8F8-4BCF-8F1E-788C8663D8EE}" srcOrd="0" destOrd="0" presId="urn:microsoft.com/office/officeart/2005/8/layout/cycle6"/>
    <dgm:cxn modelId="{3939DAC0-14CF-4B92-AF5A-CFACD7E5CFEC}" srcId="{1F6EAF46-BA2B-4AD8-BA00-B17C94021FE5}" destId="{78036F61-7F14-4E40-8F2B-8C9145949841}" srcOrd="2" destOrd="0" parTransId="{49E075BE-462C-41CB-8B79-E8B7F3F21DA9}" sibTransId="{7E6DB5C2-A301-4DDB-BAF9-60E384FECD69}"/>
    <dgm:cxn modelId="{E201FDCE-0596-45D2-8914-1D5170A23776}" type="presOf" srcId="{3FD63296-3629-44F0-BC61-AF7201AFC834}" destId="{5B976E5B-DF8A-426F-9764-F311C81AA9A6}" srcOrd="0" destOrd="0" presId="urn:microsoft.com/office/officeart/2005/8/layout/cycle6"/>
    <dgm:cxn modelId="{CEFC274C-258B-4F82-9AE0-82A96922D7DB}" type="presOf" srcId="{E2A16E24-DBA6-4659-B581-C2A6AFE2C483}" destId="{DCCC4018-E318-4F60-98ED-1ADA3EBBCE1F}" srcOrd="0" destOrd="0" presId="urn:microsoft.com/office/officeart/2005/8/layout/cycle6"/>
    <dgm:cxn modelId="{5A3B11DD-E3BC-4C27-8C5A-1C4BD9B1AAEF}" type="presOf" srcId="{ACABCE9E-31C1-4FD4-9DA0-02F56FA602F8}" destId="{CD6302A9-D713-4AFA-8ECB-B56FDF62153C}" srcOrd="0" destOrd="0" presId="urn:microsoft.com/office/officeart/2005/8/layout/cycle6"/>
    <dgm:cxn modelId="{245A792E-1B37-4800-A2EB-88C14293ECA6}" srcId="{1F6EAF46-BA2B-4AD8-BA00-B17C94021FE5}" destId="{3FD63296-3629-44F0-BC61-AF7201AFC834}" srcOrd="3" destOrd="0" parTransId="{76F52AC2-4359-4707-84CE-8505E60F4C3C}" sibTransId="{E2A16E24-DBA6-4659-B581-C2A6AFE2C483}"/>
    <dgm:cxn modelId="{B3022A60-59BB-464C-BCBC-CDEE18AEC1C3}" srcId="{1F6EAF46-BA2B-4AD8-BA00-B17C94021FE5}" destId="{AF37497C-BD11-4D9D-902E-6C59231AFA46}" srcOrd="0" destOrd="0" parTransId="{D6D594F4-F62A-4A2E-83EC-A35507FF06DD}" sibTransId="{C9EEC361-0AAC-460D-8F43-87C3101037A7}"/>
    <dgm:cxn modelId="{6BB52837-A61E-44AB-B377-B3462D5FDAF6}" type="presOf" srcId="{1F6EAF46-BA2B-4AD8-BA00-B17C94021FE5}" destId="{C64202D0-F6F9-47CF-AFEE-6DC4B15CEAA6}" srcOrd="0" destOrd="0" presId="urn:microsoft.com/office/officeart/2005/8/layout/cycle6"/>
    <dgm:cxn modelId="{AF90A992-C5D8-4100-92A1-0245B5EEB562}" type="presOf" srcId="{AF37497C-BD11-4D9D-902E-6C59231AFA46}" destId="{E600320C-B543-4A75-8386-4CC5DEF0445F}" srcOrd="0" destOrd="0" presId="urn:microsoft.com/office/officeart/2005/8/layout/cycle6"/>
    <dgm:cxn modelId="{0D960485-2EC9-408E-B428-97CBF0667653}" type="presOf" srcId="{78036F61-7F14-4E40-8F2B-8C9145949841}" destId="{F693A24B-DA0C-4646-90B2-D3F9D56000E9}" srcOrd="0" destOrd="0" presId="urn:microsoft.com/office/officeart/2005/8/layout/cycle6"/>
    <dgm:cxn modelId="{DF9C5A71-91B6-4689-9112-5D9F94334A51}" type="presOf" srcId="{C2732681-3440-435E-B00B-532E3414DDAF}" destId="{291F9769-F80C-4615-B81B-2B7630BCA328}" srcOrd="0" destOrd="0" presId="urn:microsoft.com/office/officeart/2005/8/layout/cycle6"/>
    <dgm:cxn modelId="{47D170C1-98D7-4AA3-AE77-1E41DC9C3445}" srcId="{1F6EAF46-BA2B-4AD8-BA00-B17C94021FE5}" destId="{6799AB04-C32D-444D-A400-F7DEAEC7796C}" srcOrd="1" destOrd="0" parTransId="{F767AF5A-0443-4A61-A9D5-059DA7212628}" sibTransId="{C4CB9CBC-F67E-448D-AA44-61E523DE4A4F}"/>
    <dgm:cxn modelId="{6E22944F-5124-46B3-B176-342B85E99782}" type="presOf" srcId="{C4CB9CBC-F67E-448D-AA44-61E523DE4A4F}" destId="{B9723633-2930-4549-8AF8-15604415D39A}" srcOrd="0" destOrd="0" presId="urn:microsoft.com/office/officeart/2005/8/layout/cycle6"/>
    <dgm:cxn modelId="{07A32648-43ED-414D-BAF2-61752CE4D01B}" type="presOf" srcId="{7E6DB5C2-A301-4DDB-BAF9-60E384FECD69}" destId="{498C606D-F72F-4DD2-A321-A5E9DA36B4B3}" srcOrd="0" destOrd="0" presId="urn:microsoft.com/office/officeart/2005/8/layout/cycle6"/>
    <dgm:cxn modelId="{52DA9C2D-3D41-4BD2-80E5-87ED06E50BEF}" type="presOf" srcId="{C9EEC361-0AAC-460D-8F43-87C3101037A7}" destId="{FD9BAAB1-DAA5-42D8-88CD-219B4A4B8928}" srcOrd="0" destOrd="0" presId="urn:microsoft.com/office/officeart/2005/8/layout/cycle6"/>
    <dgm:cxn modelId="{B131C414-C169-4A77-A399-AF2D6D1907EA}" srcId="{1F6EAF46-BA2B-4AD8-BA00-B17C94021FE5}" destId="{ACABCE9E-31C1-4FD4-9DA0-02F56FA602F8}" srcOrd="4" destOrd="0" parTransId="{892B0C38-74D2-4B5C-A835-1D03E8FC673C}" sibTransId="{C2732681-3440-435E-B00B-532E3414DDAF}"/>
    <dgm:cxn modelId="{63F25DD2-3921-4374-9CE8-868DEAFA24F2}" type="presParOf" srcId="{C64202D0-F6F9-47CF-AFEE-6DC4B15CEAA6}" destId="{E600320C-B543-4A75-8386-4CC5DEF0445F}" srcOrd="0" destOrd="0" presId="urn:microsoft.com/office/officeart/2005/8/layout/cycle6"/>
    <dgm:cxn modelId="{91425549-9D71-4EAC-854C-08D3677E99F5}" type="presParOf" srcId="{C64202D0-F6F9-47CF-AFEE-6DC4B15CEAA6}" destId="{191FF8CD-A06D-4DC2-AFDB-784166C5B1E0}" srcOrd="1" destOrd="0" presId="urn:microsoft.com/office/officeart/2005/8/layout/cycle6"/>
    <dgm:cxn modelId="{C81618F8-1FED-47A5-9211-F825027E74A3}" type="presParOf" srcId="{C64202D0-F6F9-47CF-AFEE-6DC4B15CEAA6}" destId="{FD9BAAB1-DAA5-42D8-88CD-219B4A4B8928}" srcOrd="2" destOrd="0" presId="urn:microsoft.com/office/officeart/2005/8/layout/cycle6"/>
    <dgm:cxn modelId="{086E3929-9CE7-4842-AD93-0AA43B591261}" type="presParOf" srcId="{C64202D0-F6F9-47CF-AFEE-6DC4B15CEAA6}" destId="{146644D7-E8F8-4BCF-8F1E-788C8663D8EE}" srcOrd="3" destOrd="0" presId="urn:microsoft.com/office/officeart/2005/8/layout/cycle6"/>
    <dgm:cxn modelId="{A023DCB0-34E1-4136-8B75-BC7D79376D00}" type="presParOf" srcId="{C64202D0-F6F9-47CF-AFEE-6DC4B15CEAA6}" destId="{92D1B74B-0714-4F59-846E-1E0F0BD76CA8}" srcOrd="4" destOrd="0" presId="urn:microsoft.com/office/officeart/2005/8/layout/cycle6"/>
    <dgm:cxn modelId="{904B50E0-C60C-4C5F-B8F0-40CEDB81DB37}" type="presParOf" srcId="{C64202D0-F6F9-47CF-AFEE-6DC4B15CEAA6}" destId="{B9723633-2930-4549-8AF8-15604415D39A}" srcOrd="5" destOrd="0" presId="urn:microsoft.com/office/officeart/2005/8/layout/cycle6"/>
    <dgm:cxn modelId="{910146B4-4AF5-45CB-8622-904F02A7C9A3}" type="presParOf" srcId="{C64202D0-F6F9-47CF-AFEE-6DC4B15CEAA6}" destId="{F693A24B-DA0C-4646-90B2-D3F9D56000E9}" srcOrd="6" destOrd="0" presId="urn:microsoft.com/office/officeart/2005/8/layout/cycle6"/>
    <dgm:cxn modelId="{E4122B30-8301-44DA-8383-755F257822D6}" type="presParOf" srcId="{C64202D0-F6F9-47CF-AFEE-6DC4B15CEAA6}" destId="{F6D0E831-312A-4EBA-AE01-AFDDDAD643EF}" srcOrd="7" destOrd="0" presId="urn:microsoft.com/office/officeart/2005/8/layout/cycle6"/>
    <dgm:cxn modelId="{CBC124B2-C4F9-47D4-B399-2914E428E03B}" type="presParOf" srcId="{C64202D0-F6F9-47CF-AFEE-6DC4B15CEAA6}" destId="{498C606D-F72F-4DD2-A321-A5E9DA36B4B3}" srcOrd="8" destOrd="0" presId="urn:microsoft.com/office/officeart/2005/8/layout/cycle6"/>
    <dgm:cxn modelId="{84460504-91C6-4DDB-9D4D-A04AE638CBCA}" type="presParOf" srcId="{C64202D0-F6F9-47CF-AFEE-6DC4B15CEAA6}" destId="{5B976E5B-DF8A-426F-9764-F311C81AA9A6}" srcOrd="9" destOrd="0" presId="urn:microsoft.com/office/officeart/2005/8/layout/cycle6"/>
    <dgm:cxn modelId="{BABA4EE7-0412-4F93-83C0-60D1C919064C}" type="presParOf" srcId="{C64202D0-F6F9-47CF-AFEE-6DC4B15CEAA6}" destId="{4BFFC396-B136-4CC0-A6A2-B2374B946EB4}" srcOrd="10" destOrd="0" presId="urn:microsoft.com/office/officeart/2005/8/layout/cycle6"/>
    <dgm:cxn modelId="{6DBAA68E-E554-4A51-B592-624B014CF82B}" type="presParOf" srcId="{C64202D0-F6F9-47CF-AFEE-6DC4B15CEAA6}" destId="{DCCC4018-E318-4F60-98ED-1ADA3EBBCE1F}" srcOrd="11" destOrd="0" presId="urn:microsoft.com/office/officeart/2005/8/layout/cycle6"/>
    <dgm:cxn modelId="{F933F7CE-B8BB-483C-B450-C13F29D9C423}" type="presParOf" srcId="{C64202D0-F6F9-47CF-AFEE-6DC4B15CEAA6}" destId="{CD6302A9-D713-4AFA-8ECB-B56FDF62153C}" srcOrd="12" destOrd="0" presId="urn:microsoft.com/office/officeart/2005/8/layout/cycle6"/>
    <dgm:cxn modelId="{4EBEF70E-62AF-40FC-918E-BF3C20C9562C}" type="presParOf" srcId="{C64202D0-F6F9-47CF-AFEE-6DC4B15CEAA6}" destId="{10D54455-1DDC-4B32-81DC-A1360F4DF781}" srcOrd="13" destOrd="0" presId="urn:microsoft.com/office/officeart/2005/8/layout/cycle6"/>
    <dgm:cxn modelId="{F4C712F5-D8BA-4934-97CB-AAC74FCF4B64}" type="presParOf" srcId="{C64202D0-F6F9-47CF-AFEE-6DC4B15CEAA6}" destId="{291F9769-F80C-4615-B81B-2B7630BCA328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0320C-B543-4A75-8386-4CC5DEF0445F}">
      <dsp:nvSpPr>
        <dsp:cNvPr id="0" name=""/>
        <dsp:cNvSpPr/>
      </dsp:nvSpPr>
      <dsp:spPr>
        <a:xfrm>
          <a:off x="3184828" y="1702"/>
          <a:ext cx="1326542" cy="86225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400" kern="1200" dirty="0" smtClean="0">
              <a:latin typeface="+mn-lt"/>
              <a:cs typeface="Arial" panose="020B0604020202020204" pitchFamily="34" charset="0"/>
            </a:rPr>
            <a:t>Ambiente de Control</a:t>
          </a:r>
          <a:endParaRPr lang="es-SV" sz="1400" kern="1200" dirty="0">
            <a:latin typeface="+mn-lt"/>
            <a:cs typeface="Arial" panose="020B0604020202020204" pitchFamily="34" charset="0"/>
          </a:endParaRPr>
        </a:p>
      </dsp:txBody>
      <dsp:txXfrm>
        <a:off x="3226920" y="43794"/>
        <a:ext cx="1242358" cy="778068"/>
      </dsp:txXfrm>
    </dsp:sp>
    <dsp:sp modelId="{FD9BAAB1-DAA5-42D8-88CD-219B4A4B8928}">
      <dsp:nvSpPr>
        <dsp:cNvPr id="0" name=""/>
        <dsp:cNvSpPr/>
      </dsp:nvSpPr>
      <dsp:spPr>
        <a:xfrm>
          <a:off x="2125657" y="432828"/>
          <a:ext cx="3444884" cy="3444884"/>
        </a:xfrm>
        <a:custGeom>
          <a:avLst/>
          <a:gdLst/>
          <a:ahLst/>
          <a:cxnLst/>
          <a:rect l="0" t="0" r="0" b="0"/>
          <a:pathLst>
            <a:path>
              <a:moveTo>
                <a:pt x="2394823" y="136658"/>
              </a:moveTo>
              <a:arcTo wR="1722442" hR="1722442" stAng="17578632" swAng="196113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644D7-E8F8-4BCF-8F1E-788C8663D8EE}">
      <dsp:nvSpPr>
        <dsp:cNvPr id="0" name=""/>
        <dsp:cNvSpPr/>
      </dsp:nvSpPr>
      <dsp:spPr>
        <a:xfrm>
          <a:off x="4822968" y="1191880"/>
          <a:ext cx="1326542" cy="862252"/>
        </a:xfrm>
        <a:prstGeom prst="round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400" kern="1200" dirty="0" smtClean="0">
              <a:latin typeface="+mn-lt"/>
              <a:cs typeface="Arial" panose="020B0604020202020204" pitchFamily="34" charset="0"/>
            </a:rPr>
            <a:t>Evaluación de Riesgo</a:t>
          </a:r>
          <a:endParaRPr lang="es-SV" sz="1400" kern="1200" dirty="0">
            <a:latin typeface="+mn-lt"/>
            <a:cs typeface="Arial" panose="020B0604020202020204" pitchFamily="34" charset="0"/>
          </a:endParaRPr>
        </a:p>
      </dsp:txBody>
      <dsp:txXfrm>
        <a:off x="4865060" y="1233972"/>
        <a:ext cx="1242358" cy="778068"/>
      </dsp:txXfrm>
    </dsp:sp>
    <dsp:sp modelId="{B9723633-2930-4549-8AF8-15604415D39A}">
      <dsp:nvSpPr>
        <dsp:cNvPr id="0" name=""/>
        <dsp:cNvSpPr/>
      </dsp:nvSpPr>
      <dsp:spPr>
        <a:xfrm>
          <a:off x="2125657" y="432828"/>
          <a:ext cx="3444884" cy="3444884"/>
        </a:xfrm>
        <a:custGeom>
          <a:avLst/>
          <a:gdLst/>
          <a:ahLst/>
          <a:cxnLst/>
          <a:rect l="0" t="0" r="0" b="0"/>
          <a:pathLst>
            <a:path>
              <a:moveTo>
                <a:pt x="3442524" y="1632313"/>
              </a:moveTo>
              <a:arcTo wR="1722442" hR="1722442" stAng="21420033" swAng="2195990"/>
            </a:path>
          </a:pathLst>
        </a:custGeom>
        <a:noFill/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93A24B-DA0C-4646-90B2-D3F9D56000E9}">
      <dsp:nvSpPr>
        <dsp:cNvPr id="0" name=""/>
        <dsp:cNvSpPr/>
      </dsp:nvSpPr>
      <dsp:spPr>
        <a:xfrm>
          <a:off x="4197254" y="3117629"/>
          <a:ext cx="1326542" cy="862252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400" kern="1200" dirty="0" smtClean="0">
              <a:latin typeface="+mn-lt"/>
              <a:cs typeface="Arial" panose="020B0604020202020204" pitchFamily="34" charset="0"/>
            </a:rPr>
            <a:t>Actividades de Control</a:t>
          </a:r>
          <a:endParaRPr lang="es-SV" sz="1400" kern="1200" dirty="0">
            <a:latin typeface="+mn-lt"/>
            <a:cs typeface="Arial" panose="020B0604020202020204" pitchFamily="34" charset="0"/>
          </a:endParaRPr>
        </a:p>
      </dsp:txBody>
      <dsp:txXfrm>
        <a:off x="4239346" y="3159721"/>
        <a:ext cx="1242358" cy="778068"/>
      </dsp:txXfrm>
    </dsp:sp>
    <dsp:sp modelId="{498C606D-F72F-4DD2-A321-A5E9DA36B4B3}">
      <dsp:nvSpPr>
        <dsp:cNvPr id="0" name=""/>
        <dsp:cNvSpPr/>
      </dsp:nvSpPr>
      <dsp:spPr>
        <a:xfrm>
          <a:off x="2125657" y="432828"/>
          <a:ext cx="3444884" cy="3444884"/>
        </a:xfrm>
        <a:custGeom>
          <a:avLst/>
          <a:gdLst/>
          <a:ahLst/>
          <a:cxnLst/>
          <a:rect l="0" t="0" r="0" b="0"/>
          <a:pathLst>
            <a:path>
              <a:moveTo>
                <a:pt x="2064756" y="3410526"/>
              </a:moveTo>
              <a:arcTo wR="1722442" hR="1722442" stAng="4712211" swAng="1375578"/>
            </a:path>
          </a:pathLst>
        </a:custGeom>
        <a:noFill/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76E5B-DF8A-426F-9764-F311C81AA9A6}">
      <dsp:nvSpPr>
        <dsp:cNvPr id="0" name=""/>
        <dsp:cNvSpPr/>
      </dsp:nvSpPr>
      <dsp:spPr>
        <a:xfrm>
          <a:off x="2172402" y="3117629"/>
          <a:ext cx="1326542" cy="862252"/>
        </a:xfrm>
        <a:prstGeom prst="round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400" kern="1200" dirty="0" smtClean="0">
              <a:latin typeface="+mn-lt"/>
              <a:cs typeface="Arial" panose="020B0604020202020204" pitchFamily="34" charset="0"/>
            </a:rPr>
            <a:t>Información y Comunicación</a:t>
          </a:r>
          <a:endParaRPr lang="es-SV" sz="1400" kern="1200" dirty="0">
            <a:latin typeface="+mn-lt"/>
            <a:cs typeface="Arial" panose="020B0604020202020204" pitchFamily="34" charset="0"/>
          </a:endParaRPr>
        </a:p>
      </dsp:txBody>
      <dsp:txXfrm>
        <a:off x="2214494" y="3159721"/>
        <a:ext cx="1242358" cy="778068"/>
      </dsp:txXfrm>
    </dsp:sp>
    <dsp:sp modelId="{DCCC4018-E318-4F60-98ED-1ADA3EBBCE1F}">
      <dsp:nvSpPr>
        <dsp:cNvPr id="0" name=""/>
        <dsp:cNvSpPr/>
      </dsp:nvSpPr>
      <dsp:spPr>
        <a:xfrm>
          <a:off x="2125657" y="432828"/>
          <a:ext cx="3444884" cy="3444884"/>
        </a:xfrm>
        <a:custGeom>
          <a:avLst/>
          <a:gdLst/>
          <a:ahLst/>
          <a:cxnLst/>
          <a:rect l="0" t="0" r="0" b="0"/>
          <a:pathLst>
            <a:path>
              <a:moveTo>
                <a:pt x="287790" y="2675637"/>
              </a:moveTo>
              <a:arcTo wR="1722442" hR="1722442" stAng="8783976" swAng="2195990"/>
            </a:path>
          </a:pathLst>
        </a:custGeom>
        <a:noFill/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6302A9-D713-4AFA-8ECB-B56FDF62153C}">
      <dsp:nvSpPr>
        <dsp:cNvPr id="0" name=""/>
        <dsp:cNvSpPr/>
      </dsp:nvSpPr>
      <dsp:spPr>
        <a:xfrm>
          <a:off x="1546688" y="1191880"/>
          <a:ext cx="1326542" cy="862252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400" kern="1200" dirty="0" smtClean="0">
              <a:latin typeface="+mn-lt"/>
              <a:cs typeface="Arial" panose="020B0604020202020204" pitchFamily="34" charset="0"/>
            </a:rPr>
            <a:t>Supervisión y Monitoreo</a:t>
          </a:r>
          <a:endParaRPr lang="es-SV" sz="1400" kern="1200" dirty="0">
            <a:latin typeface="+mn-lt"/>
            <a:cs typeface="Arial" panose="020B0604020202020204" pitchFamily="34" charset="0"/>
          </a:endParaRPr>
        </a:p>
      </dsp:txBody>
      <dsp:txXfrm>
        <a:off x="1588780" y="1233972"/>
        <a:ext cx="1242358" cy="778068"/>
      </dsp:txXfrm>
    </dsp:sp>
    <dsp:sp modelId="{291F9769-F80C-4615-B81B-2B7630BCA328}">
      <dsp:nvSpPr>
        <dsp:cNvPr id="0" name=""/>
        <dsp:cNvSpPr/>
      </dsp:nvSpPr>
      <dsp:spPr>
        <a:xfrm>
          <a:off x="2125657" y="432828"/>
          <a:ext cx="3444884" cy="3444884"/>
        </a:xfrm>
        <a:custGeom>
          <a:avLst/>
          <a:gdLst/>
          <a:ahLst/>
          <a:cxnLst/>
          <a:rect l="0" t="0" r="0" b="0"/>
          <a:pathLst>
            <a:path>
              <a:moveTo>
                <a:pt x="300167" y="750875"/>
              </a:moveTo>
              <a:arcTo wR="1722442" hR="1722442" stAng="12860237" swAng="1961131"/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latinLnBrk="0">
              <a:defRPr lang="es-ES" sz="1200"/>
            </a:lvl1pPr>
          </a:lstStyle>
          <a:p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latinLnBrk="0">
              <a:defRPr lang="es-ES" sz="1200"/>
            </a:lvl1pPr>
          </a:lstStyle>
          <a:p>
            <a:fld id="{D83FDC75-7F73-4A4A-A77C-09AADF00E0EA}" type="datetimeFigureOut">
              <a:rPr lang="es-ES" smtClean="0"/>
              <a:pPr/>
              <a:t>17/04/2015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latinLnBrk="0">
              <a:defRPr lang="es-ES" sz="1200"/>
            </a:lvl1pPr>
          </a:lstStyle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latinLnBrk="0">
              <a:defRPr lang="es-ES" sz="1200"/>
            </a:lvl1pPr>
          </a:lstStyle>
          <a:p>
            <a:fld id="{459226BF-1F13-42D3-80DC-373E7ADD1EB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7598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latinLnBrk="0">
              <a:defRPr lang="es-ES" sz="1200"/>
            </a:lvl1pPr>
          </a:lstStyle>
          <a:p>
            <a:fld id="{48AEF76B-3757-4A0B-AF93-28494465C1DD}" type="datetimeFigureOut">
              <a:pPr/>
              <a:t>17/04/2015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latinLnBrk="0">
              <a:defRPr lang="es-ES" sz="1200"/>
            </a:lvl1pPr>
          </a:lstStyle>
          <a:p>
            <a:fld id="{75693FD4-8F83-4EF7-AC3F-0DC0388986B0}" type="slidenum"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6052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4916">
              <a:defRPr lang="es-ES"/>
            </a:pPr>
            <a:r>
              <a:rPr lang="es-ES" dirty="0" smtClean="0"/>
              <a:t>Esta plantilla se puede usar como archivo de inicio para presentar materiales educativos en un entorno de grupo.</a:t>
            </a:r>
          </a:p>
          <a:p>
            <a:endParaRPr lang="es-ES" dirty="0" smtClean="0"/>
          </a:p>
          <a:p>
            <a:pPr lvl="0"/>
            <a:r>
              <a:rPr lang="es-ES" b="1" dirty="0"/>
              <a:t>Secciones</a:t>
            </a:r>
            <a:endParaRPr lang="es-ES" dirty="0"/>
          </a:p>
          <a:p>
            <a:pPr lvl="0"/>
            <a:r>
              <a:rPr lang="es-ES" dirty="0"/>
              <a:t>Para agregar secciones, haga clic con el botón secundario del mouse en una diapositiva. Las secciones pueden ayudarle a organizar las diapositivas o a facilitar la colaboración entre varios autores.</a:t>
            </a:r>
          </a:p>
          <a:p>
            <a:pPr lvl="0"/>
            <a:endParaRPr lang="es-ES" b="1" dirty="0"/>
          </a:p>
          <a:p>
            <a:pPr lvl="0"/>
            <a:r>
              <a:rPr lang="es-ES" b="1" dirty="0"/>
              <a:t>Notas</a:t>
            </a:r>
          </a:p>
          <a:p>
            <a:pPr lvl="0"/>
            <a:r>
              <a:rPr lang="es-ES" dirty="0"/>
              <a:t>Use la sección Notas para las notas de entrega o para proporcionar detalles adicionales al público. Vea las notas en la vista Presentación durante la presentación. </a:t>
            </a:r>
          </a:p>
          <a:p>
            <a:pPr lvl="0">
              <a:buFontTx/>
              <a:buNone/>
            </a:pPr>
            <a:r>
              <a:rPr lang="es-ES" dirty="0"/>
              <a:t>Tenga en cuenta el tamaño de la fuente (es importante para la accesibilidad, visibilidad, grabación en vídeo y producción en línea)</a:t>
            </a:r>
          </a:p>
          <a:p>
            <a:pPr lvl="0"/>
            <a:endParaRPr lang="es-ES" dirty="0"/>
          </a:p>
          <a:p>
            <a:pPr lvl="0">
              <a:buFontTx/>
              <a:buNone/>
            </a:pPr>
            <a:r>
              <a:rPr lang="es-ES" b="1" dirty="0"/>
              <a:t>Colores coordinados </a:t>
            </a:r>
          </a:p>
          <a:p>
            <a:pPr lvl="0">
              <a:buFontTx/>
              <a:buNone/>
            </a:pPr>
            <a:r>
              <a:rPr lang="es-ES" dirty="0"/>
              <a:t>Preste especial atención a los gráficos, diagramas y cuadros de texto. </a:t>
            </a:r>
          </a:p>
          <a:p>
            <a:pPr lvl="0"/>
            <a:r>
              <a:rPr lang="es-ES" dirty="0"/>
              <a:t>Tenga en cuenta que los asistentes imprimirán en blanco y negro o </a:t>
            </a:r>
            <a:r>
              <a:rPr lang="es-ES" dirty="0" err="1"/>
              <a:t>escala de grises</a:t>
            </a:r>
            <a:r>
              <a:rPr lang="es-ES" dirty="0"/>
              <a:t>. Ejecute una prueba de impresión para asegurarse de que los colores son los correctos cuando se imprime en blanco y negro puros y </a:t>
            </a:r>
            <a:r>
              <a:rPr lang="es-ES" dirty="0" err="1"/>
              <a:t>escala de grises</a:t>
            </a:r>
            <a:r>
              <a:rPr lang="es-ES" dirty="0"/>
              <a:t>.</a:t>
            </a:r>
          </a:p>
          <a:p>
            <a:pPr lvl="0">
              <a:buFontTx/>
              <a:buNone/>
            </a:pPr>
            <a:endParaRPr lang="es-ES" dirty="0"/>
          </a:p>
          <a:p>
            <a:pPr lvl="0">
              <a:buFontTx/>
              <a:buNone/>
            </a:pPr>
            <a:r>
              <a:rPr lang="es-ES" b="1" dirty="0"/>
              <a:t>Gráficos y tablas</a:t>
            </a:r>
          </a:p>
          <a:p>
            <a:pPr lvl="0"/>
            <a:r>
              <a:rPr lang="es-ES" dirty="0"/>
              <a:t>En breve: si es posible, use colores y estilos uniformes y que no distraigan.</a:t>
            </a:r>
          </a:p>
          <a:p>
            <a:pPr lvl="0"/>
            <a:r>
              <a:rPr lang="es-ES" dirty="0"/>
              <a:t>Etiquete todos los gráficos y tablas.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Agregue diapositivas a cada sección del tema según sea necesario, incluidas diapositivas con tablas, gráficos e imágenes. </a:t>
            </a:r>
          </a:p>
          <a:p>
            <a:r>
              <a:rPr lang="es-ES" dirty="0" smtClean="0"/>
              <a:t>Consulte la siguiente sección para ver una muestra</a:t>
            </a:r>
            <a:r>
              <a:rPr lang="es-ES" baseline="0" dirty="0" smtClean="0"/>
              <a:t> </a:t>
            </a:r>
            <a:r>
              <a:rPr lang="es-ES" dirty="0" smtClean="0"/>
              <a:t>diseños de</a:t>
            </a:r>
            <a:r>
              <a:rPr lang="es-ES" baseline="0" dirty="0" smtClean="0"/>
              <a:t> vídeo, imagen, gráfico y tabla de muestra.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es-ES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es-ES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es-ES" smtClean="0"/>
              <a:t>Haga clic para modificar el estilo de subtítulo del patrón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es-ES" sz="2000" baseline="0"/>
            </a:lvl1pPr>
          </a:lstStyle>
          <a:p>
            <a:r>
              <a:rPr kumimoji="0" lang="es-ES"/>
              <a:t>Logotipo de la compañía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17/04/2015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17/04/2015</a:t>
            </a:fld>
            <a:endParaRPr kumimoji="0"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o el 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17/04/2015</a:t>
            </a:fld>
            <a:endParaRPr kumimoji="0"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D2B4-16F3-4DAA-B98C-A98E67CAB27F}" type="datetimeFigureOut">
              <a:rPr lang="es-SV" smtClean="0"/>
              <a:t>17/04/2015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0058-A502-4FC7-8050-F1C293BDF2E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28084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es-ES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17/04/2015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es-ES" sz="1800"/>
            </a:lvl1pPr>
          </a:lstStyle>
          <a:p>
            <a:r>
              <a:rPr kumimoji="0" lang="es-ES"/>
              <a:t>Logotipo de la compañía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es-ES"/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es-ES" sz="3200">
                <a:latin typeface="+mn-lt"/>
              </a:defRPr>
            </a:lvl1pPr>
            <a:lvl2pPr eaLnBrk="1" latinLnBrk="0" hangingPunct="1">
              <a:defRPr kumimoji="0" lang="es-ES" sz="2800">
                <a:latin typeface="+mn-lt"/>
              </a:defRPr>
            </a:lvl2pPr>
            <a:lvl3pPr eaLnBrk="1" latinLnBrk="0" hangingPunct="1">
              <a:defRPr kumimoji="0" lang="es-ES" sz="2400">
                <a:latin typeface="+mn-lt"/>
              </a:defRPr>
            </a:lvl3pPr>
            <a:lvl4pPr eaLnBrk="1" latinLnBrk="0" hangingPunct="1">
              <a:defRPr kumimoji="0" lang="es-ES" sz="2400">
                <a:latin typeface="+mn-lt"/>
              </a:defRPr>
            </a:lvl4pPr>
            <a:lvl5pPr eaLnBrk="1" latinLnBrk="0" hangingPunct="1">
              <a:defRPr kumimoji="0" lang="es-ES" sz="2400">
                <a:latin typeface="+mn-lt"/>
              </a:defRPr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17/04/2015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es-ES" sz="2800"/>
            </a:lvl1pPr>
            <a:lvl2pPr eaLnBrk="1" latinLnBrk="0" hangingPunct="1">
              <a:defRPr kumimoji="0" lang="es-ES" sz="2400"/>
            </a:lvl2pPr>
            <a:lvl3pPr eaLnBrk="1" latinLnBrk="0" hangingPunct="1">
              <a:defRPr kumimoji="0" lang="es-ES" sz="2000"/>
            </a:lvl3pPr>
            <a:lvl4pPr eaLnBrk="1" latinLnBrk="0" hangingPunct="1">
              <a:defRPr kumimoji="0" lang="es-ES" sz="1800"/>
            </a:lvl4pPr>
            <a:lvl5pPr eaLnBrk="1" latinLnBrk="0" hangingPunct="1">
              <a:defRPr kumimoji="0" lang="es-ES" sz="1800"/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es-ES" sz="2800"/>
            </a:lvl1pPr>
            <a:lvl2pPr eaLnBrk="1" latinLnBrk="0" hangingPunct="1">
              <a:defRPr kumimoji="0" lang="es-ES" sz="2400"/>
            </a:lvl2pPr>
            <a:lvl3pPr eaLnBrk="1" latinLnBrk="0" hangingPunct="1">
              <a:defRPr kumimoji="0" lang="es-ES" sz="2000"/>
            </a:lvl3pPr>
            <a:lvl4pPr eaLnBrk="1" latinLnBrk="0" hangingPunct="1">
              <a:defRPr kumimoji="0" lang="es-ES" sz="1800"/>
            </a:lvl4pPr>
            <a:lvl5pPr eaLnBrk="1" latinLnBrk="0" hangingPunct="1">
              <a:defRPr kumimoji="0" lang="es-ES" sz="1800"/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17/04/2015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es-ES"/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es-ES" sz="2400" b="1"/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es-ES" sz="2400"/>
            </a:lvl1pPr>
            <a:lvl2pPr eaLnBrk="1" latinLnBrk="0" hangingPunct="1">
              <a:defRPr kumimoji="0" lang="es-ES" sz="2000"/>
            </a:lvl2pPr>
            <a:lvl3pPr eaLnBrk="1" latinLnBrk="0" hangingPunct="1">
              <a:defRPr kumimoji="0" lang="es-ES" sz="1800"/>
            </a:lvl3pPr>
            <a:lvl4pPr eaLnBrk="1" latinLnBrk="0" hangingPunct="1">
              <a:defRPr kumimoji="0" lang="es-ES" sz="1600"/>
            </a:lvl4pPr>
            <a:lvl5pPr eaLnBrk="1" latinLnBrk="0" hangingPunct="1">
              <a:defRPr kumimoji="0" lang="es-ES" sz="1600"/>
            </a:lvl5pPr>
            <a:lvl6pPr eaLnBrk="1" latinLnBrk="0" hangingPunct="1">
              <a:defRPr kumimoji="0" lang="es-ES" sz="1600"/>
            </a:lvl6pPr>
            <a:lvl7pPr eaLnBrk="1" latinLnBrk="0" hangingPunct="1">
              <a:defRPr kumimoji="0" lang="es-ES" sz="1600"/>
            </a:lvl7pPr>
            <a:lvl8pPr eaLnBrk="1" latinLnBrk="0" hangingPunct="1">
              <a:defRPr kumimoji="0" lang="es-ES" sz="1600"/>
            </a:lvl8pPr>
            <a:lvl9pPr eaLnBrk="1" latinLnBrk="0" hangingPunct="1">
              <a:defRPr kumimoji="0" lang="es-ES" sz="16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es-ES" sz="2400" b="1"/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es-ES" sz="2400"/>
            </a:lvl1pPr>
            <a:lvl2pPr eaLnBrk="1" latinLnBrk="0" hangingPunct="1">
              <a:defRPr kumimoji="0" lang="es-ES" sz="2000"/>
            </a:lvl2pPr>
            <a:lvl3pPr eaLnBrk="1" latinLnBrk="0" hangingPunct="1">
              <a:defRPr kumimoji="0" lang="es-ES" sz="1800"/>
            </a:lvl3pPr>
            <a:lvl4pPr eaLnBrk="1" latinLnBrk="0" hangingPunct="1">
              <a:defRPr kumimoji="0" lang="es-ES" sz="1600"/>
            </a:lvl4pPr>
            <a:lvl5pPr eaLnBrk="1" latinLnBrk="0" hangingPunct="1">
              <a:defRPr kumimoji="0" lang="es-ES" sz="1600"/>
            </a:lvl5pPr>
            <a:lvl6pPr eaLnBrk="1" latinLnBrk="0" hangingPunct="1">
              <a:defRPr kumimoji="0" lang="es-ES" sz="1600"/>
            </a:lvl6pPr>
            <a:lvl7pPr eaLnBrk="1" latinLnBrk="0" hangingPunct="1">
              <a:defRPr kumimoji="0" lang="es-ES" sz="1600"/>
            </a:lvl7pPr>
            <a:lvl8pPr eaLnBrk="1" latinLnBrk="0" hangingPunct="1">
              <a:defRPr kumimoji="0" lang="es-ES" sz="1600"/>
            </a:lvl8pPr>
            <a:lvl9pPr eaLnBrk="1" latinLnBrk="0" hangingPunct="1">
              <a:defRPr kumimoji="0" lang="es-ES" sz="16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17/04/2015</a:t>
            </a:fld>
            <a:endParaRPr kumimoji="0"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es-ES" sz="2000" b="1"/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es-ES" sz="3200"/>
            </a:lvl1pPr>
            <a:lvl2pPr eaLnBrk="1" latinLnBrk="0" hangingPunct="1">
              <a:defRPr kumimoji="0" lang="es-ES" sz="2800"/>
            </a:lvl2pPr>
            <a:lvl3pPr eaLnBrk="1" latinLnBrk="0" hangingPunct="1">
              <a:defRPr kumimoji="0" lang="es-ES" sz="2400"/>
            </a:lvl3pPr>
            <a:lvl4pPr eaLnBrk="1" latinLnBrk="0" hangingPunct="1">
              <a:defRPr kumimoji="0" lang="es-ES" sz="2000"/>
            </a:lvl4pPr>
            <a:lvl5pPr eaLnBrk="1" latinLnBrk="0" hangingPunct="1">
              <a:defRPr kumimoji="0" lang="es-ES" sz="2000"/>
            </a:lvl5pPr>
            <a:lvl6pPr eaLnBrk="1" latinLnBrk="0" hangingPunct="1">
              <a:defRPr kumimoji="0" lang="es-ES" sz="2000"/>
            </a:lvl6pPr>
            <a:lvl7pPr eaLnBrk="1" latinLnBrk="0" hangingPunct="1">
              <a:defRPr kumimoji="0" lang="es-ES" sz="2000"/>
            </a:lvl7pPr>
            <a:lvl8pPr eaLnBrk="1" latinLnBrk="0" hangingPunct="1">
              <a:defRPr kumimoji="0" lang="es-ES" sz="2000"/>
            </a:lvl8pPr>
            <a:lvl9pPr eaLnBrk="1" latinLnBrk="0" hangingPunct="1">
              <a:defRPr kumimoji="0" lang="es-ES" sz="20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es-ES" sz="1400"/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17/04/2015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es-ES" sz="2000" b="1"/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es-ES" sz="3200"/>
            </a:lvl1pPr>
            <a:lvl2pPr marL="457200" indent="0" eaLnBrk="1" latinLnBrk="0" hangingPunct="1">
              <a:buNone/>
              <a:defRPr kumimoji="0" lang="es-ES" sz="2800"/>
            </a:lvl2pPr>
            <a:lvl3pPr marL="914400" indent="0" eaLnBrk="1" latinLnBrk="0" hangingPunct="1">
              <a:buNone/>
              <a:defRPr kumimoji="0" lang="es-ES" sz="2400"/>
            </a:lvl3pPr>
            <a:lvl4pPr marL="1371600" indent="0" eaLnBrk="1" latinLnBrk="0" hangingPunct="1">
              <a:buNone/>
              <a:defRPr kumimoji="0" lang="es-ES" sz="2000"/>
            </a:lvl4pPr>
            <a:lvl5pPr marL="1828800" indent="0" eaLnBrk="1" latinLnBrk="0" hangingPunct="1">
              <a:buNone/>
              <a:defRPr kumimoji="0" lang="es-ES" sz="2000"/>
            </a:lvl5pPr>
            <a:lvl6pPr marL="2286000" indent="0" eaLnBrk="1" latinLnBrk="0" hangingPunct="1">
              <a:buNone/>
              <a:defRPr kumimoji="0" lang="es-ES" sz="2000"/>
            </a:lvl6pPr>
            <a:lvl7pPr marL="2743200" indent="0" eaLnBrk="1" latinLnBrk="0" hangingPunct="1">
              <a:buNone/>
              <a:defRPr kumimoji="0" lang="es-ES" sz="2000"/>
            </a:lvl7pPr>
            <a:lvl8pPr marL="3200400" indent="0" eaLnBrk="1" latinLnBrk="0" hangingPunct="1">
              <a:buNone/>
              <a:defRPr kumimoji="0" lang="es-ES" sz="2000"/>
            </a:lvl8pPr>
            <a:lvl9pPr marL="3657600" indent="0" eaLnBrk="1" latinLnBrk="0" hangingPunct="1">
              <a:buNone/>
              <a:defRPr kumimoji="0" lang="es-ES" sz="2000"/>
            </a:lvl9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es-ES" sz="1400"/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17/04/2015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17/04/2015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y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17/04/2015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es-ES" smtClean="0"/>
              <a:t>Haga clic para modificar el estilo de título del patrón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17/04/2015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  <p:sldLayoutId id="2147483664" r:id="rId13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es-ES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es-ES"/>
      </a:defPPr>
      <a:lvl1pPr marL="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771800" y="1700808"/>
            <a:ext cx="6180224" cy="2126781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Evaluación del proceso de administración del riesgo de fraude bajo un enfoque coso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962400" y="4038600"/>
            <a:ext cx="4772528" cy="1406624"/>
          </a:xfrm>
        </p:spPr>
        <p:txBody>
          <a:bodyPr>
            <a:normAutofit fontScale="92500" lnSpcReduction="20000"/>
          </a:bodyPr>
          <a:lstStyle/>
          <a:p>
            <a:r>
              <a:rPr lang="es-ES" sz="2400" dirty="0" smtClean="0">
                <a:latin typeface="+mn-lt"/>
              </a:rPr>
              <a:t>Aldo Emilio Napuri Colombier</a:t>
            </a:r>
          </a:p>
          <a:p>
            <a:r>
              <a:rPr lang="es-ES" sz="2400" dirty="0" smtClean="0">
                <a:latin typeface="+mn-lt"/>
              </a:rPr>
              <a:t>CP, CIA, MBA</a:t>
            </a:r>
            <a:endParaRPr lang="es-ES" sz="2400" dirty="0">
              <a:latin typeface="+mn-lt"/>
            </a:endParaRPr>
          </a:p>
          <a:p>
            <a:r>
              <a:rPr lang="es-ES" sz="2400" dirty="0" smtClean="0">
                <a:latin typeface="+mn-lt"/>
              </a:rPr>
              <a:t>FELABAN Web Conference </a:t>
            </a:r>
          </a:p>
          <a:p>
            <a:r>
              <a:rPr lang="es-ES" sz="2400" dirty="0">
                <a:latin typeface="+mn-lt"/>
              </a:rPr>
              <a:t>V</a:t>
            </a:r>
            <a:r>
              <a:rPr lang="es-ES" sz="2400" dirty="0" smtClean="0">
                <a:latin typeface="+mn-lt"/>
              </a:rPr>
              <a:t>iernes 20 de marzo 2015, 10 a.m. </a:t>
            </a:r>
            <a:endParaRPr lang="es-ES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077200" cy="1143000"/>
          </a:xfrm>
        </p:spPr>
        <p:txBody>
          <a:bodyPr>
            <a:normAutofit/>
          </a:bodyPr>
          <a:lstStyle/>
          <a:p>
            <a:r>
              <a:rPr lang="es-SV" sz="3600" dirty="0">
                <a:cs typeface="Arial" panose="020B0604020202020204" pitchFamily="34" charset="0"/>
              </a:rPr>
              <a:t>Objetivos </a:t>
            </a:r>
            <a:r>
              <a:rPr lang="es-SV" sz="3600" dirty="0" smtClean="0">
                <a:cs typeface="Arial" panose="020B0604020202020204" pitchFamily="34" charset="0"/>
              </a:rPr>
              <a:t>específicos</a:t>
            </a:r>
            <a:endParaRPr lang="es-E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1421398"/>
            <a:ext cx="3888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dirty="0">
                <a:cs typeface="Arial" panose="020B0604020202020204" pitchFamily="34" charset="0"/>
              </a:rPr>
              <a:t>Objetivos operacionales (</a:t>
            </a:r>
            <a:r>
              <a:rPr lang="es-PE" dirty="0" smtClean="0">
                <a:cs typeface="Arial" panose="020B0604020202020204" pitchFamily="34" charset="0"/>
              </a:rPr>
              <a:t>Límites </a:t>
            </a:r>
            <a:r>
              <a:rPr lang="es-PE" dirty="0">
                <a:cs typeface="Arial" panose="020B0604020202020204" pitchFamily="34" charset="0"/>
              </a:rPr>
              <a:t>por perdidas operativas / financieras derivadas del fraude, Tolerancia al riesgo) 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dirty="0">
                <a:cs typeface="Arial" panose="020B0604020202020204" pitchFamily="34" charset="0"/>
              </a:rPr>
              <a:t>Revelación </a:t>
            </a:r>
            <a:r>
              <a:rPr lang="es-PE" dirty="0" smtClean="0">
                <a:cs typeface="Arial" panose="020B0604020202020204" pitchFamily="34" charset="0"/>
              </a:rPr>
              <a:t>Contable/Financiera</a:t>
            </a:r>
            <a:endParaRPr lang="es-PE" dirty="0"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dirty="0">
                <a:cs typeface="Arial" panose="020B0604020202020204" pitchFamily="34" charset="0"/>
              </a:rPr>
              <a:t>Cumplimiento regulatorio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dirty="0">
                <a:cs typeface="Arial" panose="020B0604020202020204" pitchFamily="34" charset="0"/>
              </a:rPr>
              <a:t>Información Interna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dirty="0">
                <a:cs typeface="Arial" panose="020B0604020202020204" pitchFamily="34" charset="0"/>
              </a:rPr>
              <a:t>Información </a:t>
            </a:r>
            <a:r>
              <a:rPr lang="es-PE" dirty="0" smtClean="0">
                <a:cs typeface="Arial" panose="020B0604020202020204" pitchFamily="34" charset="0"/>
              </a:rPr>
              <a:t>Externa</a:t>
            </a:r>
            <a:r>
              <a:rPr lang="en-US" dirty="0" smtClean="0"/>
              <a:t> </a:t>
            </a:r>
            <a:endParaRPr lang="es-P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28575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1416225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352928" cy="1143000"/>
          </a:xfrm>
        </p:spPr>
        <p:txBody>
          <a:bodyPr>
            <a:noAutofit/>
          </a:bodyPr>
          <a:lstStyle/>
          <a:p>
            <a:r>
              <a:rPr lang="es-SV" sz="3600" dirty="0">
                <a:cs typeface="Arial" panose="020B0604020202020204" pitchFamily="34" charset="0"/>
              </a:rPr>
              <a:t>Identificación y análisis del riesgo de fraude </a:t>
            </a:r>
            <a:endParaRPr lang="es-ES" sz="3600" dirty="0">
              <a:cs typeface="Arial" panose="020B0604020202020204" pitchFamily="34" charset="0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827584" y="3868013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dirty="0" smtClean="0">
                <a:cs typeface="Arial" panose="020B0604020202020204" pitchFamily="34" charset="0"/>
              </a:rPr>
              <a:t>Esta etapa debe involucrar a los niveles apropiados de la dirección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dirty="0" smtClean="0">
                <a:cs typeface="Arial" panose="020B0604020202020204" pitchFamily="34" charset="0"/>
              </a:rPr>
              <a:t>Clasificación o valoración de los riesgos identificados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dirty="0" smtClean="0">
                <a:cs typeface="Arial" panose="020B0604020202020204" pitchFamily="34" charset="0"/>
              </a:rPr>
              <a:t>Gestión de los Riesgos (aceptar, evitar, reducir o compartir).</a:t>
            </a:r>
            <a:endParaRPr lang="es-PE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1124744"/>
            <a:ext cx="3888432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dirty="0" smtClean="0">
                <a:cs typeface="Arial" panose="020B0604020202020204" pitchFamily="34" charset="0"/>
              </a:rPr>
              <a:t>Incluye todas las Unidades (líneas de negocio, Unidades de soporte y control), todos los procesos, factores y tendencias externas e internas.</a:t>
            </a:r>
            <a:endParaRPr lang="es-PE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68760"/>
            <a:ext cx="1632595" cy="198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514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788926" y="1052736"/>
            <a:ext cx="38550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dirty="0" smtClean="0">
                <a:cs typeface="Arial" panose="020B0604020202020204" pitchFamily="34" charset="0"/>
              </a:rPr>
              <a:t>Clasificación y valoración de los riesgos de fraude identificados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dirty="0" smtClean="0">
                <a:cs typeface="Arial" panose="020B0604020202020204" pitchFamily="34" charset="0"/>
              </a:rPr>
              <a:t>Correlacionarlos con los incentivos y presiones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dirty="0" smtClean="0">
                <a:cs typeface="Arial" panose="020B0604020202020204" pitchFamily="34" charset="0"/>
              </a:rPr>
              <a:t>Evalúa las oportunidades, actitudes y justificaciones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dirty="0" smtClean="0">
                <a:cs typeface="Arial" panose="020B0604020202020204" pitchFamily="34" charset="0"/>
              </a:rPr>
              <a:t>Gestión de los Riesgos (aceptar, evitar, reducir o compartir).</a:t>
            </a:r>
          </a:p>
          <a:p>
            <a:pPr marL="285750" indent="-285750">
              <a:buFontTx/>
              <a:buChar char="-"/>
            </a:pPr>
            <a:endParaRPr lang="es-PE" dirty="0"/>
          </a:p>
          <a:p>
            <a:r>
              <a:rPr lang="en-US" dirty="0" smtClean="0"/>
              <a:t> </a:t>
            </a:r>
            <a:endParaRPr lang="es-P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44624"/>
            <a:ext cx="828092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3600" dirty="0" smtClean="0">
                <a:cs typeface="Arial" panose="020B0604020202020204" pitchFamily="34" charset="0"/>
              </a:rPr>
              <a:t>Identificación y análisis del riesgo de fraude </a:t>
            </a:r>
            <a:endParaRPr lang="es-SV" sz="3600" dirty="0"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7092" y="3717032"/>
            <a:ext cx="39353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dirty="0">
                <a:cs typeface="Arial" panose="020B0604020202020204" pitchFamily="34" charset="0"/>
              </a:rPr>
              <a:t>Incluye todas las Unidades (líneas de negocio, Unidades de soporte y control), todos los procesos, factores y tendencias externas e internas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dirty="0">
                <a:cs typeface="Arial" panose="020B0604020202020204" pitchFamily="34" charset="0"/>
              </a:rPr>
              <a:t>Involucra a los niveles apropiados de la </a:t>
            </a:r>
            <a:r>
              <a:rPr lang="es-PE" dirty="0" smtClean="0">
                <a:cs typeface="Arial" panose="020B0604020202020204" pitchFamily="34" charset="0"/>
              </a:rPr>
              <a:t>dirección.</a:t>
            </a:r>
            <a:r>
              <a:rPr lang="en-US" dirty="0" smtClean="0"/>
              <a:t> </a:t>
            </a:r>
            <a:endParaRPr lang="es-P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84784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456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3752"/>
            <a:ext cx="8077200" cy="4743400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dirty="0"/>
              <a:t/>
            </a:r>
            <a:br>
              <a:rPr lang="es-ES" sz="3600" dirty="0"/>
            </a:br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dirty="0"/>
              <a:t/>
            </a:r>
            <a:br>
              <a:rPr lang="es-ES" sz="3600" dirty="0"/>
            </a:br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dirty="0"/>
              <a:t/>
            </a:r>
            <a:br>
              <a:rPr lang="es-ES" sz="3600" dirty="0"/>
            </a:br>
            <a:r>
              <a:rPr lang="es-ES" sz="4900" dirty="0" smtClean="0"/>
              <a:t>Triangulo del Fraude</a:t>
            </a:r>
            <a:br>
              <a:rPr lang="es-ES" sz="4900" dirty="0" smtClean="0"/>
            </a:br>
            <a:r>
              <a:rPr lang="es-ES" sz="4900" dirty="0"/>
              <a:t/>
            </a:r>
            <a:br>
              <a:rPr lang="es-ES" sz="4900" dirty="0"/>
            </a:br>
            <a:r>
              <a:rPr lang="es-ES" sz="4900" dirty="0" smtClean="0"/>
              <a:t>Legislación Oculta</a:t>
            </a:r>
            <a:br>
              <a:rPr lang="es-ES" sz="4900" dirty="0" smtClean="0"/>
            </a:br>
            <a:r>
              <a:rPr lang="es-ES" sz="4900" dirty="0"/>
              <a:t/>
            </a:r>
            <a:br>
              <a:rPr lang="es-ES" sz="4900" dirty="0"/>
            </a:br>
            <a:r>
              <a:rPr lang="es-ES" sz="4900" dirty="0" smtClean="0"/>
              <a:t>Nivel Organizacional</a:t>
            </a:r>
            <a:r>
              <a:rPr lang="es-ES" sz="4900" dirty="0" smtClean="0"/>
              <a:t/>
            </a:r>
            <a:br>
              <a:rPr lang="es-ES" sz="4900" dirty="0" smtClean="0"/>
            </a:br>
            <a:r>
              <a:rPr lang="es-ES" sz="4900" dirty="0"/>
              <a:t/>
            </a:r>
            <a:br>
              <a:rPr lang="es-ES" sz="4900" dirty="0"/>
            </a:br>
            <a:r>
              <a:rPr lang="es-ES" sz="3600" dirty="0" smtClean="0"/>
              <a:t/>
            </a:r>
            <a:br>
              <a:rPr lang="es-ES" sz="3600" dirty="0" smtClean="0"/>
            </a:br>
            <a:endParaRPr lang="es-E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76872"/>
            <a:ext cx="1871663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9087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077200" cy="1143000"/>
          </a:xfrm>
        </p:spPr>
        <p:txBody>
          <a:bodyPr>
            <a:noAutofit/>
          </a:bodyPr>
          <a:lstStyle/>
          <a:p>
            <a:r>
              <a:rPr lang="es-SV" sz="3600" dirty="0">
                <a:cs typeface="Arial" panose="020B0604020202020204" pitchFamily="34" charset="0"/>
              </a:rPr>
              <a:t>Programa de administración del riesgo de fraude</a:t>
            </a:r>
            <a:endParaRPr lang="es-ES" sz="3600" dirty="0">
              <a:cs typeface="Arial" panose="020B0604020202020204" pitchFamily="34" charset="0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799958" y="1268760"/>
            <a:ext cx="4038600" cy="461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b="1" dirty="0" smtClean="0">
                <a:cs typeface="Arial" panose="020B0604020202020204" pitchFamily="34" charset="0"/>
              </a:rPr>
              <a:t>Prevención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dirty="0" smtClean="0">
                <a:cs typeface="Arial" panose="020B0604020202020204" pitchFamily="34" charset="0"/>
              </a:rPr>
              <a:t>Operaciones pasivas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dirty="0" smtClean="0">
                <a:cs typeface="Arial" panose="020B0604020202020204" pitchFamily="34" charset="0"/>
              </a:rPr>
              <a:t>Operaciones activas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dirty="0" smtClean="0">
                <a:cs typeface="Arial" panose="020B0604020202020204" pitchFamily="34" charset="0"/>
              </a:rPr>
              <a:t>Servicios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dirty="0" smtClean="0">
                <a:cs typeface="Arial" panose="020B0604020202020204" pitchFamily="34" charset="0"/>
              </a:rPr>
              <a:t>Proveedores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dirty="0" smtClean="0">
                <a:cs typeface="Arial" panose="020B0604020202020204" pitchFamily="34" charset="0"/>
              </a:rPr>
              <a:t>Productos sofisticados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dirty="0" smtClean="0">
                <a:cs typeface="Arial" panose="020B0604020202020204" pitchFamily="34" charset="0"/>
              </a:rPr>
              <a:t>Tecnología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b="1" dirty="0" smtClean="0">
                <a:cs typeface="Arial" panose="020B0604020202020204" pitchFamily="34" charset="0"/>
              </a:rPr>
              <a:t>Detección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dirty="0" smtClean="0">
                <a:cs typeface="Arial" panose="020B0604020202020204" pitchFamily="34" charset="0"/>
              </a:rPr>
              <a:t>Rutinas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dirty="0" smtClean="0">
                <a:cs typeface="Arial" panose="020B0604020202020204" pitchFamily="34" charset="0"/>
              </a:rPr>
              <a:t>“Whistleblover”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b="1" dirty="0" smtClean="0">
                <a:cs typeface="Arial" panose="020B0604020202020204" pitchFamily="34" charset="0"/>
              </a:rPr>
              <a:t>Reacción</a:t>
            </a:r>
            <a:endParaRPr lang="es-SV" sz="20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409493"/>
            <a:ext cx="1140718" cy="11407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861" y="2898774"/>
            <a:ext cx="982009" cy="9820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810" y="4725144"/>
            <a:ext cx="1061364" cy="79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197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077200" cy="1143000"/>
          </a:xfrm>
        </p:spPr>
        <p:txBody>
          <a:bodyPr>
            <a:normAutofit/>
          </a:bodyPr>
          <a:lstStyle/>
          <a:p>
            <a:r>
              <a:rPr lang="es-ES" sz="3600" dirty="0"/>
              <a:t>Políticas y Procedimientos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777478" y="1340768"/>
            <a:ext cx="40105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sz="2000" dirty="0" smtClean="0">
                <a:cs typeface="Arial" panose="020B0604020202020204" pitchFamily="34" charset="0"/>
              </a:rPr>
              <a:t>Actividades de control claramente definidas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sz="2000" dirty="0" smtClean="0">
                <a:cs typeface="Arial" panose="020B0604020202020204" pitchFamily="34" charset="0"/>
              </a:rPr>
              <a:t>Los responsables de su ejecución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sz="2000" dirty="0" smtClean="0">
                <a:cs typeface="Arial" panose="020B0604020202020204" pitchFamily="34" charset="0"/>
              </a:rPr>
              <a:t>Oportunidad de la ejecución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sz="2000" dirty="0" smtClean="0">
                <a:cs typeface="Arial" panose="020B0604020202020204" pitchFamily="34" charset="0"/>
              </a:rPr>
              <a:t>Medidas correctivas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sz="2000" dirty="0" smtClean="0">
                <a:cs typeface="Arial" panose="020B0604020202020204" pitchFamily="34" charset="0"/>
              </a:rPr>
              <a:t>Revisión periódica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492896"/>
            <a:ext cx="2190751" cy="1452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819116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256" y="44624"/>
            <a:ext cx="8077200" cy="1143000"/>
          </a:xfrm>
        </p:spPr>
        <p:txBody>
          <a:bodyPr>
            <a:normAutofit/>
          </a:bodyPr>
          <a:lstStyle/>
          <a:p>
            <a:r>
              <a:rPr lang="es-ES" sz="3600" dirty="0"/>
              <a:t>Políticas y </a:t>
            </a:r>
            <a:r>
              <a:rPr lang="es-ES" sz="3600" dirty="0" smtClean="0"/>
              <a:t>Procedimientos</a:t>
            </a:r>
            <a:endParaRPr lang="es-ES" sz="3600" dirty="0"/>
          </a:p>
        </p:txBody>
      </p:sp>
      <p:sp>
        <p:nvSpPr>
          <p:cNvPr id="4" name="TextBox 7"/>
          <p:cNvSpPr txBox="1"/>
          <p:nvPr/>
        </p:nvSpPr>
        <p:spPr>
          <a:xfrm>
            <a:off x="827584" y="1124744"/>
            <a:ext cx="72509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SV" sz="2000" dirty="0" smtClean="0">
                <a:cs typeface="Arial" panose="020B0604020202020204" pitchFamily="34" charset="0"/>
              </a:rPr>
              <a:t>En ausencia de reglas claras sobre la investigación del fraude se producen: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sz="2000" dirty="0" smtClean="0">
                <a:cs typeface="Arial" panose="020B0604020202020204" pitchFamily="34" charset="0"/>
              </a:rPr>
              <a:t>Vacíos de investigación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sz="2000" dirty="0" smtClean="0">
                <a:cs typeface="Arial" panose="020B0604020202020204" pitchFamily="34" charset="0"/>
              </a:rPr>
              <a:t>Superposiciones de investigación</a:t>
            </a:r>
            <a:r>
              <a:rPr lang="es-S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73016"/>
            <a:ext cx="5688632" cy="357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1314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077200" cy="1143000"/>
          </a:xfrm>
        </p:spPr>
        <p:txBody>
          <a:bodyPr>
            <a:normAutofit/>
          </a:bodyPr>
          <a:lstStyle/>
          <a:p>
            <a:r>
              <a:rPr lang="es-MX" sz="3600" dirty="0" smtClean="0"/>
              <a:t>Información </a:t>
            </a:r>
            <a:r>
              <a:rPr lang="es-MX" sz="3600" dirty="0"/>
              <a:t>y </a:t>
            </a:r>
            <a:r>
              <a:rPr lang="es-MX" sz="3600" dirty="0" smtClean="0"/>
              <a:t>Comunicación</a:t>
            </a:r>
            <a:endParaRPr lang="es-E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52737"/>
            <a:ext cx="8077200" cy="3168352"/>
          </a:xfrm>
        </p:spPr>
        <p:txBody>
          <a:bodyPr>
            <a:normAutofit/>
          </a:bodyPr>
          <a:lstStyle/>
          <a:p>
            <a:r>
              <a:rPr lang="es-ES" sz="2000" dirty="0" smtClean="0"/>
              <a:t>Identificar las fuentes de información</a:t>
            </a:r>
          </a:p>
          <a:p>
            <a:r>
              <a:rPr lang="es-ES" sz="2000" dirty="0" smtClean="0"/>
              <a:t>Externas: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000" dirty="0" smtClean="0"/>
              <a:t>Buró de Créditos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000" dirty="0" smtClean="0"/>
              <a:t>Quejas y reclamos de clientes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000" dirty="0" smtClean="0"/>
              <a:t>Organismos Reguladores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000" dirty="0" smtClean="0"/>
              <a:t>Organismos Especializados (ACAMS)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000" dirty="0" smtClean="0"/>
              <a:t>Informe sobre Corrupción y transparencia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000" dirty="0" smtClean="0"/>
              <a:t>Asociaciones Bancarias</a:t>
            </a:r>
            <a:endParaRPr lang="es-ES" dirty="0"/>
          </a:p>
        </p:txBody>
      </p:sp>
      <p:pic>
        <p:nvPicPr>
          <p:cNvPr id="4" name="3 Imagen" descr="2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9" y="4293096"/>
            <a:ext cx="5612130" cy="1988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77502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077200" cy="1143000"/>
          </a:xfrm>
        </p:spPr>
        <p:txBody>
          <a:bodyPr>
            <a:normAutofit/>
          </a:bodyPr>
          <a:lstStyle/>
          <a:p>
            <a:r>
              <a:rPr lang="es-MX" sz="3600" dirty="0" smtClean="0"/>
              <a:t>Información </a:t>
            </a:r>
            <a:r>
              <a:rPr lang="es-MX" sz="3600" dirty="0"/>
              <a:t>y </a:t>
            </a:r>
            <a:r>
              <a:rPr lang="es-MX" sz="3600" dirty="0" smtClean="0"/>
              <a:t>Comunicación</a:t>
            </a:r>
            <a:endParaRPr lang="es-E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52737"/>
            <a:ext cx="8077200" cy="2664296"/>
          </a:xfrm>
        </p:spPr>
        <p:txBody>
          <a:bodyPr>
            <a:normAutofit/>
          </a:bodyPr>
          <a:lstStyle/>
          <a:p>
            <a:r>
              <a:rPr lang="es-ES" sz="2000" dirty="0" smtClean="0"/>
              <a:t>Comunicación Interna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000" dirty="0" smtClean="0"/>
              <a:t>Proceso definido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000" dirty="0" smtClean="0"/>
              <a:t>Calidad de los reportes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000" dirty="0" smtClean="0"/>
              <a:t>Reportes Ad hoc para cada nivel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000" dirty="0" smtClean="0"/>
              <a:t>Opinión sobre la administración del riego de fraude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000" dirty="0" smtClean="0"/>
              <a:t>Indicadores claves de gestión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3 Imagen" descr="2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49080"/>
            <a:ext cx="5612130" cy="1988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31670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077200" cy="1143000"/>
          </a:xfrm>
        </p:spPr>
        <p:txBody>
          <a:bodyPr>
            <a:normAutofit/>
          </a:bodyPr>
          <a:lstStyle/>
          <a:p>
            <a:r>
              <a:rPr lang="es-SV" sz="3600" dirty="0" smtClean="0">
                <a:cs typeface="Arial" panose="020B0604020202020204" pitchFamily="34" charset="0"/>
              </a:rPr>
              <a:t>Fraude Corporativo</a:t>
            </a:r>
            <a:endParaRPr lang="es-SV" sz="3600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7827579" cy="468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303989" y="4221088"/>
            <a:ext cx="71628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SV" dirty="0" smtClean="0">
                <a:solidFill>
                  <a:schemeClr val="bg1"/>
                </a:solidFill>
                <a:cs typeface="Arial" panose="020B0604020202020204" pitchFamily="34" charset="0"/>
              </a:rPr>
              <a:t>El costo </a:t>
            </a:r>
            <a:r>
              <a:rPr lang="es-SV" dirty="0">
                <a:solidFill>
                  <a:schemeClr val="bg1"/>
                </a:solidFill>
                <a:cs typeface="Arial" panose="020B0604020202020204" pitchFamily="34" charset="0"/>
              </a:rPr>
              <a:t>de fraude es el equivalente de un </a:t>
            </a:r>
            <a:r>
              <a:rPr lang="es-SV" dirty="0" smtClean="0">
                <a:solidFill>
                  <a:schemeClr val="bg1"/>
                </a:solidFill>
                <a:cs typeface="Arial" panose="020B0604020202020204" pitchFamily="34" charset="0"/>
              </a:rPr>
              <a:t>financiero iceberg</a:t>
            </a:r>
            <a:r>
              <a:rPr lang="es-SV" dirty="0">
                <a:solidFill>
                  <a:schemeClr val="bg1"/>
                </a:solidFill>
                <a:cs typeface="Arial" panose="020B0604020202020204" pitchFamily="34" charset="0"/>
              </a:rPr>
              <a:t>; </a:t>
            </a:r>
            <a:r>
              <a:rPr lang="es-SV" dirty="0" smtClean="0">
                <a:solidFill>
                  <a:schemeClr val="bg1"/>
                </a:solidFill>
                <a:cs typeface="Arial" panose="020B0604020202020204" pitchFamily="34" charset="0"/>
              </a:rPr>
              <a:t>algunas </a:t>
            </a:r>
            <a:r>
              <a:rPr lang="es-SV" dirty="0">
                <a:solidFill>
                  <a:schemeClr val="bg1"/>
                </a:solidFill>
                <a:cs typeface="Arial" panose="020B0604020202020204" pitchFamily="34" charset="0"/>
              </a:rPr>
              <a:t>pérdidas efectivas son </a:t>
            </a:r>
            <a:r>
              <a:rPr lang="es-SV" dirty="0" smtClean="0">
                <a:solidFill>
                  <a:schemeClr val="bg1"/>
                </a:solidFill>
                <a:cs typeface="Arial" panose="020B0604020202020204" pitchFamily="34" charset="0"/>
              </a:rPr>
              <a:t>claramente </a:t>
            </a:r>
            <a:r>
              <a:rPr lang="es-SV" dirty="0">
                <a:solidFill>
                  <a:schemeClr val="bg1"/>
                </a:solidFill>
                <a:cs typeface="Arial" panose="020B0604020202020204" pitchFamily="34" charset="0"/>
              </a:rPr>
              <a:t>visible, pero hay una masa enorme de </a:t>
            </a:r>
            <a:r>
              <a:rPr lang="es-SV" dirty="0" smtClean="0">
                <a:solidFill>
                  <a:schemeClr val="bg1"/>
                </a:solidFill>
                <a:cs typeface="Arial" panose="020B0604020202020204" pitchFamily="34" charset="0"/>
              </a:rPr>
              <a:t>el </a:t>
            </a:r>
            <a:r>
              <a:rPr lang="es-SV" dirty="0">
                <a:solidFill>
                  <a:schemeClr val="bg1"/>
                </a:solidFill>
                <a:cs typeface="Arial" panose="020B0604020202020204" pitchFamily="34" charset="0"/>
              </a:rPr>
              <a:t>daño escondido que no podemos ver.</a:t>
            </a:r>
          </a:p>
        </p:txBody>
      </p:sp>
    </p:spTree>
    <p:extLst>
      <p:ext uri="{BB962C8B-B14F-4D97-AF65-F5344CB8AC3E}">
        <p14:creationId xmlns:p14="http://schemas.microsoft.com/office/powerpoint/2010/main" val="313208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0"/>
            <a:ext cx="3168352" cy="67413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-Point Star 5"/>
          <p:cNvSpPr/>
          <p:nvPr/>
        </p:nvSpPr>
        <p:spPr>
          <a:xfrm>
            <a:off x="4953000" y="2286000"/>
            <a:ext cx="685800" cy="685800"/>
          </a:xfrm>
          <a:prstGeom prst="star5">
            <a:avLst/>
          </a:prstGeom>
          <a:solidFill>
            <a:schemeClr val="accent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31230"/>
            <a:ext cx="2736304" cy="3786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60848"/>
            <a:ext cx="5148064" cy="259228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3851920" y="0"/>
            <a:ext cx="5292080" cy="194694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/>
            <a:r>
              <a:rPr lang="es-ES" sz="28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/>
            </a:r>
            <a:br>
              <a:rPr lang="es-ES" sz="28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es-ES" sz="2800" dirty="0" smtClean="0">
                <a:solidFill>
                  <a:srgbClr val="000000"/>
                </a:solidFill>
                <a:latin typeface="+mj-lt"/>
                <a:cs typeface="Arial" charset="0"/>
              </a:rPr>
              <a:t>Orador:</a:t>
            </a:r>
            <a:br>
              <a:rPr lang="es-ES" sz="2800" dirty="0" smtClean="0">
                <a:solidFill>
                  <a:srgbClr val="000000"/>
                </a:solidFill>
                <a:latin typeface="+mj-lt"/>
                <a:cs typeface="Arial" charset="0"/>
              </a:rPr>
            </a:br>
            <a:r>
              <a:rPr lang="es-ES" sz="2800" dirty="0" smtClean="0">
                <a:solidFill>
                  <a:srgbClr val="000000"/>
                </a:solidFill>
                <a:latin typeface="+mj-lt"/>
                <a:cs typeface="Arial" charset="0"/>
              </a:rPr>
              <a:t>Aldo </a:t>
            </a:r>
            <a:r>
              <a:rPr lang="es-ES" sz="2800" dirty="0">
                <a:solidFill>
                  <a:srgbClr val="000000"/>
                </a:solidFill>
                <a:latin typeface="+mj-lt"/>
                <a:cs typeface="Arial" charset="0"/>
              </a:rPr>
              <a:t>E. </a:t>
            </a:r>
            <a:r>
              <a:rPr lang="es-ES" sz="2800" dirty="0" smtClean="0">
                <a:solidFill>
                  <a:srgbClr val="000000"/>
                </a:solidFill>
                <a:latin typeface="+mj-lt"/>
                <a:cs typeface="Arial" charset="0"/>
              </a:rPr>
              <a:t>NAPURI COLOMBIER</a:t>
            </a:r>
            <a:br>
              <a:rPr lang="es-ES" sz="2800" dirty="0" smtClean="0">
                <a:solidFill>
                  <a:srgbClr val="000000"/>
                </a:solidFill>
                <a:latin typeface="+mj-lt"/>
                <a:cs typeface="Arial" charset="0"/>
              </a:rPr>
            </a:br>
            <a:r>
              <a:rPr lang="es-ES" sz="2800" dirty="0" smtClean="0">
                <a:latin typeface="+mj-lt"/>
                <a:cs typeface="Arial" charset="0"/>
              </a:rPr>
              <a:t>Director  </a:t>
            </a:r>
            <a:r>
              <a:rPr lang="es-ES" sz="2800" dirty="0">
                <a:latin typeface="+mj-lt"/>
                <a:cs typeface="Arial" charset="0"/>
              </a:rPr>
              <a:t>Ejecutivo de </a:t>
            </a:r>
            <a:r>
              <a:rPr lang="es-ES" sz="2800" dirty="0" smtClean="0">
                <a:latin typeface="+mj-lt"/>
                <a:cs typeface="Arial" charset="0"/>
              </a:rPr>
              <a:t>Auditoría </a:t>
            </a:r>
            <a:r>
              <a:rPr lang="es-ES" sz="2800" dirty="0">
                <a:latin typeface="+mj-lt"/>
                <a:cs typeface="Arial" charset="0"/>
              </a:rPr>
              <a:t>SCOTIABANK   – (México)</a:t>
            </a:r>
            <a:r>
              <a:rPr lang="es-E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/>
            </a:r>
            <a:br>
              <a:rPr lang="es-E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endParaRPr lang="es-ES" sz="28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923928" y="4941168"/>
            <a:ext cx="5148064" cy="1800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40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base">
              <a:spcAft>
                <a:spcPct val="0"/>
              </a:spcAft>
            </a:pPr>
            <a:r>
              <a:rPr lang="es-MX" sz="1200" b="0" cap="none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Perfil del Orador:</a:t>
            </a:r>
          </a:p>
          <a:p>
            <a:pPr algn="just" fontAlgn="base">
              <a:spcAft>
                <a:spcPct val="0"/>
              </a:spcAft>
            </a:pPr>
            <a:r>
              <a:rPr lang="es-MX" sz="1200" b="0" i="1" cap="none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/>
            </a:r>
            <a:br>
              <a:rPr lang="es-MX" sz="1200" b="0" i="1" cap="none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es-MX" sz="1200" b="0" cap="none" dirty="0" smtClean="0">
                <a:solidFill>
                  <a:srgbClr val="17375E"/>
                </a:solidFill>
                <a:latin typeface="Calibri" pitchFamily="34" charset="0"/>
                <a:cs typeface="Arial" charset="0"/>
              </a:rPr>
              <a:t>Contador Público de profesión. Auditor Interno Certificado y Master en Administración de Negocios, cuenta con mas de 25 años de experiencia en actividades de auditoria interna y supervisión bancaria en entidades financieras internacionales como </a:t>
            </a:r>
            <a:r>
              <a:rPr lang="es-MX" sz="1200" b="0" cap="none" dirty="0" err="1" smtClean="0">
                <a:solidFill>
                  <a:srgbClr val="17375E"/>
                </a:solidFill>
                <a:latin typeface="Calibri" pitchFamily="34" charset="0"/>
                <a:cs typeface="Arial" charset="0"/>
              </a:rPr>
              <a:t>Credit</a:t>
            </a:r>
            <a:r>
              <a:rPr lang="es-MX" sz="1200" b="0" cap="none" dirty="0" smtClean="0">
                <a:solidFill>
                  <a:srgbClr val="17375E"/>
                </a:solidFill>
                <a:latin typeface="Calibri" pitchFamily="34" charset="0"/>
                <a:cs typeface="Arial" charset="0"/>
              </a:rPr>
              <a:t> </a:t>
            </a:r>
            <a:r>
              <a:rPr lang="es-MX" sz="1200" b="0" cap="none" dirty="0" err="1" smtClean="0">
                <a:solidFill>
                  <a:srgbClr val="17375E"/>
                </a:solidFill>
                <a:latin typeface="Calibri" pitchFamily="34" charset="0"/>
                <a:cs typeface="Arial" charset="0"/>
              </a:rPr>
              <a:t>Lyonnais</a:t>
            </a:r>
            <a:r>
              <a:rPr lang="es-MX" sz="1200" b="0" cap="none" dirty="0" smtClean="0">
                <a:solidFill>
                  <a:srgbClr val="17375E"/>
                </a:solidFill>
                <a:latin typeface="Calibri" pitchFamily="34" charset="0"/>
                <a:cs typeface="Arial" charset="0"/>
              </a:rPr>
              <a:t> (Lima-Perú),  Banca </a:t>
            </a:r>
            <a:r>
              <a:rPr lang="es-MX" sz="1200" b="0" cap="none" dirty="0" err="1" smtClean="0">
                <a:solidFill>
                  <a:srgbClr val="17375E"/>
                </a:solidFill>
                <a:latin typeface="Calibri" pitchFamily="34" charset="0"/>
                <a:cs typeface="Arial" charset="0"/>
              </a:rPr>
              <a:t>Commerciale</a:t>
            </a:r>
            <a:r>
              <a:rPr lang="es-MX" sz="1200" b="0" cap="none" dirty="0" smtClean="0">
                <a:solidFill>
                  <a:srgbClr val="17375E"/>
                </a:solidFill>
                <a:latin typeface="Calibri" pitchFamily="34" charset="0"/>
                <a:cs typeface="Arial" charset="0"/>
              </a:rPr>
              <a:t> Italiana (Lima-Perú) y Scotiabank (Perú,, El Salvador y México) y en reguladores financieros (Perú). Es Segundo Vicepresidente de la Junta Directiva 2013-2015 del Comité de Auditoria Interna de la Federación Latinoamericana de Bancos (FELABAN).</a:t>
            </a:r>
            <a:r>
              <a:rPr lang="es-MX" sz="1200" b="0" i="1" cap="none" dirty="0" smtClean="0">
                <a:solidFill>
                  <a:srgbClr val="17375E"/>
                </a:solidFill>
                <a:latin typeface="Calibri" pitchFamily="34" charset="0"/>
                <a:cs typeface="Arial" charset="0"/>
              </a:rPr>
              <a:t/>
            </a:r>
            <a:br>
              <a:rPr lang="es-MX" sz="1200" b="0" i="1" cap="none" dirty="0" smtClean="0">
                <a:solidFill>
                  <a:srgbClr val="17375E"/>
                </a:solidFill>
                <a:latin typeface="Calibri" pitchFamily="34" charset="0"/>
                <a:cs typeface="Arial" charset="0"/>
              </a:rPr>
            </a:br>
            <a:endParaRPr lang="es-MX" sz="1200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077200" cy="1143000"/>
          </a:xfrm>
        </p:spPr>
        <p:txBody>
          <a:bodyPr>
            <a:normAutofit/>
          </a:bodyPr>
          <a:lstStyle/>
          <a:p>
            <a:r>
              <a:rPr lang="es-SV" sz="3600" dirty="0" smtClean="0"/>
              <a:t>Índices de Corrupción</a:t>
            </a:r>
            <a:endParaRPr lang="es-SV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6093296"/>
            <a:ext cx="4608512" cy="45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S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Fuente: http</a:t>
            </a:r>
            <a:r>
              <a:rPr lang="es-SV" sz="1200" dirty="0">
                <a:latin typeface="Arial" panose="020B0604020202020204" pitchFamily="34" charset="0"/>
                <a:cs typeface="Arial" panose="020B0604020202020204" pitchFamily="34" charset="0"/>
              </a:rPr>
              <a:t>://www.transparency.org/cpi2014/results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9672" y="1340768"/>
            <a:ext cx="6482823" cy="381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15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077200" cy="1143000"/>
          </a:xfrm>
        </p:spPr>
        <p:txBody>
          <a:bodyPr>
            <a:normAutofit/>
          </a:bodyPr>
          <a:lstStyle/>
          <a:p>
            <a:r>
              <a:rPr lang="es-MX" sz="3600" dirty="0"/>
              <a:t>Monitoreo</a:t>
            </a:r>
            <a:endParaRPr lang="es-E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8077200" cy="2768691"/>
          </a:xfrm>
        </p:spPr>
        <p:txBody>
          <a:bodyPr>
            <a:normAutofit/>
          </a:bodyPr>
          <a:lstStyle/>
          <a:p>
            <a:r>
              <a:rPr lang="es-ES" sz="2000" dirty="0" smtClean="0"/>
              <a:t>Evaluaciones continuas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000" dirty="0" smtClean="0"/>
              <a:t>Comunicaciones de incidentes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000" dirty="0" smtClean="0"/>
              <a:t>Actividades de prevención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000" dirty="0" smtClean="0"/>
              <a:t>Actividades de detención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000" dirty="0" smtClean="0"/>
              <a:t>Acciones legales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000" dirty="0" smtClean="0"/>
              <a:t>Proceso de Autoevaluación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000" dirty="0" smtClean="0"/>
              <a:t>Evaluaciones independientes</a:t>
            </a:r>
            <a:endParaRPr lang="es-E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86573" y="4077072"/>
            <a:ext cx="8077200" cy="1400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SV" sz="2000" dirty="0" smtClean="0"/>
              <a:t>Evalúa y Comunica Resultados</a:t>
            </a:r>
          </a:p>
          <a:p>
            <a:pPr lvl="1">
              <a:buFont typeface="Arial" pitchFamily="34" charset="0"/>
              <a:buChar char="•"/>
            </a:pPr>
            <a:r>
              <a:rPr lang="es-SV" sz="2000" dirty="0" smtClean="0"/>
              <a:t>A niveles apropiados</a:t>
            </a:r>
          </a:p>
          <a:p>
            <a:pPr lvl="1">
              <a:buFont typeface="Arial" pitchFamily="34" charset="0"/>
              <a:buChar char="•"/>
            </a:pPr>
            <a:r>
              <a:rPr lang="es-SV" sz="2000" dirty="0" smtClean="0"/>
              <a:t>Seguimiento</a:t>
            </a:r>
            <a:endParaRPr lang="es-SV" sz="2000" dirty="0"/>
          </a:p>
        </p:txBody>
      </p:sp>
      <p:pic>
        <p:nvPicPr>
          <p:cNvPr id="6" name="5 Imagen" descr="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10071"/>
            <a:ext cx="2376264" cy="33672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96745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255" y="53752"/>
            <a:ext cx="8509247" cy="1143000"/>
          </a:xfrm>
        </p:spPr>
        <p:txBody>
          <a:bodyPr>
            <a:noAutofit/>
          </a:bodyPr>
          <a:lstStyle/>
          <a:p>
            <a:r>
              <a:rPr lang="es-SV" sz="3600" dirty="0">
                <a:cs typeface="Arial" panose="020B0604020202020204" pitchFamily="34" charset="0"/>
              </a:rPr>
              <a:t>Riesgo de Fraude</a:t>
            </a:r>
            <a:br>
              <a:rPr lang="es-SV" sz="3600" dirty="0">
                <a:cs typeface="Arial" panose="020B0604020202020204" pitchFamily="34" charset="0"/>
              </a:rPr>
            </a:br>
            <a:r>
              <a:rPr lang="es-SV" sz="3600" dirty="0">
                <a:cs typeface="Arial" panose="020B0604020202020204" pitchFamily="34" charset="0"/>
              </a:rPr>
              <a:t>Bajo un enfoque COSO </a:t>
            </a:r>
            <a:endParaRPr lang="es-ES" sz="3600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881419"/>
              </p:ext>
            </p:extLst>
          </p:nvPr>
        </p:nvGraphicFramePr>
        <p:xfrm>
          <a:off x="836240" y="1828800"/>
          <a:ext cx="76962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310064" y="1384233"/>
            <a:ext cx="2438400" cy="1489961"/>
            <a:chOff x="1828799" y="2286000"/>
            <a:chExt cx="2438400" cy="1877869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6" name="Line Callout 1 (Accent Bar) 5"/>
            <p:cNvSpPr/>
            <p:nvPr/>
          </p:nvSpPr>
          <p:spPr>
            <a:xfrm>
              <a:off x="1828799" y="2286000"/>
              <a:ext cx="2438399" cy="1676400"/>
            </a:xfrm>
            <a:prstGeom prst="accentCallout1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33348" y="2301922"/>
              <a:ext cx="2433851" cy="186194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SV" sz="12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Tono de la organización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SV" sz="12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Gobierno Corporativo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SV" sz="12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Estructura organizacional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SV" sz="12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Competencia Profesional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SV" sz="12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Responsabilidades y  Recompensas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s-SV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516216" y="4060552"/>
            <a:ext cx="2438400" cy="1024632"/>
            <a:chOff x="1985747" y="4338851"/>
            <a:chExt cx="2438400" cy="16764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Line Callout 1 (Accent Bar) 8"/>
            <p:cNvSpPr/>
            <p:nvPr/>
          </p:nvSpPr>
          <p:spPr>
            <a:xfrm>
              <a:off x="1985748" y="4338851"/>
              <a:ext cx="2438399" cy="1676400"/>
            </a:xfrm>
            <a:prstGeom prst="accentCallout1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85747" y="4350224"/>
              <a:ext cx="2438399" cy="135959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SV" sz="12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Objetivos específicos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SV" sz="12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Identificación de riesgos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SV" sz="12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Evaluación del riesgo de fraude 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SV" sz="12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Cambios (Interno / Externo)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44208" y="5405756"/>
            <a:ext cx="2575034" cy="1292662"/>
            <a:chOff x="6187966" y="4953000"/>
            <a:chExt cx="2575034" cy="1521237"/>
          </a:xfrm>
        </p:grpSpPr>
        <p:sp>
          <p:nvSpPr>
            <p:cNvPr id="12" name="Line Callout 1 (Accent Bar) 11"/>
            <p:cNvSpPr/>
            <p:nvPr/>
          </p:nvSpPr>
          <p:spPr>
            <a:xfrm>
              <a:off x="6187966" y="4970305"/>
              <a:ext cx="2438399" cy="1384995"/>
            </a:xfrm>
            <a:prstGeom prst="accentCallout1">
              <a:avLst/>
            </a:prstGeom>
            <a:solidFill>
              <a:srgbClr val="CC99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24601" y="4953000"/>
              <a:ext cx="2438399" cy="15212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SV" sz="12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Programa de gestión de riesgo (Técnicas de prevención y detección)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SV" sz="12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Controles e Tecnología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SV" sz="12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Políticas y Procedimientos</a:t>
              </a:r>
            </a:p>
            <a:p>
              <a:endParaRPr lang="es-SV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7980" y="4325193"/>
            <a:ext cx="2225828" cy="1408063"/>
            <a:chOff x="438808" y="1828147"/>
            <a:chExt cx="2438399" cy="830997"/>
          </a:xfrm>
        </p:grpSpPr>
        <p:sp>
          <p:nvSpPr>
            <p:cNvPr id="15" name="Line Callout 1 (Accent Bar) 14"/>
            <p:cNvSpPr/>
            <p:nvPr/>
          </p:nvSpPr>
          <p:spPr>
            <a:xfrm>
              <a:off x="438808" y="1828147"/>
              <a:ext cx="2438399" cy="830997"/>
            </a:xfrm>
            <a:prstGeom prst="accentCallout1">
              <a:avLst/>
            </a:prstGeom>
            <a:solidFill>
              <a:srgbClr val="B6B94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9556" y="1888141"/>
              <a:ext cx="2325413" cy="544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SV" sz="12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Reportes de investigaciones e de  indicadores de fraude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SV" sz="12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Flujo de información bidireccional y por niveles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SV" sz="12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Comunicación externa</a:t>
              </a:r>
              <a:endParaRPr lang="es-SV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43608" y="1863735"/>
            <a:ext cx="1981200" cy="830997"/>
            <a:chOff x="344215" y="4514002"/>
            <a:chExt cx="1981200" cy="830997"/>
          </a:xfrm>
        </p:grpSpPr>
        <p:sp>
          <p:nvSpPr>
            <p:cNvPr id="18" name="Line Callout 1 (Accent Bar) 17"/>
            <p:cNvSpPr/>
            <p:nvPr/>
          </p:nvSpPr>
          <p:spPr>
            <a:xfrm>
              <a:off x="344216" y="4514002"/>
              <a:ext cx="1981199" cy="830997"/>
            </a:xfrm>
            <a:prstGeom prst="accentCallout1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4215" y="4533612"/>
              <a:ext cx="19811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SV" sz="12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Evaluaciones continuas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SV" sz="12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Comunica deficiencias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583864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256" y="53752"/>
            <a:ext cx="8077200" cy="1143000"/>
          </a:xfrm>
        </p:spPr>
        <p:txBody>
          <a:bodyPr>
            <a:normAutofit/>
          </a:bodyPr>
          <a:lstStyle/>
          <a:p>
            <a:r>
              <a:rPr lang="es-SV" sz="3600" dirty="0">
                <a:cs typeface="Arial" panose="020B0604020202020204" pitchFamily="34" charset="0"/>
              </a:rPr>
              <a:t>Gobierno Corporativo</a:t>
            </a:r>
            <a:endParaRPr lang="es-E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124744"/>
            <a:ext cx="44644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dirty="0" smtClean="0">
                <a:latin typeface="Arial" panose="020B0604020202020204" pitchFamily="34" charset="0"/>
                <a:cs typeface="Arial" panose="020B0604020202020204" pitchFamily="34" charset="0"/>
              </a:rPr>
              <a:t>El Concejo de Administración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Responsabilidades de Supervisión (Comité de Riesgos, de Compensaciones  y de auditoría)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Capacidad de conocimientos especializados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Supervisión del Sistema de Control Interno.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492896"/>
            <a:ext cx="28575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248561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3752"/>
            <a:ext cx="8077200" cy="1143000"/>
          </a:xfrm>
        </p:spPr>
        <p:txBody>
          <a:bodyPr>
            <a:noAutofit/>
          </a:bodyPr>
          <a:lstStyle/>
          <a:p>
            <a:r>
              <a:rPr lang="es-SV" sz="3600" dirty="0">
                <a:cs typeface="Arial" panose="020B0604020202020204" pitchFamily="34" charset="0"/>
              </a:rPr>
              <a:t>Tono de la Organización</a:t>
            </a:r>
            <a:br>
              <a:rPr lang="es-SV" sz="3600" dirty="0">
                <a:cs typeface="Arial" panose="020B0604020202020204" pitchFamily="34" charset="0"/>
              </a:rPr>
            </a:br>
            <a:r>
              <a:rPr lang="es-SV" sz="3600" dirty="0">
                <a:cs typeface="Arial" panose="020B0604020202020204" pitchFamily="34" charset="0"/>
              </a:rPr>
              <a:t>Disuasores y Motivadores del Fraude</a:t>
            </a:r>
            <a:endParaRPr lang="es-E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1295400" y="2958944"/>
            <a:ext cx="6792190" cy="3134352"/>
            <a:chOff x="1295400" y="2720335"/>
            <a:chExt cx="6792190" cy="3134352"/>
          </a:xfrm>
        </p:grpSpPr>
        <p:grpSp>
          <p:nvGrpSpPr>
            <p:cNvPr id="5" name="Group 4"/>
            <p:cNvGrpSpPr/>
            <p:nvPr/>
          </p:nvGrpSpPr>
          <p:grpSpPr>
            <a:xfrm>
              <a:off x="1295400" y="2720335"/>
              <a:ext cx="6781800" cy="1219200"/>
              <a:chOff x="1371600" y="5257800"/>
              <a:chExt cx="6781800" cy="12192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371600" y="6248400"/>
                <a:ext cx="6781800" cy="228600"/>
              </a:xfrm>
              <a:prstGeom prst="rect">
                <a:avLst/>
              </a:prstGeom>
              <a:noFill/>
              <a:ln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SV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524000" y="5257800"/>
                <a:ext cx="2819400" cy="990600"/>
              </a:xfrm>
              <a:prstGeom prst="rect">
                <a:avLst/>
              </a:prstGeom>
              <a:noFill/>
              <a:ln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SV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181600" y="5285509"/>
                <a:ext cx="2819400" cy="990600"/>
              </a:xfrm>
              <a:prstGeom prst="rect">
                <a:avLst/>
              </a:prstGeom>
              <a:noFill/>
              <a:ln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SV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 rot="1376615">
              <a:off x="1305790" y="2720335"/>
              <a:ext cx="6781800" cy="1246909"/>
              <a:chOff x="1381990" y="2209800"/>
              <a:chExt cx="6781800" cy="124690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524000" y="2237509"/>
                <a:ext cx="2819400" cy="9906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SV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MOTIVADORES</a:t>
                </a:r>
                <a:endParaRPr lang="es-SV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181600" y="2209800"/>
                <a:ext cx="2819400" cy="9906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SV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 DISUASORES</a:t>
                </a:r>
                <a:endParaRPr lang="es-SV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381990" y="3228109"/>
                <a:ext cx="6781800" cy="2286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SV"/>
              </a:p>
            </p:txBody>
          </p:sp>
        </p:grpSp>
        <p:sp>
          <p:nvSpPr>
            <p:cNvPr id="7" name="Isosceles Triangle 6"/>
            <p:cNvSpPr/>
            <p:nvPr/>
          </p:nvSpPr>
          <p:spPr>
            <a:xfrm>
              <a:off x="3227245" y="4025887"/>
              <a:ext cx="2541928" cy="1828800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s-SV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MENOR</a:t>
              </a:r>
            </a:p>
            <a:p>
              <a:pPr algn="ctr"/>
              <a:r>
                <a:rPr lang="es-SV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Riesgo de Fraude</a:t>
              </a:r>
              <a:endParaRPr lang="es-SV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59521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256" y="53752"/>
            <a:ext cx="8077200" cy="1143000"/>
          </a:xfrm>
        </p:spPr>
        <p:txBody>
          <a:bodyPr>
            <a:noAutofit/>
          </a:bodyPr>
          <a:lstStyle/>
          <a:p>
            <a:r>
              <a:rPr lang="es-SV" sz="3600" dirty="0">
                <a:cs typeface="Arial" pitchFamily="34" charset="0"/>
              </a:rPr>
              <a:t>Teoría del comportamientos de las personas</a:t>
            </a:r>
            <a:endParaRPr lang="es-ES" sz="3600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27584" y="1628800"/>
            <a:ext cx="8001000" cy="354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572" tIns="50786" rIns="101572" bIns="5078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SV" sz="2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SV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SD – Siempre Deshonesto  (15% - 20%)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SV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SV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 </a:t>
            </a:r>
            <a:r>
              <a:rPr lang="es-SV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s-SV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Según las circunstancias (60% </a:t>
            </a:r>
            <a:r>
              <a:rPr lang="es-SV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s-SV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70%)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SV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SV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SH </a:t>
            </a:r>
            <a:r>
              <a:rPr lang="es-SV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Siempre </a:t>
            </a:r>
            <a:r>
              <a:rPr lang="es-SV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Honesto  </a:t>
            </a:r>
            <a:r>
              <a:rPr lang="es-SV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(15% - 20%)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SV" sz="2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SV" sz="2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6348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3752"/>
            <a:ext cx="8077200" cy="1143000"/>
          </a:xfrm>
        </p:spPr>
        <p:txBody>
          <a:bodyPr>
            <a:normAutofit/>
          </a:bodyPr>
          <a:lstStyle/>
          <a:p>
            <a:r>
              <a:rPr lang="es-SV" sz="3600" dirty="0">
                <a:cs typeface="Arial" panose="020B0604020202020204" pitchFamily="34" charset="0"/>
              </a:rPr>
              <a:t>Estructura Organizacional</a:t>
            </a:r>
            <a:endParaRPr lang="es-E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1918124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cs typeface="Arial" panose="020B0604020202020204" pitchFamily="34" charset="0"/>
              </a:rPr>
              <a:t>Esquema centralizado</a:t>
            </a:r>
          </a:p>
          <a:p>
            <a:pPr algn="just"/>
            <a:endParaRPr lang="en-US" dirty="0" smtClean="0">
              <a:cs typeface="Arial" panose="020B0604020202020204" pitchFamily="34" charset="0"/>
            </a:endParaRPr>
          </a:p>
          <a:p>
            <a:pPr algn="just"/>
            <a:endParaRPr lang="en-US" dirty="0">
              <a:cs typeface="Arial" panose="020B0604020202020204" pitchFamily="34" charset="0"/>
            </a:endParaRPr>
          </a:p>
          <a:p>
            <a:pPr algn="just"/>
            <a:endParaRPr lang="en-US" dirty="0" smtClean="0">
              <a:cs typeface="Arial" panose="020B0604020202020204" pitchFamily="34" charset="0"/>
            </a:endParaRPr>
          </a:p>
          <a:p>
            <a:pPr algn="just"/>
            <a:endParaRPr lang="en-US" dirty="0">
              <a:cs typeface="Arial" panose="020B0604020202020204" pitchFamily="34" charset="0"/>
            </a:endParaRPr>
          </a:p>
          <a:p>
            <a:pPr algn="just"/>
            <a:endParaRPr lang="en-US" dirty="0">
              <a:cs typeface="Arial" panose="020B0604020202020204" pitchFamily="34" charset="0"/>
            </a:endParaRPr>
          </a:p>
          <a:p>
            <a:pPr algn="just"/>
            <a:r>
              <a:rPr lang="en-US" dirty="0" smtClean="0">
                <a:cs typeface="Arial" panose="020B0604020202020204" pitchFamily="34" charset="0"/>
              </a:rPr>
              <a:t>Esquema descentralizado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916832"/>
            <a:ext cx="1958414" cy="2649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266413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077200" cy="1143000"/>
          </a:xfrm>
        </p:spPr>
        <p:txBody>
          <a:bodyPr>
            <a:normAutofit/>
          </a:bodyPr>
          <a:lstStyle/>
          <a:p>
            <a:r>
              <a:rPr lang="es-SV" sz="3600" dirty="0">
                <a:cs typeface="Arial" panose="020B0604020202020204" pitchFamily="34" charset="0"/>
              </a:rPr>
              <a:t>Profesionales competentes</a:t>
            </a:r>
            <a:endParaRPr lang="es-E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124744"/>
            <a:ext cx="418936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Perfiles de las posiciones que intervienen en la administración del Riesgo de Fraude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Evaluar las competencias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Planes de desarrollo y retención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Plan de Sucesión</a:t>
            </a:r>
          </a:p>
          <a:p>
            <a:pPr marL="285750" indent="-285750">
              <a:buFontTx/>
              <a:buChar char="-"/>
            </a:pPr>
            <a:endParaRPr lang="es-P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140968"/>
            <a:ext cx="28575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792723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3752"/>
            <a:ext cx="8077200" cy="1143000"/>
          </a:xfrm>
        </p:spPr>
        <p:txBody>
          <a:bodyPr>
            <a:normAutofit/>
          </a:bodyPr>
          <a:lstStyle/>
          <a:p>
            <a:r>
              <a:rPr lang="es-SV" sz="3600" dirty="0">
                <a:cs typeface="Arial" panose="020B0604020202020204" pitchFamily="34" charset="0"/>
              </a:rPr>
              <a:t>Rendición de cuentas</a:t>
            </a:r>
            <a:endParaRPr lang="es-E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052736"/>
            <a:ext cx="367240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dirty="0" smtClean="0">
                <a:cs typeface="Arial" panose="020B0604020202020204" pitchFamily="34" charset="0"/>
              </a:rPr>
              <a:t>Balance Score Cards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dirty="0" smtClean="0">
                <a:cs typeface="Arial" panose="020B0604020202020204" pitchFamily="34" charset="0"/>
              </a:rPr>
              <a:t>Plan de Incentivos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dirty="0" smtClean="0">
                <a:cs typeface="Arial" panose="020B0604020202020204" pitchFamily="34" charset="0"/>
              </a:rPr>
              <a:t>Presiones Excesivas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dirty="0" smtClean="0">
                <a:cs typeface="Arial" panose="020B0604020202020204" pitchFamily="34" charset="0"/>
              </a:rPr>
              <a:t>Desempeño versus recompensas y/o medidas disciplinarias</a:t>
            </a:r>
          </a:p>
          <a:p>
            <a:pPr marL="285750" indent="-285750">
              <a:buFontTx/>
              <a:buChar char="-"/>
            </a:pPr>
            <a:endParaRPr lang="es-P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307540"/>
            <a:ext cx="2505001" cy="1935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674577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Entrenamien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855</Words>
  <Application>Microsoft Office PowerPoint</Application>
  <PresentationFormat>Presentación en pantalla (4:3)</PresentationFormat>
  <Paragraphs>164</Paragraphs>
  <Slides>21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Entrenamiento</vt:lpstr>
      <vt:lpstr>Evaluación del proceso de administración del riesgo de fraude bajo un enfoque coso</vt:lpstr>
      <vt:lpstr> Orador: Aldo E. NAPURI COLOMBIER Director  Ejecutivo de Auditoría SCOTIABANK   – (México) </vt:lpstr>
      <vt:lpstr>Riesgo de Fraude Bajo un enfoque COSO </vt:lpstr>
      <vt:lpstr>Gobierno Corporativo</vt:lpstr>
      <vt:lpstr>Tono de la Organización Disuasores y Motivadores del Fraude</vt:lpstr>
      <vt:lpstr>Teoría del comportamientos de las personas</vt:lpstr>
      <vt:lpstr>Estructura Organizacional</vt:lpstr>
      <vt:lpstr>Profesionales competentes</vt:lpstr>
      <vt:lpstr>Rendición de cuentas</vt:lpstr>
      <vt:lpstr>Objetivos específicos</vt:lpstr>
      <vt:lpstr>Identificación y análisis del riesgo de fraude </vt:lpstr>
      <vt:lpstr>Presentación de PowerPoint</vt:lpstr>
      <vt:lpstr>      Triangulo del Fraude  Legislación Oculta  Nivel Organizacional   </vt:lpstr>
      <vt:lpstr>Programa de administración del riesgo de fraude</vt:lpstr>
      <vt:lpstr>Políticas y Procedimientos</vt:lpstr>
      <vt:lpstr>Políticas y Procedimientos</vt:lpstr>
      <vt:lpstr>Información y Comunicación</vt:lpstr>
      <vt:lpstr>Información y Comunicación</vt:lpstr>
      <vt:lpstr>Fraude Corporativo</vt:lpstr>
      <vt:lpstr>Índices de Corrupción</vt:lpstr>
      <vt:lpstr>Monitoreo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2015-02-25T15:44:23Z</dcterms:created>
  <dcterms:modified xsi:type="dcterms:W3CDTF">2015-04-17T12:59:21Z</dcterms:modified>
</cp:coreProperties>
</file>