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 id="2147483745" r:id="rId2"/>
  </p:sldMasterIdLst>
  <p:notesMasterIdLst>
    <p:notesMasterId r:id="rId19"/>
  </p:notesMasterIdLst>
  <p:handoutMasterIdLst>
    <p:handoutMasterId r:id="rId20"/>
  </p:handoutMasterIdLst>
  <p:sldIdLst>
    <p:sldId id="256" r:id="rId3"/>
    <p:sldId id="390" r:id="rId4"/>
    <p:sldId id="391" r:id="rId5"/>
    <p:sldId id="397" r:id="rId6"/>
    <p:sldId id="393" r:id="rId7"/>
    <p:sldId id="373" r:id="rId8"/>
    <p:sldId id="401" r:id="rId9"/>
    <p:sldId id="384" r:id="rId10"/>
    <p:sldId id="400" r:id="rId11"/>
    <p:sldId id="392" r:id="rId12"/>
    <p:sldId id="394" r:id="rId13"/>
    <p:sldId id="398" r:id="rId14"/>
    <p:sldId id="405" r:id="rId15"/>
    <p:sldId id="403" r:id="rId16"/>
    <p:sldId id="404" r:id="rId17"/>
    <p:sldId id="406" r:id="rId18"/>
  </p:sldIdLst>
  <p:sldSz cx="9144000" cy="6858000" type="letter"/>
  <p:notesSz cx="6997700" cy="9283700"/>
  <p:defaultTextStyle>
    <a:defPPr>
      <a:defRPr lang="en-US"/>
    </a:defPPr>
    <a:lvl1pPr algn="l" rtl="0" fontAlgn="base">
      <a:spcBef>
        <a:spcPct val="0"/>
      </a:spcBef>
      <a:spcAft>
        <a:spcPct val="0"/>
      </a:spcAft>
      <a:defRPr sz="2000" kern="1200">
        <a:solidFill>
          <a:schemeClr val="accent2"/>
        </a:solidFill>
        <a:latin typeface="Arial" pitchFamily="34" charset="0"/>
        <a:ea typeface="+mn-ea"/>
        <a:cs typeface="+mn-cs"/>
      </a:defRPr>
    </a:lvl1pPr>
    <a:lvl2pPr marL="457200" algn="l" rtl="0" fontAlgn="base">
      <a:spcBef>
        <a:spcPct val="0"/>
      </a:spcBef>
      <a:spcAft>
        <a:spcPct val="0"/>
      </a:spcAft>
      <a:defRPr sz="2000" kern="1200">
        <a:solidFill>
          <a:schemeClr val="accent2"/>
        </a:solidFill>
        <a:latin typeface="Arial" pitchFamily="34" charset="0"/>
        <a:ea typeface="+mn-ea"/>
        <a:cs typeface="+mn-cs"/>
      </a:defRPr>
    </a:lvl2pPr>
    <a:lvl3pPr marL="914400" algn="l" rtl="0" fontAlgn="base">
      <a:spcBef>
        <a:spcPct val="0"/>
      </a:spcBef>
      <a:spcAft>
        <a:spcPct val="0"/>
      </a:spcAft>
      <a:defRPr sz="2000" kern="1200">
        <a:solidFill>
          <a:schemeClr val="accent2"/>
        </a:solidFill>
        <a:latin typeface="Arial" pitchFamily="34" charset="0"/>
        <a:ea typeface="+mn-ea"/>
        <a:cs typeface="+mn-cs"/>
      </a:defRPr>
    </a:lvl3pPr>
    <a:lvl4pPr marL="1371600" algn="l" rtl="0" fontAlgn="base">
      <a:spcBef>
        <a:spcPct val="0"/>
      </a:spcBef>
      <a:spcAft>
        <a:spcPct val="0"/>
      </a:spcAft>
      <a:defRPr sz="2000" kern="1200">
        <a:solidFill>
          <a:schemeClr val="accent2"/>
        </a:solidFill>
        <a:latin typeface="Arial" pitchFamily="34" charset="0"/>
        <a:ea typeface="+mn-ea"/>
        <a:cs typeface="+mn-cs"/>
      </a:defRPr>
    </a:lvl4pPr>
    <a:lvl5pPr marL="1828800" algn="l" rtl="0" fontAlgn="base">
      <a:spcBef>
        <a:spcPct val="0"/>
      </a:spcBef>
      <a:spcAft>
        <a:spcPct val="0"/>
      </a:spcAft>
      <a:defRPr sz="2000" kern="1200">
        <a:solidFill>
          <a:schemeClr val="accent2"/>
        </a:solidFill>
        <a:latin typeface="Arial" pitchFamily="34" charset="0"/>
        <a:ea typeface="+mn-ea"/>
        <a:cs typeface="+mn-cs"/>
      </a:defRPr>
    </a:lvl5pPr>
    <a:lvl6pPr marL="2286000" algn="l" defTabSz="914400" rtl="0" eaLnBrk="1" latinLnBrk="0" hangingPunct="1">
      <a:defRPr sz="2000" kern="1200">
        <a:solidFill>
          <a:schemeClr val="accent2"/>
        </a:solidFill>
        <a:latin typeface="Arial" pitchFamily="34" charset="0"/>
        <a:ea typeface="+mn-ea"/>
        <a:cs typeface="+mn-cs"/>
      </a:defRPr>
    </a:lvl6pPr>
    <a:lvl7pPr marL="2743200" algn="l" defTabSz="914400" rtl="0" eaLnBrk="1" latinLnBrk="0" hangingPunct="1">
      <a:defRPr sz="2000" kern="1200">
        <a:solidFill>
          <a:schemeClr val="accent2"/>
        </a:solidFill>
        <a:latin typeface="Arial" pitchFamily="34" charset="0"/>
        <a:ea typeface="+mn-ea"/>
        <a:cs typeface="+mn-cs"/>
      </a:defRPr>
    </a:lvl7pPr>
    <a:lvl8pPr marL="3200400" algn="l" defTabSz="914400" rtl="0" eaLnBrk="1" latinLnBrk="0" hangingPunct="1">
      <a:defRPr sz="2000" kern="1200">
        <a:solidFill>
          <a:schemeClr val="accent2"/>
        </a:solidFill>
        <a:latin typeface="Arial" pitchFamily="34" charset="0"/>
        <a:ea typeface="+mn-ea"/>
        <a:cs typeface="+mn-cs"/>
      </a:defRPr>
    </a:lvl8pPr>
    <a:lvl9pPr marL="3657600" algn="l" defTabSz="914400" rtl="0" eaLnBrk="1" latinLnBrk="0" hangingPunct="1">
      <a:defRPr sz="2000" kern="1200">
        <a:solidFill>
          <a:schemeClr val="accent2"/>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gramling" initials="aag" lastIdx="8" clrIdx="0"/>
  <p:cmAuthor id="1" name="Rittenberg" initials="LER" lastIdx="1" clrIdx="1"/>
  <p:cmAuthor id="2" name="Douglas Prawitt" initials="DP" lastIdx="7"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C317"/>
    <a:srgbClr val="E7DC4B"/>
    <a:srgbClr val="F8DD3A"/>
    <a:srgbClr val="EAE62A"/>
    <a:srgbClr val="01396A"/>
    <a:srgbClr val="200D67"/>
    <a:srgbClr val="2A5970"/>
    <a:srgbClr val="17375E"/>
    <a:srgbClr val="FFFFFF"/>
    <a:srgbClr val="9127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74457" autoAdjust="0"/>
  </p:normalViewPr>
  <p:slideViewPr>
    <p:cSldViewPr>
      <p:cViewPr>
        <p:scale>
          <a:sx n="60" d="100"/>
          <a:sy n="60" d="100"/>
        </p:scale>
        <p:origin x="-1656" y="-6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028" y="210"/>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wrap="square" lIns="93031" tIns="46516" rIns="93031" bIns="46516" numCol="1" anchor="t" anchorCtr="0" compatLnSpc="1">
            <a:prstTxWarp prst="textNoShape">
              <a:avLst/>
            </a:prstTxWarp>
          </a:bodyPr>
          <a:lstStyle>
            <a:lvl1pPr>
              <a:defRPr sz="1200">
                <a:solidFill>
                  <a:schemeClr val="tx1"/>
                </a:solidFill>
                <a:latin typeface="Calibri" pitchFamily="34" charset="0"/>
              </a:defRPr>
            </a:lvl1pPr>
          </a:lstStyle>
          <a:p>
            <a:endParaRPr lang="en-US"/>
          </a:p>
        </p:txBody>
      </p:sp>
      <p:sp>
        <p:nvSpPr>
          <p:cNvPr id="3" name="Date Placeholder 2"/>
          <p:cNvSpPr>
            <a:spLocks noGrp="1"/>
          </p:cNvSpPr>
          <p:nvPr>
            <p:ph type="dt" sz="quarter" idx="1"/>
          </p:nvPr>
        </p:nvSpPr>
        <p:spPr>
          <a:xfrm>
            <a:off x="3963744" y="0"/>
            <a:ext cx="3032337" cy="464185"/>
          </a:xfrm>
          <a:prstGeom prst="rect">
            <a:avLst/>
          </a:prstGeom>
        </p:spPr>
        <p:txBody>
          <a:bodyPr vert="horz" wrap="square" lIns="93031" tIns="46516" rIns="93031" bIns="46516" numCol="1" anchor="t" anchorCtr="0" compatLnSpc="1">
            <a:prstTxWarp prst="textNoShape">
              <a:avLst/>
            </a:prstTxWarp>
          </a:bodyPr>
          <a:lstStyle>
            <a:lvl1pPr algn="r">
              <a:defRPr sz="1200">
                <a:solidFill>
                  <a:schemeClr val="tx1"/>
                </a:solidFill>
                <a:latin typeface="Calibri" pitchFamily="34" charset="0"/>
              </a:defRPr>
            </a:lvl1pPr>
          </a:lstStyle>
          <a:p>
            <a:fld id="{62C67B14-085B-4BD6-BAA6-B3F4E06E1D45}" type="datetimeFigureOut">
              <a:rPr lang="en-US"/>
              <a:pPr/>
              <a:t>12/24/2011</a:t>
            </a:fld>
            <a:endParaRPr lang="en-US"/>
          </a:p>
        </p:txBody>
      </p:sp>
      <p:sp>
        <p:nvSpPr>
          <p:cNvPr id="4" name="Footer Placeholder 3"/>
          <p:cNvSpPr>
            <a:spLocks noGrp="1"/>
          </p:cNvSpPr>
          <p:nvPr>
            <p:ph type="ftr" sz="quarter" idx="2"/>
          </p:nvPr>
        </p:nvSpPr>
        <p:spPr>
          <a:xfrm>
            <a:off x="0" y="8817904"/>
            <a:ext cx="3032337" cy="464185"/>
          </a:xfrm>
          <a:prstGeom prst="rect">
            <a:avLst/>
          </a:prstGeom>
        </p:spPr>
        <p:txBody>
          <a:bodyPr vert="horz" wrap="square" lIns="93031" tIns="46516" rIns="93031" bIns="46516" numCol="1" anchor="b" anchorCtr="0" compatLnSpc="1">
            <a:prstTxWarp prst="textNoShape">
              <a:avLst/>
            </a:prstTxWarp>
          </a:bodyPr>
          <a:lstStyle>
            <a:lvl1pPr>
              <a:defRPr sz="1200">
                <a:solidFill>
                  <a:schemeClr val="tx1"/>
                </a:solidFill>
                <a:latin typeface="Calibri" pitchFamily="34" charset="0"/>
              </a:defRPr>
            </a:lvl1pPr>
          </a:lstStyle>
          <a:p>
            <a:endParaRPr lang="en-US"/>
          </a:p>
        </p:txBody>
      </p:sp>
      <p:sp>
        <p:nvSpPr>
          <p:cNvPr id="5" name="Slide Number Placeholder 4"/>
          <p:cNvSpPr>
            <a:spLocks noGrp="1"/>
          </p:cNvSpPr>
          <p:nvPr>
            <p:ph type="sldNum" sz="quarter" idx="3"/>
          </p:nvPr>
        </p:nvSpPr>
        <p:spPr>
          <a:xfrm>
            <a:off x="3963744" y="8817904"/>
            <a:ext cx="3032337" cy="464185"/>
          </a:xfrm>
          <a:prstGeom prst="rect">
            <a:avLst/>
          </a:prstGeom>
        </p:spPr>
        <p:txBody>
          <a:bodyPr vert="horz" wrap="square" lIns="93031" tIns="46516" rIns="93031" bIns="46516" numCol="1" anchor="b" anchorCtr="0" compatLnSpc="1">
            <a:prstTxWarp prst="textNoShape">
              <a:avLst/>
            </a:prstTxWarp>
          </a:bodyPr>
          <a:lstStyle>
            <a:lvl1pPr algn="r">
              <a:defRPr sz="1200">
                <a:solidFill>
                  <a:schemeClr val="tx1"/>
                </a:solidFill>
                <a:latin typeface="Calibri" pitchFamily="34" charset="0"/>
              </a:defRPr>
            </a:lvl1pPr>
          </a:lstStyle>
          <a:p>
            <a:fld id="{E064FD76-7E83-44C1-8EE9-D760543F5F2A}" type="slidenum">
              <a:rPr lang="en-US"/>
              <a:pPr/>
              <a:t>‹Nº›</a:t>
            </a:fld>
            <a:endParaRPr lang="en-US"/>
          </a:p>
        </p:txBody>
      </p:sp>
    </p:spTree>
    <p:extLst>
      <p:ext uri="{BB962C8B-B14F-4D97-AF65-F5344CB8AC3E}">
        <p14:creationId xmlns:p14="http://schemas.microsoft.com/office/powerpoint/2010/main" val="3072324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wrap="square" lIns="93031" tIns="46516" rIns="93031" bIns="46516" numCol="1" anchor="t" anchorCtr="0" compatLnSpc="1">
            <a:prstTxWarp prst="textNoShape">
              <a:avLst/>
            </a:prstTxWarp>
          </a:bodyPr>
          <a:lstStyle>
            <a:lvl1pPr>
              <a:defRPr sz="1200">
                <a:solidFill>
                  <a:schemeClr val="tx1"/>
                </a:solidFill>
                <a:latin typeface="Calibri" pitchFamily="34" charset="0"/>
              </a:defRPr>
            </a:lvl1pPr>
          </a:lstStyle>
          <a:p>
            <a:endParaRPr lang="en-US"/>
          </a:p>
        </p:txBody>
      </p:sp>
      <p:sp>
        <p:nvSpPr>
          <p:cNvPr id="3" name="Date Placeholder 2"/>
          <p:cNvSpPr>
            <a:spLocks noGrp="1"/>
          </p:cNvSpPr>
          <p:nvPr>
            <p:ph type="dt" idx="1"/>
          </p:nvPr>
        </p:nvSpPr>
        <p:spPr>
          <a:xfrm>
            <a:off x="3963744" y="0"/>
            <a:ext cx="3032337" cy="464185"/>
          </a:xfrm>
          <a:prstGeom prst="rect">
            <a:avLst/>
          </a:prstGeom>
        </p:spPr>
        <p:txBody>
          <a:bodyPr vert="horz" wrap="square" lIns="93031" tIns="46516" rIns="93031" bIns="46516" numCol="1" anchor="t" anchorCtr="0" compatLnSpc="1">
            <a:prstTxWarp prst="textNoShape">
              <a:avLst/>
            </a:prstTxWarp>
          </a:bodyPr>
          <a:lstStyle>
            <a:lvl1pPr algn="r">
              <a:defRPr sz="1200">
                <a:solidFill>
                  <a:schemeClr val="tx1"/>
                </a:solidFill>
                <a:latin typeface="Calibri" pitchFamily="34" charset="0"/>
              </a:defRPr>
            </a:lvl1pPr>
          </a:lstStyle>
          <a:p>
            <a:fld id="{95FF3084-921D-4573-828D-5982D36D1356}" type="datetimeFigureOut">
              <a:rPr lang="en-US"/>
              <a:pPr/>
              <a:t>12/24/2011</a:t>
            </a:fld>
            <a:endParaRPr lang="en-US"/>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3031" tIns="46516" rIns="93031" bIns="46516" rtlCol="0" anchor="ctr"/>
          <a:lstStyle/>
          <a:p>
            <a:pPr lvl="0"/>
            <a:endParaRPr lang="en-US" noProof="0" dirty="0"/>
          </a:p>
        </p:txBody>
      </p:sp>
      <p:sp>
        <p:nvSpPr>
          <p:cNvPr id="5" name="Notes Placeholder 4"/>
          <p:cNvSpPr>
            <a:spLocks noGrp="1"/>
          </p:cNvSpPr>
          <p:nvPr>
            <p:ph type="body" sz="quarter" idx="3"/>
          </p:nvPr>
        </p:nvSpPr>
        <p:spPr>
          <a:xfrm>
            <a:off x="699770" y="4409758"/>
            <a:ext cx="5598160" cy="4177665"/>
          </a:xfrm>
          <a:prstGeom prst="rect">
            <a:avLst/>
          </a:prstGeom>
        </p:spPr>
        <p:txBody>
          <a:bodyPr vert="horz" lIns="93031" tIns="46516" rIns="93031" bIns="4651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17904"/>
            <a:ext cx="3032337" cy="464185"/>
          </a:xfrm>
          <a:prstGeom prst="rect">
            <a:avLst/>
          </a:prstGeom>
        </p:spPr>
        <p:txBody>
          <a:bodyPr vert="horz" wrap="square" lIns="93031" tIns="46516" rIns="93031" bIns="46516" numCol="1" anchor="b" anchorCtr="0" compatLnSpc="1">
            <a:prstTxWarp prst="textNoShape">
              <a:avLst/>
            </a:prstTxWarp>
          </a:bodyPr>
          <a:lstStyle>
            <a:lvl1pPr>
              <a:defRPr sz="1200">
                <a:solidFill>
                  <a:schemeClr val="tx1"/>
                </a:solidFill>
                <a:latin typeface="Calibri" pitchFamily="34" charset="0"/>
              </a:defRPr>
            </a:lvl1pPr>
          </a:lstStyle>
          <a:p>
            <a:endParaRPr lang="en-US"/>
          </a:p>
        </p:txBody>
      </p:sp>
      <p:sp>
        <p:nvSpPr>
          <p:cNvPr id="7" name="Slide Number Placeholder 6"/>
          <p:cNvSpPr>
            <a:spLocks noGrp="1"/>
          </p:cNvSpPr>
          <p:nvPr>
            <p:ph type="sldNum" sz="quarter" idx="5"/>
          </p:nvPr>
        </p:nvSpPr>
        <p:spPr>
          <a:xfrm>
            <a:off x="3963744" y="8817904"/>
            <a:ext cx="3032337" cy="464185"/>
          </a:xfrm>
          <a:prstGeom prst="rect">
            <a:avLst/>
          </a:prstGeom>
        </p:spPr>
        <p:txBody>
          <a:bodyPr vert="horz" wrap="square" lIns="93031" tIns="46516" rIns="93031" bIns="46516" numCol="1" anchor="b" anchorCtr="0" compatLnSpc="1">
            <a:prstTxWarp prst="textNoShape">
              <a:avLst/>
            </a:prstTxWarp>
          </a:bodyPr>
          <a:lstStyle>
            <a:lvl1pPr algn="r">
              <a:defRPr sz="1200">
                <a:solidFill>
                  <a:schemeClr val="tx1"/>
                </a:solidFill>
                <a:latin typeface="Calibri" pitchFamily="34" charset="0"/>
              </a:defRPr>
            </a:lvl1pPr>
          </a:lstStyle>
          <a:p>
            <a:fld id="{AB4218E4-BF65-4EF1-B262-4A80CE07C006}" type="slidenum">
              <a:rPr lang="en-US"/>
              <a:pPr/>
              <a:t>‹Nº›</a:t>
            </a:fld>
            <a:endParaRPr lang="en-US"/>
          </a:p>
        </p:txBody>
      </p:sp>
    </p:spTree>
    <p:extLst>
      <p:ext uri="{BB962C8B-B14F-4D97-AF65-F5344CB8AC3E}">
        <p14:creationId xmlns:p14="http://schemas.microsoft.com/office/powerpoint/2010/main" val="20028153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cs typeface="Arial" pitchFamily="34" charset="0"/>
              </a:rPr>
              <a:t>Note to users:</a:t>
            </a:r>
          </a:p>
          <a:p>
            <a:pPr eaLnBrk="1" hangingPunct="1">
              <a:spcBef>
                <a:spcPct val="0"/>
              </a:spcBef>
            </a:pPr>
            <a:endParaRPr lang="en-US" dirty="0" smtClean="0">
              <a:cs typeface="Arial" pitchFamily="34" charset="0"/>
            </a:endParaRPr>
          </a:p>
          <a:p>
            <a:pPr eaLnBrk="1" hangingPunct="1">
              <a:spcBef>
                <a:spcPct val="0"/>
              </a:spcBef>
            </a:pPr>
            <a:r>
              <a:rPr lang="en-US" dirty="0" smtClean="0">
                <a:cs typeface="Arial" pitchFamily="34" charset="0"/>
              </a:rPr>
              <a:t>This deck is intended to be used for what we call the “initiated” audience that is already familiar with COSO, its origin, mission and work to date.  The focus of this deck is directly on the Internal Controls – Integrated Framework (ICIF) update initiative.</a:t>
            </a:r>
          </a:p>
          <a:p>
            <a:pPr eaLnBrk="1" hangingPunct="1">
              <a:spcBef>
                <a:spcPct val="0"/>
              </a:spcBef>
            </a:pPr>
            <a:endParaRPr lang="en-US" dirty="0" smtClean="0">
              <a:cs typeface="Arial" pitchFamily="34" charset="0"/>
            </a:endParaRPr>
          </a:p>
          <a:p>
            <a:pPr eaLnBrk="1" hangingPunct="1">
              <a:spcBef>
                <a:spcPct val="0"/>
              </a:spcBef>
            </a:pPr>
            <a:r>
              <a:rPr lang="en-US" dirty="0" smtClean="0">
                <a:cs typeface="Arial" pitchFamily="34" charset="0"/>
              </a:rPr>
              <a:t>If your audience would benefit from an introduction to COSO, please refer to and use the companion COSO Overview deck.  </a:t>
            </a:r>
          </a:p>
          <a:p>
            <a:pPr eaLnBrk="1" hangingPunct="1">
              <a:spcBef>
                <a:spcPct val="0"/>
              </a:spcBef>
            </a:pPr>
            <a:endParaRPr lang="en-US" dirty="0" smtClean="0">
              <a:cs typeface="Arial" pitchFamily="34" charset="0"/>
            </a:endParaRPr>
          </a:p>
          <a:p>
            <a:pPr eaLnBrk="1" hangingPunct="1">
              <a:spcBef>
                <a:spcPct val="0"/>
              </a:spcBef>
            </a:pPr>
            <a:r>
              <a:rPr lang="en-US" dirty="0" smtClean="0">
                <a:cs typeface="Arial" pitchFamily="34" charset="0"/>
              </a:rPr>
              <a:t>This deck and the Overview deck are designed to have the same look and feel and can easily be merged into a single deck if you desire.</a:t>
            </a:r>
          </a:p>
          <a:p>
            <a:pPr eaLnBrk="1" hangingPunct="1">
              <a:spcBef>
                <a:spcPct val="0"/>
              </a:spcBef>
            </a:pPr>
            <a:endParaRPr lang="en-US" dirty="0" smtClean="0">
              <a:cs typeface="Arial" pitchFamily="34" charset="0"/>
            </a:endParaRPr>
          </a:p>
        </p:txBody>
      </p:sp>
      <p:sp>
        <p:nvSpPr>
          <p:cNvPr id="25604" name="Slide Number Placeholder 3"/>
          <p:cNvSpPr>
            <a:spLocks noGrp="1"/>
          </p:cNvSpPr>
          <p:nvPr>
            <p:ph type="sldNum" sz="quarter" idx="5"/>
          </p:nvPr>
        </p:nvSpPr>
        <p:spPr bwMode="auto">
          <a:noFill/>
          <a:ln>
            <a:miter lim="800000"/>
            <a:headEnd/>
            <a:tailEnd/>
          </a:ln>
        </p:spPr>
        <p:txBody>
          <a:bodyPr/>
          <a:lstStyle/>
          <a:p>
            <a:fld id="{C836595F-ABD3-47A5-96BA-F7BB76A630C9}"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all,</a:t>
            </a:r>
            <a:r>
              <a:rPr lang="en-US" baseline="0" dirty="0" smtClean="0"/>
              <a:t> there are 17 high level principles that were embedded in the original framework that are now codified in the update.  While this slide provides a high level overview of the 17 principles, reviewers and users should read the full description of each principle to gain a full understanding.  </a:t>
            </a:r>
          </a:p>
          <a:p>
            <a:endParaRPr lang="en-US" baseline="0" dirty="0" smtClean="0"/>
          </a:p>
          <a:p>
            <a:r>
              <a:rPr lang="en-US" baseline="0" dirty="0" smtClean="0"/>
              <a:t>The codification of these principles and identification of related attributes will provide useful guidance to users seeking to exercise judgment in designing or assessing the effectiveness of a system of internal controls.</a:t>
            </a:r>
            <a:endParaRPr lang="en-US" dirty="0" smtClean="0"/>
          </a:p>
          <a:p>
            <a:endParaRPr lang="en-US" dirty="0"/>
          </a:p>
        </p:txBody>
      </p:sp>
      <p:sp>
        <p:nvSpPr>
          <p:cNvPr id="4" name="Slide Number Placeholder 3"/>
          <p:cNvSpPr>
            <a:spLocks noGrp="1"/>
          </p:cNvSpPr>
          <p:nvPr>
            <p:ph type="sldNum" sz="quarter" idx="10"/>
          </p:nvPr>
        </p:nvSpPr>
        <p:spPr/>
        <p:txBody>
          <a:bodyPr/>
          <a:lstStyle/>
          <a:p>
            <a:fld id="{AB4218E4-BF65-4EF1-B262-4A80CE07C00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30311" rtl="0" eaLnBrk="0" fontAlgn="base" latinLnBrk="0" hangingPunct="0">
              <a:lnSpc>
                <a:spcPct val="100000"/>
              </a:lnSpc>
              <a:spcBef>
                <a:spcPct val="30000"/>
              </a:spcBef>
              <a:spcAft>
                <a:spcPct val="0"/>
              </a:spcAft>
              <a:buClrTx/>
              <a:buSzTx/>
              <a:buFontTx/>
              <a:buNone/>
              <a:tabLst/>
              <a:defRPr/>
            </a:pPr>
            <a:r>
              <a:rPr lang="en-US" dirty="0" smtClean="0"/>
              <a:t>Building on the original, the updated </a:t>
            </a:r>
            <a:r>
              <a:rPr lang="en-US" i="1" dirty="0" smtClean="0"/>
              <a:t>Framework</a:t>
            </a:r>
            <a:r>
              <a:rPr lang="en-US" dirty="0" smtClean="0"/>
              <a:t> makes it easier to adapt to changing business needs. The codification of principles and attributes embedded in the original </a:t>
            </a:r>
            <a:r>
              <a:rPr lang="en-US" i="1" dirty="0" smtClean="0"/>
              <a:t>Framework</a:t>
            </a:r>
            <a:r>
              <a:rPr lang="en-US" dirty="0" smtClean="0"/>
              <a:t> better supports organizations as they apply judgment in managing risk and improving performance in an increasingly complex and rapidly changing environment.</a:t>
            </a:r>
          </a:p>
          <a:p>
            <a:pPr defTabSz="930311">
              <a:defRPr/>
            </a:pPr>
            <a:endParaRPr lang="en-US" dirty="0" smtClean="0"/>
          </a:p>
        </p:txBody>
      </p:sp>
      <p:sp>
        <p:nvSpPr>
          <p:cNvPr id="4" name="Slide Number Placeholder 3"/>
          <p:cNvSpPr>
            <a:spLocks noGrp="1"/>
          </p:cNvSpPr>
          <p:nvPr>
            <p:ph type="sldNum" sz="quarter" idx="10"/>
          </p:nvPr>
        </p:nvSpPr>
        <p:spPr/>
        <p:txBody>
          <a:bodyPr/>
          <a:lstStyle/>
          <a:p>
            <a:fld id="{AB4218E4-BF65-4EF1-B262-4A80CE07C00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Use of the updated </a:t>
            </a:r>
            <a:r>
              <a:rPr lang="en-US" i="1" baseline="0" dirty="0" smtClean="0"/>
              <a:t>Framework </a:t>
            </a:r>
            <a:r>
              <a:rPr lang="en-US" i="0" baseline="0" dirty="0" smtClean="0"/>
              <a:t>will provide benefits to:</a:t>
            </a:r>
          </a:p>
          <a:p>
            <a:endParaRPr lang="en-US" i="0" baseline="0" dirty="0" smtClean="0"/>
          </a:p>
          <a:p>
            <a:pPr marL="286179" indent="-286179">
              <a:buAutoNum type="romanLcParenBoth"/>
            </a:pPr>
            <a:r>
              <a:rPr lang="en-US" i="0" baseline="0" dirty="0" smtClean="0"/>
              <a:t>management and boards of directors, </a:t>
            </a:r>
          </a:p>
          <a:p>
            <a:pPr marL="286179" indent="-286179">
              <a:buAutoNum type="romanLcParenBoth"/>
            </a:pPr>
            <a:r>
              <a:rPr lang="en-US" i="0" baseline="0" dirty="0" smtClean="0"/>
              <a:t>external parties (such as outsourced service providers, business partners and other parties interacting with the entity…customers, vendors), and</a:t>
            </a:r>
          </a:p>
          <a:p>
            <a:pPr marL="286179" indent="-286179">
              <a:buAutoNum type="romanLcParenBoth"/>
            </a:pPr>
            <a:r>
              <a:rPr lang="en-US" i="0" baseline="0" dirty="0" smtClean="0"/>
              <a:t>other users (such as external reviewers, independent auditors, financial analysts, bond rating agencies and the news media, and regulators). </a:t>
            </a:r>
          </a:p>
          <a:p>
            <a:endParaRPr lang="en-US" i="0" baseline="0" dirty="0" smtClean="0"/>
          </a:p>
          <a:p>
            <a:pPr rtl="0"/>
            <a:r>
              <a:rPr lang="en-US" dirty="0" smtClean="0"/>
              <a:t>The updated </a:t>
            </a:r>
            <a:r>
              <a:rPr lang="en-US" i="1" dirty="0" smtClean="0"/>
              <a:t>Framework</a:t>
            </a:r>
            <a:r>
              <a:rPr lang="en-US" dirty="0" smtClean="0"/>
              <a:t> is expected to become an accepted framework for use by management and independent auditors in applying and reporting in accordance with the Sarbanes-Oxley Act (US legislation). </a:t>
            </a:r>
          </a:p>
          <a:p>
            <a:pPr rtl="0">
              <a:buFont typeface="Arial" pitchFamily="34" charset="0"/>
              <a:buChar char="•"/>
            </a:pPr>
            <a:r>
              <a:rPr lang="en-US" dirty="0" smtClean="0"/>
              <a:t>  Expected transition period for converting from 1992 framework to updated Framework is not yet known and will depend upon regulatory action.  </a:t>
            </a:r>
          </a:p>
          <a:p>
            <a:pPr rtl="0">
              <a:buFont typeface="Arial" pitchFamily="34" charset="0"/>
              <a:buChar char="•"/>
            </a:pPr>
            <a:r>
              <a:rPr lang="en-US" dirty="0" smtClean="0"/>
              <a:t>  COSO Board believes updated Framework is consistent with 1992 framework, and therefore it should not impose a higher level of control than before.  </a:t>
            </a:r>
          </a:p>
          <a:p>
            <a:pPr rtl="0">
              <a:buFont typeface="Arial" pitchFamily="34" charset="0"/>
              <a:buChar char="•"/>
            </a:pPr>
            <a:r>
              <a:rPr lang="en-US" dirty="0" smtClean="0"/>
              <a:t>  Focus on principles may require some organizations to strengthen some components of internal control, as principles bring out important points of focus from 1992 and some organizations may not have fully addressed those areas to the extent considered in the updated </a:t>
            </a:r>
            <a:r>
              <a:rPr lang="en-US" i="1" dirty="0" smtClean="0"/>
              <a:t>Framework.</a:t>
            </a:r>
            <a:r>
              <a:rPr lang="en-US" dirty="0" smtClean="0"/>
              <a:t> </a:t>
            </a:r>
          </a:p>
          <a:p>
            <a:pPr rtl="0">
              <a:buFont typeface="Arial" pitchFamily="34" charset="0"/>
              <a:buChar char="•"/>
            </a:pPr>
            <a:r>
              <a:rPr lang="en-US" dirty="0" smtClean="0"/>
              <a:t>  Some companies may need to update documentation and testing of the design and operating effectiveness of its overall system of internal control to align with updated </a:t>
            </a:r>
            <a:r>
              <a:rPr lang="en-US" i="1" dirty="0" smtClean="0"/>
              <a:t>Framework</a:t>
            </a:r>
            <a:r>
              <a:rPr lang="en-US" dirty="0" smtClean="0"/>
              <a:t>.  </a:t>
            </a:r>
          </a:p>
          <a:p>
            <a:pPr rtl="0">
              <a:buFont typeface="Arial" pitchFamily="34" charset="0"/>
              <a:buChar char="•"/>
            </a:pPr>
            <a:endParaRPr lang="en-US" dirty="0" smtClean="0"/>
          </a:p>
          <a:p>
            <a:pPr defTabSz="915772">
              <a:defRPr/>
            </a:pPr>
            <a:r>
              <a:rPr lang="en-US" b="1" dirty="0" smtClean="0"/>
              <a:t>From the original press release, December, 2011:</a:t>
            </a:r>
          </a:p>
          <a:p>
            <a:pPr defTabSz="915772">
              <a:defRPr/>
            </a:pPr>
            <a:r>
              <a:rPr lang="en-US" dirty="0" smtClean="0"/>
              <a:t>The proposed </a:t>
            </a:r>
            <a:r>
              <a:rPr lang="en-US" i="1" dirty="0" smtClean="0"/>
              <a:t>Framework</a:t>
            </a:r>
            <a:r>
              <a:rPr lang="en-US" dirty="0" smtClean="0"/>
              <a:t> retains the core definition of internal control and the five components of a system of internal control. One of the most significant enhancements is the codification of internal control concepts introduced in the original framework</a:t>
            </a:r>
            <a:r>
              <a:rPr lang="en-US" i="1" dirty="0" smtClean="0"/>
              <a:t> </a:t>
            </a:r>
            <a:r>
              <a:rPr lang="en-US" dirty="0" smtClean="0"/>
              <a:t>into 17 principles and associated attributes that further support organizations as they apply judgment in managing risk and improving performance in an increasingly complex and rapidly changing environment. COSO believes these principles and attributes will not impose additional burdens or a higher threshold for designing and maintaining an effective system of internal control, but rather, clarify internal control concepts and promote ease of use and application.</a:t>
            </a:r>
          </a:p>
          <a:p>
            <a:pPr rtl="0">
              <a:buFont typeface="Arial" pitchFamily="34" charset="0"/>
              <a:buNone/>
            </a:pPr>
            <a:endParaRPr lang="en-US" dirty="0" smtClean="0"/>
          </a:p>
          <a:p>
            <a:pPr rtl="0">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AB4218E4-BF65-4EF1-B262-4A80CE07C00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COSO fully expects that the updated</a:t>
            </a:r>
            <a:r>
              <a:rPr lang="en-US" baseline="0" dirty="0" smtClean="0"/>
              <a:t> Framework will benefit organizations in achieving effective internal control.  The public exposure process is the means to confirm that point of view and to solicit feedback from interested parties and those for whom the updated Framework is intended to serve.  The comment period commenced December 19, 2011 and will conclude March 31, 2012.  Any interested party wishing to express a point of view relevant to the updated Framework Access can respond by accessing the updated Framework and the feedback questions at </a:t>
            </a:r>
            <a:r>
              <a:rPr lang="en-US" baseline="0" dirty="0" smtClean="0">
                <a:solidFill>
                  <a:srgbClr val="0070C0"/>
                </a:solidFill>
              </a:rPr>
              <a:t>www.ic.coso.org</a:t>
            </a:r>
            <a:r>
              <a:rPr lang="en-US" baseline="0" dirty="0" smtClean="0"/>
              <a:t>.  </a:t>
            </a:r>
          </a:p>
          <a:p>
            <a:endParaRPr lang="en-US" baseline="0" dirty="0" smtClean="0"/>
          </a:p>
          <a:p>
            <a:r>
              <a:rPr lang="en-US" baseline="0" dirty="0" smtClean="0"/>
              <a:t>Those desiring to review submitted public written comments can access them online until December 31, 2012.</a:t>
            </a:r>
            <a:endParaRPr lang="en-US" dirty="0" smtClean="0"/>
          </a:p>
          <a:p>
            <a:endParaRPr lang="en-US" dirty="0"/>
          </a:p>
        </p:txBody>
      </p:sp>
      <p:sp>
        <p:nvSpPr>
          <p:cNvPr id="4" name="Slide Number Placeholder 3"/>
          <p:cNvSpPr>
            <a:spLocks noGrp="1"/>
          </p:cNvSpPr>
          <p:nvPr>
            <p:ph type="sldNum" sz="quarter" idx="10"/>
          </p:nvPr>
        </p:nvSpPr>
        <p:spPr/>
        <p:txBody>
          <a:bodyPr/>
          <a:lstStyle/>
          <a:p>
            <a:fld id="{F07B8F03-BC93-4120-96CA-A36DF640BE24}" type="slidenum">
              <a:rPr lang="en-GB" smtClean="0"/>
              <a:pPr/>
              <a:t>13</a:t>
            </a:fld>
            <a:endParaRPr lang="en-GB"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15772"/>
            <a:r>
              <a:rPr lang="en-US" dirty="0" smtClean="0"/>
              <a:t>The public exposure process enables COSO to gather relevant feedback in the four topical areas presented on the slide.  The specific focus areas shown for each of the topical areas should help respondents in developing points of view on critical aspects associated with the updated Framework.  The “General Background Information” section gathers information about respondents and their organization.  The next two areas, “Overall Impression of the updated Framework” and “Specific areas of interest,” ask respondents survey-type questions on a scale of one to five and also provide comment boxes for those wanting to amplify their responses.  The “Summary” area provides respondents the ability to comment on any area of their choosing.</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AB4218E4-BF65-4EF1-B262-4A80CE07C00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of the changes in the updated Framework is the expansion of the original Framework’s  “Financial Reporting” objective to that of “Reporting” to recognize the existence of both internal forms of reporting as well as external non-financial reporting.  With the broadening of this objective, certain regulatory agencies expressed concern that the emphasis on financial reporting prevalent in the original Framework would be lost or diluted in the updated Framework and hence regulatory reporting would be negatively impacted.</a:t>
            </a:r>
          </a:p>
          <a:p>
            <a:endParaRPr lang="en-US" dirty="0" smtClean="0"/>
          </a:p>
          <a:p>
            <a:r>
              <a:rPr lang="en-US" dirty="0" smtClean="0"/>
              <a:t>In response, COSO engaged PwC to prepare a companion or supplemental document currently scheduled for public exposure in the spring or early summer 2012 following the public comment period of the updated Framework.  This companion document will focus specifically on providing guidance in applying the principles and attributes of the updated Framework to internal control over external financial reporting involving published financial statements. It will include practical approaches and examples to assist management in designing and implementing internal controls over this sub-category of the Reporting objective.  This guidance will not replace, supersede or modify in any way the guidance in the updated Framework.</a:t>
            </a:r>
          </a:p>
          <a:p>
            <a:endParaRPr lang="en-US" dirty="0" smtClean="0"/>
          </a:p>
          <a:p>
            <a:r>
              <a:rPr lang="en-US" dirty="0" smtClean="0"/>
              <a:t>COSO intends to make a draft of this companion document available to respondents early in the comment period for the updated Framework at its website at www.coso.org.</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AB4218E4-BF65-4EF1-B262-4A80CE07C006}" type="slidenum">
              <a:rPr lang="en-US" smtClean="0"/>
              <a:pPr/>
              <a:t>15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spcBef>
                <a:spcPts val="0"/>
              </a:spcBef>
              <a:spcAft>
                <a:spcPts val="611"/>
              </a:spcAft>
            </a:pPr>
            <a:r>
              <a:rPr lang="en-US" dirty="0" smtClean="0"/>
              <a:t>For many of you – this cube will look familiar.  It’s the </a:t>
            </a:r>
            <a:r>
              <a:rPr lang="en-US" b="1" dirty="0" smtClean="0"/>
              <a:t>original “COSO Cube” </a:t>
            </a:r>
            <a:r>
              <a:rPr lang="en-US" dirty="0" smtClean="0"/>
              <a:t>that was developed and published by COSO in 1992.  The cube represents a depiction of the COSO Internal Control–Integrated Framework, or what we refer to as the “ICIF”.</a:t>
            </a:r>
          </a:p>
          <a:p>
            <a:pPr>
              <a:spcBef>
                <a:spcPts val="0"/>
              </a:spcBef>
              <a:spcAft>
                <a:spcPts val="611"/>
              </a:spcAft>
            </a:pPr>
            <a:endParaRPr lang="en-US" dirty="0" smtClean="0"/>
          </a:p>
          <a:p>
            <a:pPr>
              <a:spcBef>
                <a:spcPts val="0"/>
              </a:spcBef>
              <a:spcAft>
                <a:spcPts val="611"/>
              </a:spcAft>
            </a:pPr>
            <a:r>
              <a:rPr lang="en-US" dirty="0" smtClean="0"/>
              <a:t>Initially, the ICIF was widely recognized and accepted in more narrow and technical accounting and auditing circles.  But in the early 2000’s widespread financial control failures prompted regulatory agencies to look closely at internal controls and the role of weak internal controls in corporate failures.  </a:t>
            </a:r>
          </a:p>
          <a:p>
            <a:pPr>
              <a:spcBef>
                <a:spcPts val="0"/>
              </a:spcBef>
              <a:spcAft>
                <a:spcPts val="611"/>
              </a:spcAft>
            </a:pPr>
            <a:endParaRPr lang="en-US" dirty="0" smtClean="0"/>
          </a:p>
          <a:p>
            <a:pPr>
              <a:spcBef>
                <a:spcPts val="0"/>
              </a:spcBef>
              <a:spcAft>
                <a:spcPts val="611"/>
              </a:spcAft>
            </a:pPr>
            <a:r>
              <a:rPr lang="en-US" dirty="0" smtClean="0"/>
              <a:t>The resulting legislation was the Sarbanes Oxley Act of 2002 (the Act).  Under Section 404 of the Act, management is required to produce an “internal control report” as part of each annual report.  To do this, managers are generally adopting an internal control framework such as that described in the COSO ICIF.</a:t>
            </a:r>
          </a:p>
          <a:p>
            <a:pPr>
              <a:spcBef>
                <a:spcPts val="0"/>
              </a:spcBef>
              <a:spcAft>
                <a:spcPts val="611"/>
              </a:spcAft>
            </a:pPr>
            <a:r>
              <a:rPr lang="en-US" dirty="0" smtClean="0"/>
              <a:t>As a result, the ICIF is the most widely used framework of its kind in the US and is also widely used around the world.</a:t>
            </a:r>
          </a:p>
          <a:p>
            <a:pPr>
              <a:spcBef>
                <a:spcPts val="0"/>
              </a:spcBef>
              <a:spcAft>
                <a:spcPts val="611"/>
              </a:spcAft>
            </a:pPr>
            <a:endParaRPr lang="en-US" dirty="0" smtClean="0"/>
          </a:p>
          <a:p>
            <a:pPr>
              <a:spcBef>
                <a:spcPts val="0"/>
              </a:spcBef>
              <a:spcAft>
                <a:spcPts val="611"/>
              </a:spcAft>
            </a:pPr>
            <a:r>
              <a:rPr lang="en-US" dirty="0" smtClean="0"/>
              <a:t>The good news is that the COSO Cube has proven the test of time and is not changing as a result of the ICIF update project.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AB4218E4-BF65-4EF1-B262-4A80CE07C00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cube helps capture some many key concepts of the original 1992 framework that have proven timeless: </a:t>
            </a:r>
          </a:p>
          <a:p>
            <a:pPr marL="232927" indent="-232927">
              <a:buFont typeface="+mj-lt"/>
              <a:buAutoNum type="arabicPeriod"/>
            </a:pPr>
            <a:r>
              <a:rPr lang="en-US" dirty="0" smtClean="0"/>
              <a:t>Internal control is a process</a:t>
            </a:r>
          </a:p>
          <a:p>
            <a:pPr marL="232927" indent="-232927">
              <a:buFont typeface="+mj-lt"/>
              <a:buAutoNum type="arabicPeriod"/>
            </a:pPr>
            <a:r>
              <a:rPr lang="en-US" dirty="0" smtClean="0"/>
              <a:t>Effected by people</a:t>
            </a:r>
          </a:p>
          <a:p>
            <a:pPr marL="232927" indent="-232927">
              <a:buFont typeface="+mj-lt"/>
              <a:buAutoNum type="arabicPeriod"/>
            </a:pPr>
            <a:r>
              <a:rPr lang="en-US" dirty="0" smtClean="0"/>
              <a:t>Designed to provide “reasonable” assurance – not perfect or absolute assurance</a:t>
            </a:r>
          </a:p>
          <a:p>
            <a:pPr marL="232927" indent="-232927">
              <a:buFont typeface="+mj-lt"/>
              <a:buAutoNum type="arabicPeriod"/>
            </a:pPr>
            <a:r>
              <a:rPr lang="en-US" dirty="0" smtClean="0"/>
              <a:t>That internal controls are effective in achieving operational, compliance and financial reporting objectives. </a:t>
            </a:r>
          </a:p>
          <a:p>
            <a:r>
              <a:rPr lang="en-US" dirty="0" smtClean="0"/>
              <a:t>All of this will be familiar to the experienced COSO ICIF user.  It should because these concepts are timeless and are not proposed to change.</a:t>
            </a:r>
          </a:p>
          <a:p>
            <a:endParaRPr lang="en-US" dirty="0" smtClean="0"/>
          </a:p>
          <a:p>
            <a:r>
              <a:rPr lang="en-US" dirty="0" smtClean="0"/>
              <a:t>Nor are the five components of internal control</a:t>
            </a:r>
            <a:r>
              <a:rPr lang="en-US" baseline="0" dirty="0" smtClean="0"/>
              <a:t> changing, except that “Monitoring” is now “Monitoring Activities”.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AB4218E4-BF65-4EF1-B262-4A80CE07C00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dirty="0" smtClean="0"/>
              <a:t>So – why update what seems to be working pretty well?</a:t>
            </a:r>
          </a:p>
          <a:p>
            <a:endParaRPr lang="en-US" dirty="0" smtClean="0"/>
          </a:p>
          <a:p>
            <a:r>
              <a:rPr lang="en-US" dirty="0" smtClean="0"/>
              <a:t>Over the past 20 years, there have been lessons learned in applying the ICIF as well as changes to the business environment and significant risks. </a:t>
            </a:r>
          </a:p>
          <a:p>
            <a:endParaRPr lang="en-US" dirty="0" smtClean="0"/>
          </a:p>
          <a:p>
            <a:r>
              <a:rPr lang="en-US" dirty="0" smtClean="0"/>
              <a:t>The focus of this project is not to rewrite the 1992 framework, but to update and refresh it to make it more relevant and useful in today’s business environment. </a:t>
            </a:r>
          </a:p>
          <a:p>
            <a:endParaRPr lang="en-US" dirty="0" smtClean="0"/>
          </a:p>
          <a:p>
            <a:r>
              <a:rPr lang="en-US" dirty="0" smtClean="0"/>
              <a:t>The current project has two broad deliverables:</a:t>
            </a:r>
          </a:p>
          <a:p>
            <a:pPr marL="232927" indent="-232927">
              <a:buFont typeface="+mj-lt"/>
              <a:buAutoNum type="arabicPeriod"/>
            </a:pPr>
            <a:r>
              <a:rPr lang="en-US" dirty="0" smtClean="0"/>
              <a:t>Updates and enhancements to the framework designed to enhance and clarify the application of the Framework in today's business and risk environment;</a:t>
            </a:r>
          </a:p>
          <a:p>
            <a:pPr marL="232927" indent="-232927">
              <a:buFont typeface="+mj-lt"/>
              <a:buAutoNum type="arabicPeriod"/>
            </a:pPr>
            <a:r>
              <a:rPr lang="en-US" dirty="0" smtClean="0"/>
              <a:t>Codification of criteria that can be used in the development of systems of internal control and in evaluating the effectiveness of a system of internal control.  Key to this codification are 17 principles that users can apply using judgment;</a:t>
            </a:r>
            <a:r>
              <a:rPr lang="en-US" baseline="0" dirty="0" smtClean="0"/>
              <a:t> and</a:t>
            </a:r>
          </a:p>
          <a:p>
            <a:pPr marL="232927" indent="-232927">
              <a:buFont typeface="+mj-lt"/>
              <a:buAutoNum type="arabicPeriod"/>
            </a:pPr>
            <a:r>
              <a:rPr lang="en-US" baseline="0" dirty="0" smtClean="0"/>
              <a:t>Expanded internal and non-financial reporting guidance designed to support increasing demands for reporting on operational, compliance and non-financial objectives. </a:t>
            </a:r>
            <a:r>
              <a:rPr lang="en-US" dirty="0" smtClean="0"/>
              <a:t> </a:t>
            </a:r>
          </a:p>
          <a:p>
            <a:endParaRPr lang="en-US" dirty="0" smtClean="0"/>
          </a:p>
          <a:p>
            <a:r>
              <a:rPr lang="en-US" dirty="0" smtClean="0"/>
              <a:t>The COSO Board, the Project Team and the Advisory Committee believe these updates, refinements and clarifications will ultimately result in a more flexible, reliable and cost effective approach to the design and evaluation of systems of internal control in today’s environment. </a:t>
            </a:r>
          </a:p>
          <a:p>
            <a:endParaRPr lang="en-US" dirty="0" smtClean="0"/>
          </a:p>
          <a:p>
            <a:r>
              <a:rPr lang="en-US" b="1" dirty="0" smtClean="0"/>
              <a:t>NOTE</a:t>
            </a:r>
            <a:r>
              <a:rPr lang="en-US" b="1" baseline="0" dirty="0" smtClean="0"/>
              <a:t> TO SPEAKER:</a:t>
            </a:r>
          </a:p>
          <a:p>
            <a:r>
              <a:rPr lang="en-US" baseline="0" dirty="0" smtClean="0"/>
              <a:t>We anticipate that at this point in the presentation your audience may be thinking and maybe asking questions like:  </a:t>
            </a:r>
          </a:p>
          <a:p>
            <a:pPr marL="232927" indent="-232927">
              <a:buFont typeface="+mj-lt"/>
              <a:buAutoNum type="arabicPeriod"/>
            </a:pPr>
            <a:r>
              <a:rPr lang="en-US" baseline="0" dirty="0" smtClean="0"/>
              <a:t>How is this going to impact my existing SOX 404 certification process?  </a:t>
            </a:r>
          </a:p>
          <a:p>
            <a:pPr marL="232927" indent="-232927">
              <a:buFont typeface="+mj-lt"/>
              <a:buAutoNum type="arabicPeriod"/>
            </a:pPr>
            <a:r>
              <a:rPr lang="en-US" baseline="0" dirty="0" smtClean="0"/>
              <a:t>Will this change cause us to have to revisit and re-engineer the 404 process we have worked hard to put in place and refine? </a:t>
            </a:r>
          </a:p>
          <a:p>
            <a:pPr marL="232927" indent="-232927">
              <a:buFont typeface="+mj-lt"/>
              <a:buAutoNum type="arabicPeriod"/>
            </a:pPr>
            <a:endParaRPr lang="en-US" baseline="0" dirty="0" smtClean="0"/>
          </a:p>
          <a:p>
            <a:pPr>
              <a:spcBef>
                <a:spcPts val="0"/>
              </a:spcBef>
              <a:spcAft>
                <a:spcPts val="0"/>
              </a:spcAft>
            </a:pPr>
            <a:r>
              <a:rPr lang="en-US" b="1" dirty="0" smtClean="0">
                <a:latin typeface="Arial"/>
                <a:ea typeface="Times New Roman"/>
              </a:rPr>
              <a:t>Response from the Original Press Release, December, 2011:</a:t>
            </a:r>
          </a:p>
          <a:p>
            <a:pPr>
              <a:spcBef>
                <a:spcPts val="0"/>
              </a:spcBef>
              <a:spcAft>
                <a:spcPts val="0"/>
              </a:spcAft>
            </a:pPr>
            <a:r>
              <a:rPr lang="en-US" dirty="0" smtClean="0">
                <a:latin typeface="Arial"/>
                <a:ea typeface="Times New Roman"/>
              </a:rPr>
              <a:t>The proposed </a:t>
            </a:r>
            <a:r>
              <a:rPr lang="en-US" i="1" dirty="0" smtClean="0">
                <a:latin typeface="Arial"/>
                <a:ea typeface="Times New Roman"/>
              </a:rPr>
              <a:t>Framework</a:t>
            </a:r>
            <a:r>
              <a:rPr lang="en-US" dirty="0" smtClean="0">
                <a:latin typeface="Arial"/>
                <a:ea typeface="Times New Roman"/>
              </a:rPr>
              <a:t> retains the core definition of internal control and the five components of a system of internal control. One of the most significant enhancements is the codification of internal control concepts introduced in the original framework</a:t>
            </a:r>
            <a:r>
              <a:rPr lang="en-US" i="1" dirty="0" smtClean="0">
                <a:latin typeface="Arial"/>
                <a:ea typeface="Times New Roman"/>
              </a:rPr>
              <a:t> </a:t>
            </a:r>
            <a:r>
              <a:rPr lang="en-US" dirty="0" smtClean="0">
                <a:latin typeface="Arial"/>
                <a:ea typeface="Times New Roman"/>
              </a:rPr>
              <a:t>into 17 principles and associated attributes that further support organizations as they apply judgment in managing risk and improving performance in an increasingly complex and rapidly changing environment. COSO believes these principles and attributes will not impose additional burdens or a higher threshold for designing and maintaining an effective system of internal control, but rather, clarify internal control concepts and promote ease of use and application.</a:t>
            </a:r>
            <a:endParaRPr lang="en-US" sz="1400" dirty="0" smtClean="0">
              <a:latin typeface="Times New Roman"/>
              <a:ea typeface="Times New Roman"/>
            </a:endParaRPr>
          </a:p>
          <a:p>
            <a:pPr marL="232927" indent="-232927">
              <a:buFont typeface="+mj-lt"/>
              <a:buAutoNum type="arabicPeriod"/>
            </a:pPr>
            <a:endParaRPr lang="en-US" baseline="0" dirty="0" smtClean="0"/>
          </a:p>
          <a:p>
            <a:pPr marL="232927" indent="-232927"/>
            <a:r>
              <a:rPr lang="en-US" b="1" baseline="0" dirty="0" smtClean="0"/>
              <a:t>Prepared Response:</a:t>
            </a:r>
          </a:p>
          <a:p>
            <a:pPr marL="232927" indent="-232927"/>
            <a:endParaRPr lang="en-US" baseline="0" dirty="0" smtClean="0"/>
          </a:p>
          <a:p>
            <a:pPr marL="232927" indent="-232927">
              <a:buFont typeface="+mj-lt"/>
              <a:buAutoNum type="arabicPeriod"/>
            </a:pPr>
            <a:r>
              <a:rPr lang="en-US" dirty="0" smtClean="0"/>
              <a:t>The 2012 Internal Control - Integrated Framework is expected to become an accepted framework for use by management and auditors applying and reporting on compliance with the Sarbanes-Oxley legislation</a:t>
            </a:r>
          </a:p>
          <a:p>
            <a:pPr marL="232927" indent="-232927">
              <a:buFont typeface="+mj-lt"/>
              <a:buAutoNum type="arabicPeriod"/>
            </a:pPr>
            <a:r>
              <a:rPr lang="en-US" dirty="0" smtClean="0"/>
              <a:t>There is an expected period for converting from the 1992 framework to the 2012 framework - however that period is not yet known and will depend in part on regulatory views</a:t>
            </a:r>
          </a:p>
          <a:p>
            <a:pPr marL="232927" indent="-232927">
              <a:buFont typeface="+mj-lt"/>
              <a:buAutoNum type="arabicPeriod"/>
            </a:pPr>
            <a:r>
              <a:rPr lang="en-US" dirty="0" smtClean="0"/>
              <a:t>The 2012 Framework is consistent with the 1992 version, and should not impose a higher level of control that before</a:t>
            </a:r>
          </a:p>
          <a:p>
            <a:pPr marL="232927" indent="-232927">
              <a:buFont typeface="+mj-lt"/>
              <a:buAutoNum type="arabicPeriod"/>
            </a:pPr>
            <a:r>
              <a:rPr lang="en-US" dirty="0" smtClean="0"/>
              <a:t>Focusing on the principles may require some organizations to strengthen areas of internal control, as the principles bring out important points of focus from the 1992 framework that some organizations may not have addressed to the extent considered in the 2012 framework.</a:t>
            </a:r>
          </a:p>
          <a:p>
            <a:pPr marL="232927" indent="-232927">
              <a:buFont typeface="+mj-lt"/>
              <a:buAutoNum type="arabicPeriod"/>
            </a:pPr>
            <a:r>
              <a:rPr lang="en-US" dirty="0" smtClean="0"/>
              <a:t>Some companies may need to update their documentation and testing strategies to align with the 2012 framework and some areas may require added consideration than in the past.</a:t>
            </a:r>
          </a:p>
          <a:p>
            <a:endParaRPr lang="en-US" dirty="0"/>
          </a:p>
        </p:txBody>
      </p:sp>
      <p:sp>
        <p:nvSpPr>
          <p:cNvPr id="4" name="Slide Number Placeholder 3"/>
          <p:cNvSpPr>
            <a:spLocks noGrp="1"/>
          </p:cNvSpPr>
          <p:nvPr>
            <p:ph type="sldNum" sz="quarter" idx="10"/>
          </p:nvPr>
        </p:nvSpPr>
        <p:spPr/>
        <p:txBody>
          <a:bodyPr/>
          <a:lstStyle/>
          <a:p>
            <a:fld id="{AB4218E4-BF65-4EF1-B262-4A80CE07C00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This is a high level overview of the project plan and timetable.  We</a:t>
            </a:r>
            <a:r>
              <a:rPr lang="en-US" baseline="0" dirty="0" smtClean="0"/>
              <a:t> hope to have a very robust public exposure period and strongly encourage you to comment on the exposure draft with your thoughts, comments and recommendations.   Beginning immediately after the comment period, the project team will begin to sort through the feedback to determine areas for revision or improvement.  We hope to issue the final updated ICIF in the fourth calendar quarter of 2012.  </a:t>
            </a:r>
            <a:endParaRPr lang="en-US" dirty="0" smtClean="0"/>
          </a:p>
          <a:p>
            <a:endParaRPr lang="en-US" dirty="0"/>
          </a:p>
        </p:txBody>
      </p:sp>
      <p:sp>
        <p:nvSpPr>
          <p:cNvPr id="4" name="Slide Number Placeholder 3"/>
          <p:cNvSpPr>
            <a:spLocks noGrp="1"/>
          </p:cNvSpPr>
          <p:nvPr>
            <p:ph type="sldNum" sz="quarter" idx="10"/>
          </p:nvPr>
        </p:nvSpPr>
        <p:spPr/>
        <p:txBody>
          <a:bodyPr/>
          <a:lstStyle/>
          <a:p>
            <a:fld id="{AB4218E4-BF65-4EF1-B262-4A80CE07C00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a:spcBef>
                <a:spcPts val="0"/>
              </a:spcBef>
              <a:spcAft>
                <a:spcPts val="611"/>
              </a:spcAft>
            </a:pPr>
            <a:r>
              <a:rPr lang="en-US" dirty="0" smtClean="0"/>
              <a:t>The COSO Board includes executive representatives of the five sponsoring COSO Organizations:  The American Accounting Association (AAA); The American Institute of Certified Public Accountants (AICPA); Financial Executives International (FEI); The Institute of Management Accountants (IMA) and The Institute of Internal Auditors (IIA).</a:t>
            </a:r>
          </a:p>
          <a:p>
            <a:pPr>
              <a:spcBef>
                <a:spcPts val="0"/>
              </a:spcBef>
              <a:spcAft>
                <a:spcPts val="611"/>
              </a:spcAft>
            </a:pPr>
            <a:endParaRPr lang="en-US" dirty="0" smtClean="0"/>
          </a:p>
          <a:p>
            <a:pPr>
              <a:spcBef>
                <a:spcPts val="0"/>
              </a:spcBef>
              <a:spcAft>
                <a:spcPts val="611"/>
              </a:spcAft>
            </a:pPr>
            <a:r>
              <a:rPr lang="en-US" dirty="0" smtClean="0"/>
              <a:t>As with past COSO initiatives, the COSO Board contracts with outside parties, in this case PwC, to serve as the project team and author.  </a:t>
            </a:r>
          </a:p>
          <a:p>
            <a:pPr>
              <a:spcBef>
                <a:spcPts val="0"/>
              </a:spcBef>
              <a:spcAft>
                <a:spcPts val="611"/>
              </a:spcAft>
            </a:pPr>
            <a:endParaRPr lang="en-US" dirty="0" smtClean="0"/>
          </a:p>
          <a:p>
            <a:pPr>
              <a:spcBef>
                <a:spcPts val="0"/>
              </a:spcBef>
              <a:spcAft>
                <a:spcPts val="611"/>
              </a:spcAft>
            </a:pPr>
            <a:r>
              <a:rPr lang="en-US" dirty="0" smtClean="0"/>
              <a:t>For this project, COSO has formed an Advisory Council.  The Council is comprised of representatives of each COSO sponsoring organization, as well as representatives of regulatory and standard setting bodies as well as public accounting firms.  The Advisory Council provides technical guidance, input and feedback to the project team and the Board as they design the project and draft materials – in this case, revisions to the original 1992 Internal Control Framework.</a:t>
            </a:r>
          </a:p>
          <a:p>
            <a:pPr>
              <a:spcBef>
                <a:spcPts val="0"/>
              </a:spcBef>
              <a:spcAft>
                <a:spcPts val="611"/>
              </a:spcAft>
            </a:pPr>
            <a:r>
              <a:rPr lang="en-US" dirty="0" smtClean="0"/>
              <a:t>Remember – COSO is a private sector initiative.  Therefore it is critical that private sector companies and stakeholders have an active voice in the update effort.  To provide that voice, a variety of companies and other stakeholders are included in the project. </a:t>
            </a:r>
          </a:p>
          <a:p>
            <a:pPr>
              <a:spcBef>
                <a:spcPts val="0"/>
              </a:spcBef>
              <a:spcAft>
                <a:spcPts val="611"/>
              </a:spcAft>
            </a:pPr>
            <a:endParaRPr lang="en-US" dirty="0" smtClean="0"/>
          </a:p>
          <a:p>
            <a:pPr marL="291158" indent="-291158">
              <a:spcBef>
                <a:spcPts val="611"/>
              </a:spcBef>
              <a:buClr>
                <a:schemeClr val="tx1"/>
              </a:buClr>
              <a:buFont typeface="Georgia" pitchFamily="18" charset="0"/>
              <a:buChar char="•"/>
            </a:pPr>
            <a:r>
              <a:rPr lang="en-US" dirty="0" smtClean="0"/>
              <a:t>To initiate the project, the Project team conducted a survey of over 700 COSO stakeholders. </a:t>
            </a:r>
            <a:r>
              <a:rPr lang="en-US" dirty="0" smtClean="0">
                <a:solidFill>
                  <a:srgbClr val="002060"/>
                </a:solidFill>
                <a:latin typeface="Georgia" pitchFamily="18" charset="0"/>
              </a:rPr>
              <a:t>Responses come from wide range of organizations and individuals</a:t>
            </a:r>
          </a:p>
          <a:p>
            <a:pPr marL="757011" lvl="1" indent="-291158">
              <a:spcBef>
                <a:spcPts val="611"/>
              </a:spcBef>
              <a:buClr>
                <a:srgbClr val="91271F"/>
              </a:buClr>
              <a:buSzPct val="110000"/>
              <a:buFont typeface="Georgia" pitchFamily="18" charset="0"/>
              <a:buChar char="▫"/>
            </a:pPr>
            <a:r>
              <a:rPr lang="en-US" b="0" dirty="0" smtClean="0">
                <a:solidFill>
                  <a:srgbClr val="990000"/>
                </a:solidFill>
                <a:latin typeface="Georgia" pitchFamily="18" charset="0"/>
              </a:rPr>
              <a:t>Large, small and non-profit organizations were well represented</a:t>
            </a:r>
          </a:p>
          <a:p>
            <a:pPr marL="757011" lvl="1" indent="-291158">
              <a:spcBef>
                <a:spcPts val="611"/>
              </a:spcBef>
              <a:buClr>
                <a:srgbClr val="91271F"/>
              </a:buClr>
              <a:buSzPct val="110000"/>
              <a:buFont typeface="Georgia" pitchFamily="18" charset="0"/>
              <a:buChar char="▫"/>
            </a:pPr>
            <a:r>
              <a:rPr lang="en-US" b="0" dirty="0" smtClean="0">
                <a:solidFill>
                  <a:srgbClr val="990000"/>
                </a:solidFill>
                <a:latin typeface="Georgia" pitchFamily="18" charset="0"/>
              </a:rPr>
              <a:t>1 in 4 respondents were international (27%)</a:t>
            </a:r>
          </a:p>
          <a:p>
            <a:pPr marL="757011" lvl="1" indent="-291158">
              <a:spcBef>
                <a:spcPts val="611"/>
              </a:spcBef>
              <a:buClr>
                <a:srgbClr val="91271F"/>
              </a:buClr>
              <a:buSzPct val="110000"/>
              <a:buFont typeface="Georgia" pitchFamily="18" charset="0"/>
              <a:buChar char="▫"/>
            </a:pPr>
            <a:r>
              <a:rPr lang="en-US" b="0" dirty="0" smtClean="0">
                <a:solidFill>
                  <a:srgbClr val="990000"/>
                </a:solidFill>
                <a:latin typeface="Georgia" pitchFamily="18" charset="0"/>
              </a:rPr>
              <a:t>The majority of respondents have been using the Framework for over 5 years</a:t>
            </a:r>
          </a:p>
          <a:p>
            <a:pPr marL="757011" lvl="1" indent="-291158">
              <a:spcBef>
                <a:spcPts val="611"/>
              </a:spcBef>
              <a:buClr>
                <a:srgbClr val="91271F"/>
              </a:buClr>
              <a:buSzPct val="110000"/>
            </a:pPr>
            <a:endParaRPr lang="en-US" b="0" dirty="0" smtClean="0">
              <a:solidFill>
                <a:srgbClr val="990000"/>
              </a:solidFill>
              <a:latin typeface="Georgia" pitchFamily="18" charset="0"/>
            </a:endParaRPr>
          </a:p>
          <a:p>
            <a:pPr marL="291158" indent="-291158">
              <a:spcBef>
                <a:spcPts val="611"/>
              </a:spcBef>
              <a:buClr>
                <a:schemeClr val="tx1"/>
              </a:buClr>
              <a:buFont typeface="Georgia" pitchFamily="18" charset="0"/>
              <a:buChar char="•"/>
            </a:pPr>
            <a:r>
              <a:rPr lang="en-US" dirty="0" smtClean="0">
                <a:solidFill>
                  <a:srgbClr val="200D67"/>
                </a:solidFill>
                <a:latin typeface="Georgia" pitchFamily="18" charset="0"/>
              </a:rPr>
              <a:t>Overall, a large majority of respondents support an updating, but not a major overhaul, of the Framework</a:t>
            </a:r>
          </a:p>
          <a:p>
            <a:pPr>
              <a:spcBef>
                <a:spcPts val="0"/>
              </a:spcBef>
              <a:spcAft>
                <a:spcPts val="611"/>
              </a:spcAft>
            </a:pPr>
            <a:endParaRPr lang="en-US" dirty="0" smtClean="0"/>
          </a:p>
          <a:p>
            <a:pPr>
              <a:spcBef>
                <a:spcPts val="0"/>
              </a:spcBef>
              <a:spcAft>
                <a:spcPts val="611"/>
              </a:spcAft>
            </a:pPr>
            <a:r>
              <a:rPr lang="en-US" dirty="0" smtClean="0"/>
              <a:t>In addition to the survey, the exposure draft comment period is a primary way this diverse group of stakeholders is engaged and involved.  It’s key that the COSO Board, the Project Team, and Advisory Council not work in isolation.  Your feedback – positive or negative - though the exposure raft period, is CRITICAL and WELCOME.  </a:t>
            </a:r>
          </a:p>
          <a:p>
            <a:pPr>
              <a:spcBef>
                <a:spcPts val="0"/>
              </a:spcBef>
              <a:spcAft>
                <a:spcPts val="610"/>
              </a:spcAft>
            </a:pPr>
            <a:endParaRPr lang="en-US" dirty="0" smtClean="0"/>
          </a:p>
        </p:txBody>
      </p:sp>
      <p:sp>
        <p:nvSpPr>
          <p:cNvPr id="4" name="Slide Number Placeholder 3"/>
          <p:cNvSpPr>
            <a:spLocks noGrp="1"/>
          </p:cNvSpPr>
          <p:nvPr>
            <p:ph type="sldNum" sz="quarter" idx="10"/>
          </p:nvPr>
        </p:nvSpPr>
        <p:spPr/>
        <p:txBody>
          <a:bodyPr/>
          <a:lstStyle/>
          <a:p>
            <a:fld id="{AB4218E4-BF65-4EF1-B262-4A80CE07C006}"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343414" indent="-343414">
              <a:spcBef>
                <a:spcPts val="901"/>
              </a:spcBef>
            </a:pPr>
            <a:r>
              <a:rPr lang="en-US" b="1" dirty="0" smtClean="0"/>
              <a:t>Overview of Key Themes from the Survey:</a:t>
            </a:r>
          </a:p>
          <a:p>
            <a:pPr marL="343414" indent="-343414">
              <a:spcBef>
                <a:spcPts val="901"/>
              </a:spcBef>
              <a:buFont typeface="+mj-lt"/>
              <a:buAutoNum type="arabicPeriod"/>
            </a:pPr>
            <a:r>
              <a:rPr lang="en-US" dirty="0" smtClean="0"/>
              <a:t> Reflect implications of increased use of technology and greater complexity of operational  environment</a:t>
            </a:r>
          </a:p>
          <a:p>
            <a:pPr marL="343414" indent="-343414">
              <a:spcBef>
                <a:spcPts val="901"/>
              </a:spcBef>
              <a:buFont typeface="+mj-lt"/>
              <a:buAutoNum type="arabicPeriod"/>
            </a:pPr>
            <a:r>
              <a:rPr lang="en-US" dirty="0" smtClean="0"/>
              <a:t>Incorporate lessons learned from SOX and cost / benefit considerations </a:t>
            </a:r>
          </a:p>
          <a:p>
            <a:pPr marL="343414" indent="-343414">
              <a:spcBef>
                <a:spcPts val="901"/>
              </a:spcBef>
              <a:buFont typeface="+mj-lt"/>
              <a:buAutoNum type="arabicPeriod"/>
            </a:pPr>
            <a:r>
              <a:rPr lang="en-US" dirty="0" smtClean="0"/>
              <a:t>Capture increased ethics, compliance and anti-fraud expectations</a:t>
            </a:r>
          </a:p>
          <a:p>
            <a:pPr marL="343414" indent="-343414">
              <a:spcBef>
                <a:spcPts val="901"/>
              </a:spcBef>
              <a:buFont typeface="+mj-lt"/>
              <a:buAutoNum type="arabicPeriod"/>
            </a:pPr>
            <a:r>
              <a:rPr lang="en-US" dirty="0" smtClean="0"/>
              <a:t>Broaden the scope of reporting beyond external financial reporting</a:t>
            </a:r>
          </a:p>
          <a:p>
            <a:pPr marL="343414" indent="-343414">
              <a:spcBef>
                <a:spcPts val="901"/>
              </a:spcBef>
              <a:buFont typeface="+mj-lt"/>
              <a:buAutoNum type="arabicPeriod"/>
            </a:pPr>
            <a:r>
              <a:rPr lang="en-US" dirty="0" smtClean="0"/>
              <a:t>Enhance the concept of risk oversight and role of risk assessment</a:t>
            </a:r>
          </a:p>
          <a:p>
            <a:pPr marL="343414" indent="-343414">
              <a:spcBef>
                <a:spcPts val="901"/>
              </a:spcBef>
              <a:buFont typeface="+mj-lt"/>
              <a:buAutoNum type="arabicPeriod"/>
            </a:pPr>
            <a:r>
              <a:rPr lang="en-US" dirty="0" smtClean="0"/>
              <a:t>Expand on governance roles in organizations; also consider non-US entities</a:t>
            </a:r>
          </a:p>
          <a:p>
            <a:pPr marL="343414" indent="-343414">
              <a:spcBef>
                <a:spcPts val="901"/>
              </a:spcBef>
              <a:buFont typeface="+mj-lt"/>
              <a:buAutoNum type="arabicPeriod"/>
            </a:pPr>
            <a:r>
              <a:rPr lang="en-US" dirty="0" smtClean="0"/>
              <a:t>Demonstrate more clearly the linkages between the Framework components </a:t>
            </a:r>
          </a:p>
          <a:p>
            <a:pPr marL="343414" indent="-343414">
              <a:spcBef>
                <a:spcPts val="901"/>
              </a:spcBef>
              <a:buFont typeface="+mj-lt"/>
              <a:buAutoNum type="arabicPeriod"/>
            </a:pPr>
            <a:r>
              <a:rPr lang="en-US" dirty="0" smtClean="0"/>
              <a:t>Clarify and simplify language</a:t>
            </a:r>
          </a:p>
          <a:p>
            <a:pPr marL="343414" indent="-343414">
              <a:spcBef>
                <a:spcPts val="901"/>
              </a:spcBef>
              <a:buFont typeface="+mj-lt"/>
              <a:buAutoNum type="arabicPeriod"/>
            </a:pPr>
            <a:r>
              <a:rPr lang="en-US" dirty="0" smtClean="0"/>
              <a:t>Keep theories and concepts general enough to maintain universal applicability</a:t>
            </a:r>
          </a:p>
          <a:p>
            <a:pPr marL="343414" indent="-343414">
              <a:spcBef>
                <a:spcPts val="901"/>
              </a:spcBef>
              <a:buFont typeface="+mj-lt"/>
              <a:buAutoNum type="arabicPeriod"/>
            </a:pPr>
            <a:r>
              <a:rPr lang="en-US" dirty="0" smtClean="0"/>
              <a:t>Maintain definition of internal control</a:t>
            </a:r>
          </a:p>
          <a:p>
            <a:pPr marL="343414" indent="-343414">
              <a:spcBef>
                <a:spcPts val="901"/>
              </a:spcBef>
              <a:buFont typeface="+mj-lt"/>
              <a:buAutoNum type="arabicPeriod"/>
            </a:pPr>
            <a:r>
              <a:rPr lang="en-US" dirty="0" smtClean="0"/>
              <a:t>Update Framework, not a major overhaul</a:t>
            </a:r>
          </a:p>
          <a:p>
            <a:pPr marL="343414" indent="-343414">
              <a:spcBef>
                <a:spcPts val="901"/>
              </a:spcBef>
              <a:buFont typeface="+mj-lt"/>
              <a:buAutoNum type="arabicPeriod"/>
            </a:pPr>
            <a:r>
              <a:rPr lang="en-US" dirty="0" smtClean="0"/>
              <a:t>Increase practical guidance to supplement the conceptual framework, particularly in the area of IT, implementation of regulatory requirements, </a:t>
            </a:r>
            <a:r>
              <a:rPr lang="en-GB" dirty="0" smtClean="0"/>
              <a:t>integrity, ethical values, and competence management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AB4218E4-BF65-4EF1-B262-4A80CE07C00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Here’s an overview of what’s not changing – and what is…….</a:t>
            </a:r>
          </a:p>
          <a:p>
            <a:r>
              <a:rPr lang="en-US" dirty="0" smtClean="0"/>
              <a:t>As discussed earlier, the definition of internal control; the components of internal control; criteria to assess effectiveness and the use of judgment to assess internal control effectiveness are NOT changing.</a:t>
            </a:r>
          </a:p>
          <a:p>
            <a:endParaRPr lang="en-US" dirty="0" smtClean="0"/>
          </a:p>
          <a:p>
            <a:r>
              <a:rPr lang="en-US" dirty="0" smtClean="0"/>
              <a:t>What is changing are various updates to bring the framework current: the codification of principles and an increased focus on operations, compliance and non-financial reporting objectives.</a:t>
            </a:r>
          </a:p>
          <a:p>
            <a:endParaRPr lang="en-US" dirty="0" smtClean="0"/>
          </a:p>
          <a:p>
            <a:r>
              <a:rPr lang="en-US" dirty="0" smtClean="0"/>
              <a:t>Let's take a look at the proposed changes in each of these areas….</a:t>
            </a:r>
          </a:p>
          <a:p>
            <a:endParaRPr lang="en-US" dirty="0"/>
          </a:p>
        </p:txBody>
      </p:sp>
      <p:sp>
        <p:nvSpPr>
          <p:cNvPr id="4" name="Slide Number Placeholder 3"/>
          <p:cNvSpPr>
            <a:spLocks noGrp="1"/>
          </p:cNvSpPr>
          <p:nvPr>
            <p:ph type="sldNum" sz="quarter" idx="10"/>
          </p:nvPr>
        </p:nvSpPr>
        <p:spPr/>
        <p:txBody>
          <a:bodyPr/>
          <a:lstStyle/>
          <a:p>
            <a:fld id="{AB4218E4-BF65-4EF1-B262-4A80CE07C00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000" dirty="0" smtClean="0"/>
              <a:t>In the</a:t>
            </a:r>
            <a:r>
              <a:rPr lang="en-US" sz="1000" baseline="0" dirty="0" smtClean="0"/>
              <a:t> nearly 20 years since the inception of the original framework, business and operating environments have changed dramatically. The updates included in the </a:t>
            </a:r>
            <a:r>
              <a:rPr lang="en-US" sz="1000" i="1" baseline="0" dirty="0" smtClean="0"/>
              <a:t>Framework</a:t>
            </a:r>
            <a:r>
              <a:rPr lang="en-US" sz="1000" i="0" baseline="0" dirty="0" smtClean="0"/>
              <a:t> have considered these changes, as highlighted on this slide, to enable the </a:t>
            </a:r>
            <a:r>
              <a:rPr lang="en-US" sz="1000" i="1" baseline="0" dirty="0" smtClean="0"/>
              <a:t>Framework</a:t>
            </a:r>
            <a:r>
              <a:rPr lang="en-US" sz="1000" i="0" baseline="0" dirty="0" smtClean="0"/>
              <a:t> to remain relevant and useful for users, today.  </a:t>
            </a:r>
          </a:p>
          <a:p>
            <a:endParaRPr lang="en-US" sz="1000" dirty="0" smtClean="0"/>
          </a:p>
          <a:p>
            <a:pPr>
              <a:buFont typeface="Arial" pitchFamily="34" charset="0"/>
              <a:buChar char="•"/>
            </a:pPr>
            <a:r>
              <a:rPr lang="en-US" sz="1000" i="1" dirty="0" smtClean="0"/>
              <a:t>  Expectations for governance oversight </a:t>
            </a:r>
            <a:r>
              <a:rPr lang="en-US" sz="1000" dirty="0" smtClean="0"/>
              <a:t>– Higher regulatory and stakeholder expectations have been addressed in Control Environment.</a:t>
            </a:r>
          </a:p>
          <a:p>
            <a:pPr>
              <a:buFont typeface="Arial" pitchFamily="34" charset="0"/>
              <a:buChar char="•"/>
            </a:pPr>
            <a:endParaRPr lang="en-US" sz="1000" dirty="0" smtClean="0"/>
          </a:p>
          <a:p>
            <a:pPr>
              <a:buFont typeface="Arial" pitchFamily="34" charset="0"/>
              <a:buChar char="•"/>
            </a:pPr>
            <a:r>
              <a:rPr lang="en-US" sz="1000" i="1" dirty="0" smtClean="0"/>
              <a:t>  Globalization of markets and operations </a:t>
            </a:r>
            <a:r>
              <a:rPr lang="en-US" sz="1000" dirty="0" smtClean="0"/>
              <a:t>– Implications of growth  and cross-border mergers and acquisitions have been addressed in many components of internal control.</a:t>
            </a:r>
          </a:p>
          <a:p>
            <a:pPr>
              <a:buFont typeface="Arial" pitchFamily="34" charset="0"/>
              <a:buChar char="•"/>
            </a:pPr>
            <a:endParaRPr lang="en-US" sz="1000" dirty="0" smtClean="0"/>
          </a:p>
          <a:p>
            <a:pPr>
              <a:buFont typeface="Arial" pitchFamily="34" charset="0"/>
              <a:buChar char="•"/>
            </a:pPr>
            <a:r>
              <a:rPr lang="en-US" sz="1000" i="1" dirty="0" smtClean="0"/>
              <a:t>  Changes in business models </a:t>
            </a:r>
            <a:r>
              <a:rPr lang="en-US" sz="1000" dirty="0" smtClean="0"/>
              <a:t>– Significant changes to business models, including shared services, outsourced service providers and oversight over other third-parties, have been addressed in many components of internal control.</a:t>
            </a:r>
          </a:p>
          <a:p>
            <a:pPr>
              <a:buFont typeface="Arial" pitchFamily="34" charset="0"/>
              <a:buNone/>
            </a:pPr>
            <a:r>
              <a:rPr lang="en-US" sz="1000" dirty="0" smtClean="0"/>
              <a:t> </a:t>
            </a:r>
          </a:p>
          <a:p>
            <a:pPr>
              <a:buFont typeface="Arial" pitchFamily="34" charset="0"/>
              <a:buChar char="•"/>
            </a:pPr>
            <a:r>
              <a:rPr lang="en-US" sz="1000" i="1" dirty="0" smtClean="0"/>
              <a:t>  Demands and complexity of rules, regulations and standards – </a:t>
            </a:r>
            <a:r>
              <a:rPr lang="en-US" sz="1000" dirty="0" smtClean="0"/>
              <a:t>Breadth, volume and pace of change in rules, regulations and standards have been addressed in many components of internal control. Also, financial reporting category of objective has been modified to include external non-financial reporting and internal financial and non-financial reporting.</a:t>
            </a:r>
          </a:p>
          <a:p>
            <a:pPr>
              <a:buFont typeface="Arial" pitchFamily="34" charset="0"/>
              <a:buChar char="•"/>
            </a:pPr>
            <a:endParaRPr lang="en-US" sz="1000" dirty="0" smtClean="0"/>
          </a:p>
          <a:p>
            <a:pPr>
              <a:buFont typeface="Arial" pitchFamily="34" charset="0"/>
              <a:buChar char="•"/>
            </a:pPr>
            <a:r>
              <a:rPr lang="en-US" sz="1000" i="1" dirty="0" smtClean="0"/>
              <a:t>  Expectations for competencies and accountabilities – </a:t>
            </a:r>
            <a:r>
              <a:rPr lang="en-US" sz="1000" dirty="0" smtClean="0"/>
              <a:t>Greater expectations arise as organizations grow, acquire entities, introduce new products and services, comply with complex rules and regulations, an implement new processes and technologies. Components of internal control have been updated.  </a:t>
            </a:r>
          </a:p>
          <a:p>
            <a:pPr>
              <a:buFont typeface="Arial" pitchFamily="34" charset="0"/>
              <a:buChar char="•"/>
            </a:pPr>
            <a:endParaRPr lang="en-US" sz="1000" dirty="0" smtClean="0"/>
          </a:p>
          <a:p>
            <a:pPr>
              <a:buFont typeface="Arial" pitchFamily="34" charset="0"/>
              <a:buChar char="•"/>
            </a:pPr>
            <a:r>
              <a:rPr lang="en-US" sz="1000" i="1" dirty="0" smtClean="0"/>
              <a:t>  Use and reliance on evolving technology </a:t>
            </a:r>
            <a:r>
              <a:rPr lang="en-US" sz="1000" dirty="0" smtClean="0"/>
              <a:t>– Use of technology is ever more important in improving business performance, business processes, and decision making. Components of internal control updated to address controls and risks surrounding use of enterprise resource planning (ERP) and other technologies to standardize, automate and streamline business processes.</a:t>
            </a:r>
          </a:p>
          <a:p>
            <a:pPr>
              <a:buFont typeface="Arial" pitchFamily="34" charset="0"/>
              <a:buChar char="•"/>
            </a:pPr>
            <a:endParaRPr lang="en-US" sz="1000" dirty="0" smtClean="0"/>
          </a:p>
          <a:p>
            <a:pPr>
              <a:buFont typeface="Arial" pitchFamily="34" charset="0"/>
              <a:buChar char="•"/>
            </a:pPr>
            <a:r>
              <a:rPr lang="en-US" sz="1000" i="1" dirty="0" smtClean="0"/>
              <a:t>  Expectations for preventing and detecting fraud – </a:t>
            </a:r>
            <a:r>
              <a:rPr lang="en-US" sz="1000" dirty="0" smtClean="0"/>
              <a:t>Components of internal control have been updated to address higher stakeholder and regulatory scrutiny and expectations of organizations to prevent and detect material misstatements, loss of assets and corruption.</a:t>
            </a:r>
          </a:p>
          <a:p>
            <a:pPr>
              <a:buFont typeface="Arial" pitchFamily="34" charset="0"/>
              <a:buChar char="•"/>
            </a:pPr>
            <a:endParaRPr lang="en-US" sz="1000" i="1" dirty="0" smtClean="0"/>
          </a:p>
          <a:p>
            <a:pPr>
              <a:buFont typeface="Arial" pitchFamily="34" charset="0"/>
              <a:buNone/>
            </a:pPr>
            <a:r>
              <a:rPr lang="en-US" sz="1000" i="0" dirty="0" smtClean="0"/>
              <a:t>In</a:t>
            </a:r>
            <a:r>
              <a:rPr lang="en-US" sz="1000" i="0" baseline="0" dirty="0" smtClean="0"/>
              <a:t> addition to updating the </a:t>
            </a:r>
            <a:r>
              <a:rPr lang="en-US" sz="1000" i="1" baseline="0" dirty="0" smtClean="0"/>
              <a:t>Framework</a:t>
            </a:r>
            <a:r>
              <a:rPr lang="en-US" sz="1000" i="0" baseline="0" dirty="0" smtClean="0"/>
              <a:t> for these changes, </a:t>
            </a:r>
            <a:r>
              <a:rPr lang="en-US" sz="1000" b="1" i="0" baseline="0" dirty="0" smtClean="0"/>
              <a:t>the original COSO Cube has also been updated </a:t>
            </a:r>
            <a:r>
              <a:rPr lang="en-US" sz="1000" i="0" dirty="0" smtClean="0"/>
              <a:t>to reflect (</a:t>
            </a:r>
            <a:r>
              <a:rPr lang="en-US" sz="1000" i="0" dirty="0" err="1" smtClean="0"/>
              <a:t>i</a:t>
            </a:r>
            <a:r>
              <a:rPr lang="en-US" sz="1000" i="0" dirty="0" smtClean="0"/>
              <a:t>) </a:t>
            </a:r>
            <a:r>
              <a:rPr lang="en-US" sz="1000" i="0" baseline="0" dirty="0" smtClean="0"/>
              <a:t>the </a:t>
            </a:r>
            <a:r>
              <a:rPr lang="en-US" sz="1000" i="0" dirty="0" smtClean="0"/>
              <a:t>expansion</a:t>
            </a:r>
            <a:r>
              <a:rPr lang="en-US" sz="1000" i="0" baseline="0" dirty="0" smtClean="0"/>
              <a:t> of the “financial reporting” objective to the “reporting” objective, as discussed on the previous slide, (ii) the applicability of the updated </a:t>
            </a:r>
            <a:r>
              <a:rPr lang="en-US" sz="1000" i="1" baseline="0" dirty="0" smtClean="0"/>
              <a:t>Framework</a:t>
            </a:r>
            <a:r>
              <a:rPr lang="en-US" sz="1000" i="0" baseline="0" dirty="0" smtClean="0"/>
              <a:t> at the entity, division, operating unit and functional levels (not only Units A and B and Activity 1 and 2), (iii</a:t>
            </a:r>
            <a:r>
              <a:rPr lang="en-US" sz="1000" b="0" i="0" baseline="0" dirty="0" smtClean="0"/>
              <a:t>) the inversion of the components to better match the flow of the Framework, and (iv) a better integration and consistency between the </a:t>
            </a:r>
            <a:r>
              <a:rPr lang="en-US" sz="1000" b="0" i="1" baseline="0" dirty="0" smtClean="0"/>
              <a:t>Framework</a:t>
            </a:r>
            <a:r>
              <a:rPr lang="en-US" sz="1000" b="0" i="0" baseline="0" dirty="0" smtClean="0"/>
              <a:t> and the </a:t>
            </a:r>
            <a:r>
              <a:rPr lang="en-US" sz="1000" b="0" i="1" baseline="0" dirty="0" smtClean="0"/>
              <a:t>COSO Enterprise Risk Management–Integrated Framework.</a:t>
            </a:r>
            <a:endParaRPr lang="en-US" sz="1000" b="0" i="1" dirty="0" smtClean="0"/>
          </a:p>
          <a:p>
            <a:endParaRPr lang="en-US" sz="1000" i="0" dirty="0"/>
          </a:p>
        </p:txBody>
      </p:sp>
      <p:sp>
        <p:nvSpPr>
          <p:cNvPr id="4" name="Slide Number Placeholder 3"/>
          <p:cNvSpPr>
            <a:spLocks noGrp="1"/>
          </p:cNvSpPr>
          <p:nvPr>
            <p:ph type="sldNum" sz="quarter" idx="10"/>
          </p:nvPr>
        </p:nvSpPr>
        <p:spPr/>
        <p:txBody>
          <a:bodyPr/>
          <a:lstStyle/>
          <a:p>
            <a:fld id="{AB4218E4-BF65-4EF1-B262-4A80CE07C00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2209800"/>
            <a:ext cx="9144000" cy="76200"/>
          </a:xfrm>
          <a:prstGeom prst="rect">
            <a:avLst/>
          </a:prstGeom>
          <a:solidFill>
            <a:srgbClr val="91271F"/>
          </a:solidFill>
          <a:ln w="50800" cap="rnd" cmpd="thickThin" algn="ctr">
            <a:noFill/>
            <a:miter lim="800000"/>
            <a:headEnd/>
            <a:tailEnd/>
          </a:ln>
        </p:spPr>
        <p:txBody>
          <a:bodyPr anchor="ctr"/>
          <a:lstStyle/>
          <a:p>
            <a:pPr algn="ctr"/>
            <a:endParaRPr lang="en-US" sz="1800">
              <a:solidFill>
                <a:srgbClr val="FFFFFF"/>
              </a:solidFill>
              <a:latin typeface="Georgia" pitchFamily="18" charset="0"/>
            </a:endParaRPr>
          </a:p>
        </p:txBody>
      </p:sp>
      <p:sp>
        <p:nvSpPr>
          <p:cNvPr id="5" name="Rectangle 4"/>
          <p:cNvSpPr>
            <a:spLocks noChangeArrowheads="1"/>
          </p:cNvSpPr>
          <p:nvPr/>
        </p:nvSpPr>
        <p:spPr bwMode="auto">
          <a:xfrm>
            <a:off x="0" y="0"/>
            <a:ext cx="9144000" cy="2209800"/>
          </a:xfrm>
          <a:prstGeom prst="rect">
            <a:avLst/>
          </a:prstGeom>
          <a:solidFill>
            <a:srgbClr val="01396A"/>
          </a:solidFill>
          <a:ln w="50800" cap="rnd" cmpd="thickThin" algn="ctr">
            <a:noFill/>
            <a:miter lim="800000"/>
            <a:headEnd/>
            <a:tailEnd/>
          </a:ln>
        </p:spPr>
        <p:txBody>
          <a:bodyPr anchor="ctr"/>
          <a:lstStyle/>
          <a:p>
            <a:pPr algn="ctr"/>
            <a:endParaRPr lang="en-US" sz="1800">
              <a:solidFill>
                <a:srgbClr val="FFFFFF"/>
              </a:solidFill>
              <a:latin typeface="Georgia" pitchFamily="18" charset="0"/>
            </a:endParaRPr>
          </a:p>
        </p:txBody>
      </p:sp>
      <p:pic>
        <p:nvPicPr>
          <p:cNvPr id="6" name="Picture 2" descr="COSO_header_v2"/>
          <p:cNvPicPr>
            <a:picLocks noChangeAspect="1" noChangeArrowheads="1"/>
          </p:cNvPicPr>
          <p:nvPr userDrawn="1"/>
        </p:nvPicPr>
        <p:blipFill>
          <a:blip r:embed="rId2" cstate="print"/>
          <a:srcRect b="10323"/>
          <a:stretch>
            <a:fillRect/>
          </a:stretch>
        </p:blipFill>
        <p:spPr bwMode="auto">
          <a:xfrm>
            <a:off x="0" y="0"/>
            <a:ext cx="9144000" cy="1092200"/>
          </a:xfrm>
          <a:prstGeom prst="rect">
            <a:avLst/>
          </a:prstGeom>
          <a:noFill/>
          <a:ln w="9525">
            <a:noFill/>
            <a:miter lim="800000"/>
            <a:headEnd/>
            <a:tailEnd/>
          </a:ln>
        </p:spPr>
      </p:pic>
      <p:sp>
        <p:nvSpPr>
          <p:cNvPr id="7" name="Slide Number Placeholder 5"/>
          <p:cNvSpPr txBox="1">
            <a:spLocks/>
          </p:cNvSpPr>
          <p:nvPr userDrawn="1"/>
        </p:nvSpPr>
        <p:spPr>
          <a:xfrm>
            <a:off x="7540625" y="6629400"/>
            <a:ext cx="1527175" cy="152400"/>
          </a:xfrm>
          <a:prstGeom prst="rect">
            <a:avLst/>
          </a:prstGeom>
        </p:spPr>
        <p:txBody>
          <a:bodyPr lIns="0" tIns="0" rIns="0" bIns="0"/>
          <a:lstStyle/>
          <a:p>
            <a:pPr algn="r"/>
            <a:fld id="{B4FDC9B7-8412-4907-979A-CC44D3D961D2}" type="slidenum">
              <a:rPr lang="en-GB" sz="1000">
                <a:solidFill>
                  <a:schemeClr val="tx1"/>
                </a:solidFill>
                <a:cs typeface="Arial" pitchFamily="34" charset="0"/>
              </a:rPr>
              <a:pPr algn="r"/>
              <a:t>‹Nº›</a:t>
            </a:fld>
            <a:endParaRPr lang="en-GB" sz="1000">
              <a:solidFill>
                <a:schemeClr val="tx1"/>
              </a:solidFill>
              <a:cs typeface="Arial" pitchFamily="34" charset="0"/>
            </a:endParaRPr>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Slide Number Placeholder 28"/>
          <p:cNvSpPr>
            <a:spLocks noGrp="1"/>
          </p:cNvSpPr>
          <p:nvPr>
            <p:ph type="sldNum" sz="quarter" idx="10"/>
          </p:nvPr>
        </p:nvSpPr>
        <p:spPr>
          <a:xfrm>
            <a:off x="8320088" y="1588"/>
            <a:ext cx="747712" cy="365125"/>
          </a:xfrm>
        </p:spPr>
        <p:txBody>
          <a:bodyPr/>
          <a:lstStyle>
            <a:lvl1pPr>
              <a:defRPr>
                <a:solidFill>
                  <a:schemeClr val="bg1"/>
                </a:solidFill>
              </a:defRPr>
            </a:lvl1pPr>
          </a:lstStyle>
          <a:p>
            <a:fld id="{B563C041-92F7-4B98-93A4-FE0721E257BC}" type="slidenum">
              <a:rPr lang="en-US"/>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2A5970"/>
              </a:buClr>
              <a:defRPr>
                <a:solidFill>
                  <a:srgbClr val="2A5970"/>
                </a:solidFill>
              </a:defRPr>
            </a:lvl1pPr>
            <a:lvl2pPr>
              <a:buClr>
                <a:srgbClr val="2A5970"/>
              </a:buClr>
              <a:defRPr>
                <a:solidFill>
                  <a:srgbClr val="2A5970"/>
                </a:solidFill>
              </a:defRPr>
            </a:lvl2pPr>
            <a:lvl3pPr>
              <a:buClr>
                <a:srgbClr val="2A5970"/>
              </a:buClr>
              <a:defRPr>
                <a:solidFill>
                  <a:srgbClr val="2A5970"/>
                </a:solidFill>
              </a:defRPr>
            </a:lvl3pPr>
            <a:lvl4pPr>
              <a:buClr>
                <a:srgbClr val="2A5970"/>
              </a:buClr>
              <a:defRPr>
                <a:solidFill>
                  <a:srgbClr val="2A5970"/>
                </a:solidFill>
              </a:defRPr>
            </a:lvl4pPr>
            <a:lvl5pPr>
              <a:buClr>
                <a:srgbClr val="2A5970"/>
              </a:buClr>
              <a:defRPr>
                <a:solidFill>
                  <a:srgbClr val="2A597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fld id="{AD0B367F-9495-4273-8F18-7AB02116DC47}" type="datetime1">
              <a:rPr lang="en-US"/>
              <a:pPr/>
              <a:t>12/24/2011</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AA5A22F4-0A3E-4127-9B2C-FFB7A309D683}" type="slidenum">
              <a:rPr lang="en-US"/>
              <a:pPr/>
              <a:t>‹Nº›</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fld id="{9835DE13-0DE6-43F7-BD90-FE4362275E04}" type="datetime1">
              <a:rPr lang="en-US"/>
              <a:pPr/>
              <a:t>12/24/2011</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7BF3B782-8D25-4370-9B4E-D7151685B884}" type="slidenum">
              <a:rPr lang="en-US"/>
              <a:pPr/>
              <a:t>‹Nº›</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fld id="{E293DB0A-D541-43E9-B4AC-FACB3BDF63C7}" type="datetime1">
              <a:rPr lang="en-US"/>
              <a:pPr/>
              <a:t>12/24/2011</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22"/>
          <p:cNvSpPr>
            <a:spLocks noGrp="1"/>
          </p:cNvSpPr>
          <p:nvPr>
            <p:ph type="sldNum" sz="quarter" idx="12"/>
          </p:nvPr>
        </p:nvSpPr>
        <p:spPr/>
        <p:txBody>
          <a:bodyPr/>
          <a:lstStyle>
            <a:lvl1pPr>
              <a:defRPr/>
            </a:lvl1pPr>
          </a:lstStyle>
          <a:p>
            <a:fld id="{2BA0762B-49C1-4D2E-868F-344A50FFE5DD}" type="slidenum">
              <a:rPr lang="en-US"/>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Content: One">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Content: One">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8077200" cy="914400"/>
          </a:xfrm>
        </p:spPr>
        <p:txBody>
          <a:bodyPr/>
          <a:lstStyle>
            <a:lvl1pPr>
              <a:defRPr/>
            </a:lvl1pPr>
          </a:lstStyle>
          <a:p>
            <a:r>
              <a:rPr lang="en-US" noProof="0" smtClean="0"/>
              <a:t>Click to edit Master title style</a:t>
            </a:r>
            <a:endParaRPr lang="en-GB" noProof="0"/>
          </a:p>
        </p:txBody>
      </p:sp>
      <p:sp>
        <p:nvSpPr>
          <p:cNvPr id="31" name="Content Placeholder 26"/>
          <p:cNvSpPr>
            <a:spLocks noGrp="1"/>
          </p:cNvSpPr>
          <p:nvPr>
            <p:ph sz="quarter" idx="15"/>
          </p:nvPr>
        </p:nvSpPr>
        <p:spPr>
          <a:xfrm>
            <a:off x="609600" y="2286000"/>
            <a:ext cx="8077200" cy="3429000"/>
          </a:xfrm>
        </p:spPr>
        <p:txBody>
          <a:bodyPr/>
          <a:lstStyle>
            <a:lvl1pPr>
              <a:defRPr sz="1800" baseline="0"/>
            </a:lvl1pPr>
            <a:lvl2pPr>
              <a:defRPr sz="2000"/>
            </a:lvl2pPr>
            <a:lvl3pPr>
              <a:buFont typeface="Georgia" pitchFamily="18" charset="0"/>
              <a:buChar char="―"/>
              <a:defRPr sz="1800"/>
            </a:lvl3pPr>
            <a:lvl4pPr>
              <a:defRPr sz="1600"/>
            </a:lvl4pPr>
            <a:lvl5pPr>
              <a:defRPr sz="1400"/>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a:p>
        </p:txBody>
      </p:sp>
      <p:sp>
        <p:nvSpPr>
          <p:cNvPr id="9" name="Slide Number Placeholder 5"/>
          <p:cNvSpPr>
            <a:spLocks noGrp="1"/>
          </p:cNvSpPr>
          <p:nvPr>
            <p:ph type="sldNum" sz="quarter" idx="4"/>
          </p:nvPr>
        </p:nvSpPr>
        <p:spPr>
          <a:xfrm>
            <a:off x="7540752" y="66294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‹Nº›</a:t>
            </a:fld>
            <a:endParaRPr lang="en-GB" dirty="0"/>
          </a:p>
        </p:txBody>
      </p:sp>
      <p:pic>
        <p:nvPicPr>
          <p:cNvPr id="11" name="Picture 10" descr="logo_COSO.jpg"/>
          <p:cNvPicPr>
            <a:picLocks noChangeAspect="1"/>
          </p:cNvPicPr>
          <p:nvPr userDrawn="1"/>
        </p:nvPicPr>
        <p:blipFill>
          <a:blip r:embed="rId2" cstate="print"/>
          <a:stretch>
            <a:fillRect/>
          </a:stretch>
        </p:blipFill>
        <p:spPr>
          <a:xfrm>
            <a:off x="7010400" y="2243"/>
            <a:ext cx="2001847" cy="531157"/>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Date Placeholder 13"/>
          <p:cNvSpPr>
            <a:spLocks noGrp="1"/>
          </p:cNvSpPr>
          <p:nvPr>
            <p:ph type="dt" sz="half" idx="10"/>
          </p:nvPr>
        </p:nvSpPr>
        <p:spPr/>
        <p:txBody>
          <a:bodyPr/>
          <a:lstStyle>
            <a:lvl1pPr>
              <a:defRPr/>
            </a:lvl1pPr>
          </a:lstStyle>
          <a:p>
            <a:fld id="{845A9E3C-8F40-4B1F-8BC2-A577E5DE0B8F}" type="datetime1">
              <a:rPr lang="en-US"/>
              <a:pPr/>
              <a:t>12/24/2011</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051B2A25-B09C-4C73-B12B-0F4311418D83}" type="slidenum">
              <a:rPr lang="en-US"/>
              <a:pPr/>
              <a:t>‹Nº›</a:t>
            </a:fld>
            <a:endParaRPr lang="en-US"/>
          </a:p>
        </p:txBody>
      </p:sp>
    </p:spTree>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fld id="{D6F244F4-4DA6-43DB-9047-5E46AE4CE5DC}" type="datetime1">
              <a:rPr lang="en-US"/>
              <a:pPr/>
              <a:t>12/24/2011</a:t>
            </a:fld>
            <a:endParaRPr lang="en-US"/>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B3AD330E-0781-4FDE-B617-1267910F1577}" type="slidenum">
              <a:rPr lang="en-US"/>
              <a:pPr/>
              <a:t>‹Nº›</a:t>
            </a:fld>
            <a:endParaRPr lang="en-US"/>
          </a:p>
        </p:txBody>
      </p:sp>
    </p:spTree>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88"/>
            <a:ext cx="4038600" cy="4324350"/>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13"/>
          <p:cNvSpPr>
            <a:spLocks noGrp="1"/>
          </p:cNvSpPr>
          <p:nvPr>
            <p:ph type="dt" sz="half" idx="10"/>
          </p:nvPr>
        </p:nvSpPr>
        <p:spPr/>
        <p:txBody>
          <a:bodyPr/>
          <a:lstStyle>
            <a:lvl1pPr>
              <a:defRPr/>
            </a:lvl1pPr>
          </a:lstStyle>
          <a:p>
            <a:fld id="{A0583986-1260-456F-85D8-560702E1AA36}" type="datetime1">
              <a:rPr lang="en-US"/>
              <a:pPr/>
              <a:t>12/24/2011</a:t>
            </a:fld>
            <a:endParaRPr lang="en-US"/>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34DD3625-1E85-4C31-88F0-505ECB55D45F}" type="slidenum">
              <a:rPr lang="en-US"/>
              <a:pPr/>
              <a:t>‹Nº›</a:t>
            </a:fld>
            <a:endParaRPr lang="en-US"/>
          </a:p>
        </p:txBody>
      </p:sp>
      <p:sp>
        <p:nvSpPr>
          <p:cNvPr id="8" name="Content Placeholder 2"/>
          <p:cNvSpPr>
            <a:spLocks noGrp="1"/>
          </p:cNvSpPr>
          <p:nvPr>
            <p:ph sz="half" idx="13"/>
          </p:nvPr>
        </p:nvSpPr>
        <p:spPr>
          <a:xfrm>
            <a:off x="4648200" y="2209800"/>
            <a:ext cx="4038600" cy="4400550"/>
          </a:xfrm>
        </p:spPr>
        <p:txBody>
          <a:bodyPr/>
          <a:lstStyle>
            <a:lvl1pPr>
              <a:defRPr sz="20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Rectangle 28"/>
          <p:cNvSpPr>
            <a:spLocks noChangeArrowheads="1"/>
          </p:cNvSpPr>
          <p:nvPr/>
        </p:nvSpPr>
        <p:spPr bwMode="auto">
          <a:xfrm>
            <a:off x="0" y="0"/>
            <a:ext cx="9144000" cy="311150"/>
          </a:xfrm>
          <a:prstGeom prst="rect">
            <a:avLst/>
          </a:prstGeom>
          <a:solidFill>
            <a:srgbClr val="2A5970"/>
          </a:solidFill>
          <a:ln w="50800" cap="rnd" cmpd="thickThin" algn="ctr">
            <a:noFill/>
            <a:miter lim="800000"/>
            <a:headEnd/>
            <a:tailEnd/>
          </a:ln>
        </p:spPr>
        <p:txBody>
          <a:bodyPr anchor="ctr"/>
          <a:lstStyle/>
          <a:p>
            <a:pPr algn="ctr"/>
            <a:endParaRPr lang="en-US" sz="1800">
              <a:solidFill>
                <a:srgbClr val="FFFFFF"/>
              </a:solidFill>
              <a:latin typeface="Georgia" pitchFamily="18" charset="0"/>
            </a:endParaRPr>
          </a:p>
        </p:txBody>
      </p:sp>
      <p:sp>
        <p:nvSpPr>
          <p:cNvPr id="30" name="Rectangle 29"/>
          <p:cNvSpPr>
            <a:spLocks noChangeArrowheads="1"/>
          </p:cNvSpPr>
          <p:nvPr/>
        </p:nvSpPr>
        <p:spPr bwMode="auto">
          <a:xfrm>
            <a:off x="0" y="307975"/>
            <a:ext cx="9144000" cy="92075"/>
          </a:xfrm>
          <a:prstGeom prst="rect">
            <a:avLst/>
          </a:prstGeom>
          <a:solidFill>
            <a:srgbClr val="91271F"/>
          </a:solidFill>
          <a:ln w="50800" cap="rnd" cmpd="thickThin" algn="ctr">
            <a:noFill/>
            <a:miter lim="800000"/>
            <a:headEnd/>
            <a:tailEnd/>
          </a:ln>
        </p:spPr>
        <p:txBody>
          <a:bodyPr anchor="ctr"/>
          <a:lstStyle/>
          <a:p>
            <a:pPr algn="ctr"/>
            <a:endParaRPr lang="en-US" sz="1800">
              <a:solidFill>
                <a:srgbClr val="FFFFFF"/>
              </a:solidFill>
              <a:latin typeface="Georgia" pitchFamily="18" charset="0"/>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srgbClr val="FFFFFF"/>
              </a:solidFill>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srgbClr val="FFFFFF"/>
              </a:solidFill>
            </a:endParaRPr>
          </a:p>
        </p:txBody>
      </p:sp>
      <p:sp>
        <p:nvSpPr>
          <p:cNvPr id="1030"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31"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4" name="Date Placeholder 13"/>
          <p:cNvSpPr>
            <a:spLocks noGrp="1"/>
          </p:cNvSpPr>
          <p:nvPr>
            <p:ph type="dt" sz="half" idx="2"/>
          </p:nvPr>
        </p:nvSpPr>
        <p:spPr>
          <a:xfrm>
            <a:off x="8186738" y="457200"/>
            <a:ext cx="957262" cy="457200"/>
          </a:xfrm>
          <a:prstGeom prst="rect">
            <a:avLst/>
          </a:prstGeom>
        </p:spPr>
        <p:txBody>
          <a:bodyPr vert="horz" wrap="square" lIns="91440" tIns="45720" rIns="91440" bIns="45720" numCol="1" anchor="t" anchorCtr="0" compatLnSpc="1">
            <a:prstTxWarp prst="textNoShape">
              <a:avLst/>
            </a:prstTxWarp>
          </a:bodyPr>
          <a:lstStyle>
            <a:lvl1pPr>
              <a:defRPr sz="800">
                <a:latin typeface="Georgia" pitchFamily="18" charset="0"/>
              </a:defRPr>
            </a:lvl1pPr>
          </a:lstStyle>
          <a:p>
            <a:fld id="{DEE2774E-7921-4922-8BA0-DEF6EDA73AED}" type="datetime1">
              <a:rPr lang="en-US"/>
              <a:pPr/>
              <a:t>12/24/2011</a:t>
            </a:fld>
            <a:endParaRPr lang="en-US"/>
          </a:p>
        </p:txBody>
      </p:sp>
      <p:sp>
        <p:nvSpPr>
          <p:cNvPr id="3" name="Footer Placeholder 2"/>
          <p:cNvSpPr>
            <a:spLocks noGrp="1"/>
          </p:cNvSpPr>
          <p:nvPr>
            <p:ph type="ftr" sz="quarter" idx="3"/>
          </p:nvPr>
        </p:nvSpPr>
        <p:spPr>
          <a:xfrm>
            <a:off x="6858000" y="457200"/>
            <a:ext cx="1325563" cy="457200"/>
          </a:xfrm>
          <a:prstGeom prst="rect">
            <a:avLst/>
          </a:prstGeom>
        </p:spPr>
        <p:txBody>
          <a:bodyPr vert="horz" wrap="square" lIns="91440" tIns="45720" rIns="91440" bIns="45720" numCol="1" anchor="t" anchorCtr="0" compatLnSpc="1">
            <a:prstTxWarp prst="textNoShape">
              <a:avLst/>
            </a:prstTxWarp>
          </a:bodyPr>
          <a:lstStyle>
            <a:lvl1pPr algn="r">
              <a:defRPr sz="800">
                <a:latin typeface="Georgia" pitchFamily="18" charset="0"/>
              </a:defRPr>
            </a:lvl1pPr>
          </a:lstStyle>
          <a:p>
            <a:endParaRPr lang="en-US"/>
          </a:p>
        </p:txBody>
      </p:sp>
      <p:sp>
        <p:nvSpPr>
          <p:cNvPr id="23" name="Slide Number Placeholder 22"/>
          <p:cNvSpPr>
            <a:spLocks noGrp="1"/>
          </p:cNvSpPr>
          <p:nvPr>
            <p:ph type="sldNum" sz="quarter" idx="4"/>
          </p:nvPr>
        </p:nvSpPr>
        <p:spPr>
          <a:xfrm>
            <a:off x="8382000" y="0"/>
            <a:ext cx="762000" cy="366713"/>
          </a:xfrm>
          <a:prstGeom prst="rect">
            <a:avLst/>
          </a:prstGeom>
        </p:spPr>
        <p:txBody>
          <a:bodyPr vert="horz" wrap="square" lIns="91440" tIns="45720" rIns="91440" bIns="45720" numCol="1" anchor="b" anchorCtr="0" compatLnSpc="1">
            <a:prstTxWarp prst="textNoShape">
              <a:avLst/>
            </a:prstTxWarp>
          </a:bodyPr>
          <a:lstStyle>
            <a:lvl1pPr algn="r">
              <a:defRPr sz="1800">
                <a:solidFill>
                  <a:srgbClr val="FFFFFF"/>
                </a:solidFill>
                <a:latin typeface="Georgia" pitchFamily="18" charset="0"/>
              </a:defRPr>
            </a:lvl1pPr>
          </a:lstStyle>
          <a:p>
            <a:fld id="{3404472C-16F4-4298-9578-9DBF7BCFA8F6}" type="slidenum">
              <a:rPr lang="en-US"/>
              <a:pPr/>
              <a:t>‹Nº›</a:t>
            </a:fld>
            <a:endParaRPr lang="en-US"/>
          </a:p>
        </p:txBody>
      </p:sp>
      <p:pic>
        <p:nvPicPr>
          <p:cNvPr id="1035" name="Picture 2" descr="COSO_header_v2"/>
          <p:cNvPicPr>
            <a:picLocks noChangeAspect="1" noChangeArrowheads="1"/>
          </p:cNvPicPr>
          <p:nvPr userDrawn="1"/>
        </p:nvPicPr>
        <p:blipFill>
          <a:blip r:embed="rId8" cstate="print"/>
          <a:srcRect b="5162"/>
          <a:stretch>
            <a:fillRect/>
          </a:stretch>
        </p:blipFill>
        <p:spPr bwMode="auto">
          <a:xfrm>
            <a:off x="0" y="0"/>
            <a:ext cx="9144000" cy="1155700"/>
          </a:xfrm>
          <a:prstGeom prst="rect">
            <a:avLst/>
          </a:prstGeom>
          <a:noFill/>
          <a:ln w="9525">
            <a:noFill/>
            <a:miter lim="800000"/>
            <a:headEnd/>
            <a:tailEnd/>
          </a:ln>
        </p:spPr>
      </p:pic>
      <p:sp>
        <p:nvSpPr>
          <p:cNvPr id="12" name="Slide Number Placeholder 5"/>
          <p:cNvSpPr txBox="1">
            <a:spLocks/>
          </p:cNvSpPr>
          <p:nvPr userDrawn="1"/>
        </p:nvSpPr>
        <p:spPr>
          <a:xfrm>
            <a:off x="7540625" y="6629400"/>
            <a:ext cx="1527175" cy="152400"/>
          </a:xfrm>
          <a:prstGeom prst="rect">
            <a:avLst/>
          </a:prstGeom>
        </p:spPr>
        <p:txBody>
          <a:bodyPr lIns="0" tIns="0" rIns="0" bIns="0"/>
          <a:lstStyle/>
          <a:p>
            <a:pPr algn="r"/>
            <a:fld id="{2C1049BE-762C-46B9-A9D6-E741C25312F4}" type="slidenum">
              <a:rPr lang="en-GB" sz="1000">
                <a:solidFill>
                  <a:schemeClr val="tx1"/>
                </a:solidFill>
                <a:cs typeface="Arial" pitchFamily="34" charset="0"/>
              </a:rPr>
              <a:pPr algn="r"/>
              <a:t>‹Nº›</a:t>
            </a:fld>
            <a:endParaRPr lang="en-GB" sz="1000">
              <a:solidFill>
                <a:schemeClr val="tx1"/>
              </a:solidFill>
              <a:cs typeface="Arial" pitchFamily="34" charset="0"/>
            </a:endParaRPr>
          </a:p>
        </p:txBody>
      </p:sp>
    </p:spTree>
  </p:cSld>
  <p:clrMap bg1="lt1" tx1="dk1" bg2="lt2" tx2="dk2" accent1="accent1" accent2="accent2" accent3="accent3" accent4="accent4" accent5="accent5" accent6="accent6" hlink="hlink" folHlink="folHlink"/>
  <p:sldLayoutIdLst>
    <p:sldLayoutId id="2147484179" r:id="rId1"/>
    <p:sldLayoutId id="2147484173" r:id="rId2"/>
    <p:sldLayoutId id="2147484174" r:id="rId3"/>
    <p:sldLayoutId id="2147484175" r:id="rId4"/>
    <p:sldLayoutId id="2147484181" r:id="rId5"/>
    <p:sldLayoutId id="2147484182" r:id="rId6"/>
  </p:sldLayoutIdLst>
  <p:transition>
    <p:cut/>
  </p:transition>
  <p:hf hdr="0" ftr="0" dt="0"/>
  <p:txStyles>
    <p:titleStyle>
      <a:lvl1pPr algn="l" rtl="0" eaLnBrk="0" fontAlgn="base" hangingPunct="0">
        <a:spcBef>
          <a:spcPct val="0"/>
        </a:spcBef>
        <a:spcAft>
          <a:spcPct val="0"/>
        </a:spcAft>
        <a:defRPr sz="2800" b="0" kern="1200">
          <a:solidFill>
            <a:schemeClr val="tx2"/>
          </a:solidFill>
          <a:latin typeface="+mn-lt"/>
          <a:ea typeface="+mj-ea"/>
          <a:cs typeface="+mj-cs"/>
        </a:defRPr>
      </a:lvl1pPr>
      <a:lvl2pPr algn="l" rtl="0" eaLnBrk="0" fontAlgn="base" hangingPunct="0">
        <a:spcBef>
          <a:spcPct val="0"/>
        </a:spcBef>
        <a:spcAft>
          <a:spcPct val="0"/>
        </a:spcAft>
        <a:defRPr sz="3000">
          <a:solidFill>
            <a:schemeClr val="tx2"/>
          </a:solidFill>
          <a:latin typeface="Trebuchet MS" pitchFamily="34" charset="0"/>
        </a:defRPr>
      </a:lvl2pPr>
      <a:lvl3pPr algn="l" rtl="0" eaLnBrk="0" fontAlgn="base" hangingPunct="0">
        <a:spcBef>
          <a:spcPct val="0"/>
        </a:spcBef>
        <a:spcAft>
          <a:spcPct val="0"/>
        </a:spcAft>
        <a:defRPr sz="3000">
          <a:solidFill>
            <a:schemeClr val="tx2"/>
          </a:solidFill>
          <a:latin typeface="Trebuchet MS" pitchFamily="34" charset="0"/>
        </a:defRPr>
      </a:lvl3pPr>
      <a:lvl4pPr algn="l" rtl="0" eaLnBrk="0" fontAlgn="base" hangingPunct="0">
        <a:spcBef>
          <a:spcPct val="0"/>
        </a:spcBef>
        <a:spcAft>
          <a:spcPct val="0"/>
        </a:spcAft>
        <a:defRPr sz="3000">
          <a:solidFill>
            <a:schemeClr val="tx2"/>
          </a:solidFill>
          <a:latin typeface="Trebuchet MS" pitchFamily="34" charset="0"/>
        </a:defRPr>
      </a:lvl4pPr>
      <a:lvl5pPr algn="l" rtl="0" eaLnBrk="0" fontAlgn="base" hangingPunct="0">
        <a:spcBef>
          <a:spcPct val="0"/>
        </a:spcBef>
        <a:spcAft>
          <a:spcPct val="0"/>
        </a:spcAft>
        <a:defRPr sz="3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2A5970"/>
        </a:buClr>
        <a:buFont typeface="Georgia" pitchFamily="18" charset="0"/>
        <a:buChar char="•"/>
        <a:defRPr sz="2000" kern="1200">
          <a:solidFill>
            <a:srgbClr val="2A5970"/>
          </a:solidFill>
          <a:latin typeface="+mn-lt"/>
          <a:ea typeface="+mn-ea"/>
          <a:cs typeface="+mn-cs"/>
        </a:defRPr>
      </a:lvl1pPr>
      <a:lvl2pPr marL="657225" indent="-246063" algn="l" rtl="0" eaLnBrk="0" fontAlgn="base" hangingPunct="0">
        <a:spcBef>
          <a:spcPts val="300"/>
        </a:spcBef>
        <a:spcAft>
          <a:spcPct val="0"/>
        </a:spcAft>
        <a:buClr>
          <a:srgbClr val="2A5970"/>
        </a:buClr>
        <a:buFont typeface="Georgia" pitchFamily="18" charset="0"/>
        <a:buChar char="▫"/>
        <a:defRPr sz="1800" kern="1200">
          <a:solidFill>
            <a:srgbClr val="2A5970"/>
          </a:solidFill>
          <a:latin typeface="+mn-lt"/>
          <a:ea typeface="+mn-ea"/>
          <a:cs typeface="+mn-cs"/>
        </a:defRPr>
      </a:lvl2pPr>
      <a:lvl3pPr marL="922338" indent="-219075" algn="l" rtl="0" eaLnBrk="0" fontAlgn="base" hangingPunct="0">
        <a:spcBef>
          <a:spcPts val="300"/>
        </a:spcBef>
        <a:spcAft>
          <a:spcPct val="0"/>
        </a:spcAft>
        <a:buClr>
          <a:srgbClr val="2A5970"/>
        </a:buClr>
        <a:buFont typeface="Wingdings 2" pitchFamily="18" charset="2"/>
        <a:buChar char=""/>
        <a:defRPr sz="1600" kern="1200">
          <a:solidFill>
            <a:srgbClr val="2A5970"/>
          </a:solidFill>
          <a:latin typeface="+mn-lt"/>
          <a:ea typeface="+mn-ea"/>
          <a:cs typeface="+mn-cs"/>
        </a:defRPr>
      </a:lvl3pPr>
      <a:lvl4pPr marL="1179513" indent="-200025" algn="l" rtl="0" eaLnBrk="0" fontAlgn="base" hangingPunct="0">
        <a:spcBef>
          <a:spcPts val="300"/>
        </a:spcBef>
        <a:spcAft>
          <a:spcPct val="0"/>
        </a:spcAft>
        <a:buClr>
          <a:srgbClr val="2A5970"/>
        </a:buClr>
        <a:buFont typeface="Wingdings 2" pitchFamily="18" charset="2"/>
        <a:buChar char=""/>
        <a:defRPr sz="1400" kern="1200">
          <a:solidFill>
            <a:srgbClr val="2A5970"/>
          </a:solidFill>
          <a:latin typeface="+mn-lt"/>
          <a:ea typeface="+mn-ea"/>
          <a:cs typeface="+mn-cs"/>
        </a:defRPr>
      </a:lvl4pPr>
      <a:lvl5pPr marL="1389063" indent="-182563" algn="l" rtl="0" eaLnBrk="0" fontAlgn="base" hangingPunct="0">
        <a:spcBef>
          <a:spcPts val="300"/>
        </a:spcBef>
        <a:spcAft>
          <a:spcPct val="0"/>
        </a:spcAft>
        <a:buClr>
          <a:srgbClr val="2A5970"/>
        </a:buClr>
        <a:buFont typeface="Georgia" pitchFamily="18" charset="0"/>
        <a:buChar char="▫"/>
        <a:defRPr sz="1200" kern="1200">
          <a:solidFill>
            <a:srgbClr val="2A5970"/>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9" name="Rectangle 28"/>
          <p:cNvSpPr>
            <a:spLocks noChangeArrowheads="1"/>
          </p:cNvSpPr>
          <p:nvPr/>
        </p:nvSpPr>
        <p:spPr bwMode="auto">
          <a:xfrm>
            <a:off x="0" y="0"/>
            <a:ext cx="9144000" cy="311150"/>
          </a:xfrm>
          <a:prstGeom prst="rect">
            <a:avLst/>
          </a:prstGeom>
          <a:solidFill>
            <a:srgbClr val="01396A"/>
          </a:solidFill>
          <a:ln w="50800" cap="rnd" cmpd="thickThin" algn="ctr">
            <a:noFill/>
            <a:miter lim="800000"/>
            <a:headEnd/>
            <a:tailEnd/>
          </a:ln>
        </p:spPr>
        <p:txBody>
          <a:bodyPr anchor="ctr"/>
          <a:lstStyle/>
          <a:p>
            <a:pPr algn="ctr"/>
            <a:endParaRPr lang="en-US" sz="1800">
              <a:solidFill>
                <a:srgbClr val="FFFFFF"/>
              </a:solidFill>
              <a:latin typeface="Georgia" pitchFamily="18" charset="0"/>
            </a:endParaRPr>
          </a:p>
        </p:txBody>
      </p:sp>
      <p:sp>
        <p:nvSpPr>
          <p:cNvPr id="30" name="Rectangle 29"/>
          <p:cNvSpPr>
            <a:spLocks noChangeArrowheads="1"/>
          </p:cNvSpPr>
          <p:nvPr/>
        </p:nvSpPr>
        <p:spPr bwMode="auto">
          <a:xfrm>
            <a:off x="0" y="307975"/>
            <a:ext cx="9144000" cy="92075"/>
          </a:xfrm>
          <a:prstGeom prst="rect">
            <a:avLst/>
          </a:prstGeom>
          <a:solidFill>
            <a:srgbClr val="91271F"/>
          </a:solidFill>
          <a:ln w="50800" cap="rnd" cmpd="thickThin" algn="ctr">
            <a:noFill/>
            <a:miter lim="800000"/>
            <a:headEnd/>
            <a:tailEnd/>
          </a:ln>
        </p:spPr>
        <p:txBody>
          <a:bodyPr anchor="ctr"/>
          <a:lstStyle/>
          <a:p>
            <a:pPr algn="ctr"/>
            <a:endParaRPr lang="en-US" sz="1800">
              <a:solidFill>
                <a:srgbClr val="FFFFFF"/>
              </a:solidFill>
              <a:latin typeface="Georgia" pitchFamily="18" charset="0"/>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srgbClr val="FFFFFF"/>
              </a:solidFill>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srgbClr val="FFFFFF"/>
              </a:solidFill>
            </a:endParaRPr>
          </a:p>
        </p:txBody>
      </p:sp>
      <p:sp>
        <p:nvSpPr>
          <p:cNvPr id="2054"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2055"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4" name="Date Placeholder 13"/>
          <p:cNvSpPr>
            <a:spLocks noGrp="1"/>
          </p:cNvSpPr>
          <p:nvPr>
            <p:ph type="dt" sz="half" idx="2"/>
          </p:nvPr>
        </p:nvSpPr>
        <p:spPr>
          <a:xfrm>
            <a:off x="8186738" y="457200"/>
            <a:ext cx="957262" cy="457200"/>
          </a:xfrm>
          <a:prstGeom prst="rect">
            <a:avLst/>
          </a:prstGeom>
        </p:spPr>
        <p:txBody>
          <a:bodyPr vert="horz" wrap="square" lIns="91440" tIns="45720" rIns="91440" bIns="45720" numCol="1" anchor="t" anchorCtr="0" compatLnSpc="1">
            <a:prstTxWarp prst="textNoShape">
              <a:avLst/>
            </a:prstTxWarp>
          </a:bodyPr>
          <a:lstStyle>
            <a:lvl1pPr>
              <a:defRPr sz="800">
                <a:latin typeface="Georgia" pitchFamily="18" charset="0"/>
              </a:defRPr>
            </a:lvl1pPr>
          </a:lstStyle>
          <a:p>
            <a:fld id="{13AE071C-7214-46D2-98E2-389E5A1BD18B}" type="datetime1">
              <a:rPr lang="en-US"/>
              <a:pPr/>
              <a:t>12/24/2011</a:t>
            </a:fld>
            <a:endParaRPr lang="en-US"/>
          </a:p>
        </p:txBody>
      </p:sp>
      <p:sp>
        <p:nvSpPr>
          <p:cNvPr id="3" name="Footer Placeholder 2"/>
          <p:cNvSpPr>
            <a:spLocks noGrp="1"/>
          </p:cNvSpPr>
          <p:nvPr>
            <p:ph type="ftr" sz="quarter" idx="3"/>
          </p:nvPr>
        </p:nvSpPr>
        <p:spPr>
          <a:xfrm>
            <a:off x="6858000" y="457200"/>
            <a:ext cx="1325563" cy="457200"/>
          </a:xfrm>
          <a:prstGeom prst="rect">
            <a:avLst/>
          </a:prstGeom>
        </p:spPr>
        <p:txBody>
          <a:bodyPr vert="horz" wrap="square" lIns="91440" tIns="45720" rIns="91440" bIns="45720" numCol="1" anchor="t" anchorCtr="0" compatLnSpc="1">
            <a:prstTxWarp prst="textNoShape">
              <a:avLst/>
            </a:prstTxWarp>
          </a:bodyPr>
          <a:lstStyle>
            <a:lvl1pPr algn="r">
              <a:defRPr sz="800">
                <a:latin typeface="Georgia" pitchFamily="18" charset="0"/>
              </a:defRPr>
            </a:lvl1pPr>
          </a:lstStyle>
          <a:p>
            <a:endParaRPr lang="en-US"/>
          </a:p>
        </p:txBody>
      </p:sp>
      <p:sp>
        <p:nvSpPr>
          <p:cNvPr id="23" name="Slide Number Placeholder 22"/>
          <p:cNvSpPr>
            <a:spLocks noGrp="1"/>
          </p:cNvSpPr>
          <p:nvPr>
            <p:ph type="sldNum" sz="quarter" idx="4"/>
          </p:nvPr>
        </p:nvSpPr>
        <p:spPr>
          <a:xfrm>
            <a:off x="8382000" y="0"/>
            <a:ext cx="762000" cy="366713"/>
          </a:xfrm>
          <a:prstGeom prst="rect">
            <a:avLst/>
          </a:prstGeom>
        </p:spPr>
        <p:txBody>
          <a:bodyPr vert="horz" wrap="square" lIns="91440" tIns="45720" rIns="91440" bIns="45720" numCol="1" anchor="b" anchorCtr="0" compatLnSpc="1">
            <a:prstTxWarp prst="textNoShape">
              <a:avLst/>
            </a:prstTxWarp>
          </a:bodyPr>
          <a:lstStyle>
            <a:lvl1pPr algn="r">
              <a:defRPr sz="1800">
                <a:solidFill>
                  <a:srgbClr val="FFFFFF"/>
                </a:solidFill>
                <a:latin typeface="Georgia" pitchFamily="18" charset="0"/>
              </a:defRPr>
            </a:lvl1pPr>
          </a:lstStyle>
          <a:p>
            <a:fld id="{359FFB66-A844-4B2F-ADC6-950E827ABEA8}" type="slidenum">
              <a:rPr lang="en-US"/>
              <a:pPr/>
              <a:t>‹Nº›</a:t>
            </a:fld>
            <a:endParaRPr lang="en-US"/>
          </a:p>
        </p:txBody>
      </p:sp>
      <p:sp>
        <p:nvSpPr>
          <p:cNvPr id="13" name="Slide Number Placeholder 5"/>
          <p:cNvSpPr txBox="1">
            <a:spLocks/>
          </p:cNvSpPr>
          <p:nvPr userDrawn="1"/>
        </p:nvSpPr>
        <p:spPr>
          <a:xfrm>
            <a:off x="7540625" y="6629400"/>
            <a:ext cx="1527175" cy="152400"/>
          </a:xfrm>
          <a:prstGeom prst="rect">
            <a:avLst/>
          </a:prstGeom>
        </p:spPr>
        <p:txBody>
          <a:bodyPr lIns="0" tIns="0" rIns="0" bIns="0"/>
          <a:lstStyle/>
          <a:p>
            <a:pPr algn="r"/>
            <a:fld id="{C3F3B8BC-EF4F-424F-811C-F0AD6EEDC54C}" type="slidenum">
              <a:rPr lang="en-GB" sz="1000">
                <a:solidFill>
                  <a:schemeClr val="tx1"/>
                </a:solidFill>
              </a:rPr>
              <a:pPr algn="r"/>
              <a:t>‹Nº›</a:t>
            </a:fld>
            <a:endParaRPr lang="en-GB" sz="1000">
              <a:solidFill>
                <a:schemeClr val="tx1"/>
              </a:solidFill>
            </a:endParaRPr>
          </a:p>
        </p:txBody>
      </p:sp>
    </p:spTree>
  </p:cSld>
  <p:clrMap bg1="lt1" tx1="dk1" bg2="lt2" tx2="dk2" accent1="accent1" accent2="accent2" accent3="accent3" accent4="accent4" accent5="accent5" accent6="accent6" hlink="hlink" folHlink="folHlink"/>
  <p:sldLayoutIdLst>
    <p:sldLayoutId id="2147484176" r:id="rId1"/>
    <p:sldLayoutId id="2147484177" r:id="rId2"/>
    <p:sldLayoutId id="2147484178" r:id="rId3"/>
  </p:sldLayoutIdLst>
  <p:transition>
    <p:cut/>
  </p:transition>
  <p:hf hdr="0" ftr="0" dt="0"/>
  <p:txStyles>
    <p:titleStyle>
      <a:lvl1pPr algn="l" rtl="0" eaLnBrk="0" fontAlgn="base" hangingPunct="0">
        <a:spcBef>
          <a:spcPct val="0"/>
        </a:spcBef>
        <a:spcAft>
          <a:spcPct val="0"/>
        </a:spcAft>
        <a:defRPr sz="2800" b="0">
          <a:solidFill>
            <a:schemeClr val="tx2"/>
          </a:solidFill>
          <a:latin typeface="+mn-lt"/>
          <a:ea typeface="+mj-ea"/>
          <a:cs typeface="+mj-cs"/>
        </a:defRPr>
      </a:lvl1pPr>
      <a:lvl2pPr algn="l" rtl="0" eaLnBrk="0" fontAlgn="base" hangingPunct="0">
        <a:spcBef>
          <a:spcPct val="0"/>
        </a:spcBef>
        <a:spcAft>
          <a:spcPct val="0"/>
        </a:spcAft>
        <a:defRPr sz="4000">
          <a:solidFill>
            <a:schemeClr val="tx2"/>
          </a:solidFill>
          <a:latin typeface="Trebuchet MS" pitchFamily="34" charset="0"/>
          <a:cs typeface="Arial" charset="0"/>
        </a:defRPr>
      </a:lvl2pPr>
      <a:lvl3pPr algn="l" rtl="0" eaLnBrk="0" fontAlgn="base" hangingPunct="0">
        <a:spcBef>
          <a:spcPct val="0"/>
        </a:spcBef>
        <a:spcAft>
          <a:spcPct val="0"/>
        </a:spcAft>
        <a:defRPr sz="4000">
          <a:solidFill>
            <a:schemeClr val="tx2"/>
          </a:solidFill>
          <a:latin typeface="Trebuchet MS" pitchFamily="34" charset="0"/>
          <a:cs typeface="Arial" charset="0"/>
        </a:defRPr>
      </a:lvl3pPr>
      <a:lvl4pPr algn="l" rtl="0" eaLnBrk="0" fontAlgn="base" hangingPunct="0">
        <a:spcBef>
          <a:spcPct val="0"/>
        </a:spcBef>
        <a:spcAft>
          <a:spcPct val="0"/>
        </a:spcAft>
        <a:defRPr sz="4000">
          <a:solidFill>
            <a:schemeClr val="tx2"/>
          </a:solidFill>
          <a:latin typeface="Trebuchet MS" pitchFamily="34" charset="0"/>
          <a:cs typeface="Arial" charset="0"/>
        </a:defRPr>
      </a:lvl4pPr>
      <a:lvl5pPr algn="l" rtl="0" eaLnBrk="0" fontAlgn="base" hangingPunct="0">
        <a:spcBef>
          <a:spcPct val="0"/>
        </a:spcBef>
        <a:spcAft>
          <a:spcPct val="0"/>
        </a:spcAft>
        <a:defRPr sz="4000">
          <a:solidFill>
            <a:schemeClr val="tx2"/>
          </a:solidFill>
          <a:latin typeface="Trebuchet MS" pitchFamily="34" charset="0"/>
          <a:cs typeface="Arial" charset="0"/>
        </a:defRPr>
      </a:lvl5pPr>
      <a:lvl6pPr marL="457200" algn="l" rtl="0" fontAlgn="base">
        <a:spcBef>
          <a:spcPct val="0"/>
        </a:spcBef>
        <a:spcAft>
          <a:spcPct val="0"/>
        </a:spcAft>
        <a:defRPr sz="4000">
          <a:solidFill>
            <a:schemeClr val="tx2"/>
          </a:solidFill>
          <a:latin typeface="Trebuchet MS" pitchFamily="34" charset="0"/>
          <a:cs typeface="Arial" charset="0"/>
        </a:defRPr>
      </a:lvl6pPr>
      <a:lvl7pPr marL="914400" algn="l" rtl="0" fontAlgn="base">
        <a:spcBef>
          <a:spcPct val="0"/>
        </a:spcBef>
        <a:spcAft>
          <a:spcPct val="0"/>
        </a:spcAft>
        <a:defRPr sz="4000">
          <a:solidFill>
            <a:schemeClr val="tx2"/>
          </a:solidFill>
          <a:latin typeface="Trebuchet MS" pitchFamily="34" charset="0"/>
          <a:cs typeface="Arial" charset="0"/>
        </a:defRPr>
      </a:lvl7pPr>
      <a:lvl8pPr marL="1371600" algn="l" rtl="0" fontAlgn="base">
        <a:spcBef>
          <a:spcPct val="0"/>
        </a:spcBef>
        <a:spcAft>
          <a:spcPct val="0"/>
        </a:spcAft>
        <a:defRPr sz="4000">
          <a:solidFill>
            <a:schemeClr val="tx2"/>
          </a:solidFill>
          <a:latin typeface="Trebuchet MS" pitchFamily="34" charset="0"/>
          <a:cs typeface="Arial" charset="0"/>
        </a:defRPr>
      </a:lvl8pPr>
      <a:lvl9pPr marL="1828800" algn="l" rtl="0" fontAlgn="base">
        <a:spcBef>
          <a:spcPct val="0"/>
        </a:spcBef>
        <a:spcAft>
          <a:spcPct val="0"/>
        </a:spcAft>
        <a:defRPr sz="4000">
          <a:solidFill>
            <a:schemeClr val="tx2"/>
          </a:solidFill>
          <a:latin typeface="Trebuchet MS" pitchFamily="34" charset="0"/>
          <a:cs typeface="Arial" charset="0"/>
        </a:defRPr>
      </a:lvl9pPr>
    </p:titleStyle>
    <p:bodyStyle>
      <a:lvl1pPr marL="365125" indent="-255588" algn="l" rtl="0" eaLnBrk="0" fontAlgn="base" hangingPunct="0">
        <a:spcBef>
          <a:spcPts val="300"/>
        </a:spcBef>
        <a:spcAft>
          <a:spcPct val="0"/>
        </a:spcAft>
        <a:buClr>
          <a:srgbClr val="2A5970"/>
        </a:buClr>
        <a:buFont typeface="Georgia" pitchFamily="18" charset="0"/>
        <a:buChar char="•"/>
        <a:defRPr sz="2000">
          <a:solidFill>
            <a:srgbClr val="2A5970"/>
          </a:solidFill>
          <a:latin typeface="+mn-lt"/>
          <a:ea typeface="+mn-ea"/>
          <a:cs typeface="+mn-cs"/>
        </a:defRPr>
      </a:lvl1pPr>
      <a:lvl2pPr marL="657225" indent="-246063" algn="l" rtl="0" eaLnBrk="0" fontAlgn="base" hangingPunct="0">
        <a:spcBef>
          <a:spcPts val="300"/>
        </a:spcBef>
        <a:spcAft>
          <a:spcPct val="0"/>
        </a:spcAft>
        <a:buClr>
          <a:srgbClr val="2A5970"/>
        </a:buClr>
        <a:buFont typeface="Georgia" pitchFamily="18" charset="0"/>
        <a:buChar char="▫"/>
        <a:defRPr sz="1800">
          <a:solidFill>
            <a:srgbClr val="2A5970"/>
          </a:solidFill>
          <a:latin typeface="+mn-lt"/>
          <a:cs typeface="+mn-cs"/>
        </a:defRPr>
      </a:lvl2pPr>
      <a:lvl3pPr marL="922338" indent="-219075" algn="l" rtl="0" eaLnBrk="0" fontAlgn="base" hangingPunct="0">
        <a:spcBef>
          <a:spcPts val="300"/>
        </a:spcBef>
        <a:spcAft>
          <a:spcPct val="0"/>
        </a:spcAft>
        <a:buClr>
          <a:srgbClr val="2A5970"/>
        </a:buClr>
        <a:buFont typeface="Wingdings 2" pitchFamily="18" charset="2"/>
        <a:buChar char=""/>
        <a:defRPr sz="1600">
          <a:solidFill>
            <a:srgbClr val="2A5970"/>
          </a:solidFill>
          <a:latin typeface="+mn-lt"/>
          <a:cs typeface="+mn-cs"/>
        </a:defRPr>
      </a:lvl3pPr>
      <a:lvl4pPr marL="1179513" indent="-200025" algn="l" rtl="0" eaLnBrk="0" fontAlgn="base" hangingPunct="0">
        <a:spcBef>
          <a:spcPts val="300"/>
        </a:spcBef>
        <a:spcAft>
          <a:spcPct val="0"/>
        </a:spcAft>
        <a:buClr>
          <a:srgbClr val="2A5970"/>
        </a:buClr>
        <a:buFont typeface="Wingdings 2" pitchFamily="18" charset="2"/>
        <a:buChar char=""/>
        <a:defRPr sz="1400">
          <a:solidFill>
            <a:srgbClr val="2A5970"/>
          </a:solidFill>
          <a:latin typeface="+mn-lt"/>
          <a:cs typeface="+mn-cs"/>
        </a:defRPr>
      </a:lvl4pPr>
      <a:lvl5pPr marL="1389063" indent="-182563" algn="l" rtl="0" eaLnBrk="0" fontAlgn="base" hangingPunct="0">
        <a:spcBef>
          <a:spcPts val="300"/>
        </a:spcBef>
        <a:spcAft>
          <a:spcPct val="0"/>
        </a:spcAft>
        <a:buClr>
          <a:srgbClr val="2A5970"/>
        </a:buClr>
        <a:buFont typeface="Georgia" pitchFamily="18" charset="0"/>
        <a:buChar char="▫"/>
        <a:defRPr sz="1200">
          <a:solidFill>
            <a:srgbClr val="2A5970"/>
          </a:solidFill>
          <a:latin typeface="+mn-lt"/>
          <a:cs typeface="+mn-cs"/>
        </a:defRPr>
      </a:lvl5pPr>
      <a:lvl6pPr marL="1846263" indent="-182563" algn="l" rtl="0" fontAlgn="base">
        <a:spcBef>
          <a:spcPts val="300"/>
        </a:spcBef>
        <a:spcAft>
          <a:spcPct val="0"/>
        </a:spcAft>
        <a:buClr>
          <a:srgbClr val="404E30"/>
        </a:buClr>
        <a:buFont typeface="Georgia" pitchFamily="18" charset="0"/>
        <a:buChar char="▫"/>
        <a:defRPr sz="2000">
          <a:solidFill>
            <a:srgbClr val="404E30"/>
          </a:solidFill>
          <a:latin typeface="+mn-lt"/>
          <a:cs typeface="+mn-cs"/>
        </a:defRPr>
      </a:lvl6pPr>
      <a:lvl7pPr marL="2303463" indent="-182563" algn="l" rtl="0" fontAlgn="base">
        <a:spcBef>
          <a:spcPts val="300"/>
        </a:spcBef>
        <a:spcAft>
          <a:spcPct val="0"/>
        </a:spcAft>
        <a:buClr>
          <a:srgbClr val="404E30"/>
        </a:buClr>
        <a:buFont typeface="Georgia" pitchFamily="18" charset="0"/>
        <a:buChar char="▫"/>
        <a:defRPr sz="2000">
          <a:solidFill>
            <a:srgbClr val="404E30"/>
          </a:solidFill>
          <a:latin typeface="+mn-lt"/>
          <a:cs typeface="+mn-cs"/>
        </a:defRPr>
      </a:lvl7pPr>
      <a:lvl8pPr marL="2760663" indent="-182563" algn="l" rtl="0" fontAlgn="base">
        <a:spcBef>
          <a:spcPts val="300"/>
        </a:spcBef>
        <a:spcAft>
          <a:spcPct val="0"/>
        </a:spcAft>
        <a:buClr>
          <a:srgbClr val="404E30"/>
        </a:buClr>
        <a:buFont typeface="Georgia" pitchFamily="18" charset="0"/>
        <a:buChar char="▫"/>
        <a:defRPr sz="2000">
          <a:solidFill>
            <a:srgbClr val="404E30"/>
          </a:solidFill>
          <a:latin typeface="+mn-lt"/>
          <a:cs typeface="+mn-cs"/>
        </a:defRPr>
      </a:lvl8pPr>
      <a:lvl9pPr marL="3217863" indent="-182563" algn="l" rtl="0" fontAlgn="base">
        <a:spcBef>
          <a:spcPts val="300"/>
        </a:spcBef>
        <a:spcAft>
          <a:spcPct val="0"/>
        </a:spcAft>
        <a:buClr>
          <a:srgbClr val="404E30"/>
        </a:buClr>
        <a:buFont typeface="Georgia" pitchFamily="18" charset="0"/>
        <a:buChar char="▫"/>
        <a:defRPr sz="2000">
          <a:solidFill>
            <a:srgbClr val="404E3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www.ic.coso.org/"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icif@us.pwc.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a:xfrm>
            <a:off x="304800" y="2971800"/>
            <a:ext cx="8686800" cy="1905000"/>
          </a:xfrm>
        </p:spPr>
        <p:txBody>
          <a:bodyPr/>
          <a:lstStyle/>
          <a:p>
            <a:pPr>
              <a:defRPr/>
            </a:pPr>
            <a:r>
              <a:rPr lang="en-US" b="0" dirty="0" smtClean="0">
                <a:solidFill>
                  <a:schemeClr val="tx2"/>
                </a:solidFill>
                <a:latin typeface="+mn-lt"/>
              </a:rPr>
              <a:t>An Update of COSO’s</a:t>
            </a:r>
            <a:br>
              <a:rPr lang="en-US" b="0" dirty="0" smtClean="0">
                <a:solidFill>
                  <a:schemeClr val="tx2"/>
                </a:solidFill>
                <a:latin typeface="+mn-lt"/>
              </a:rPr>
            </a:br>
            <a:r>
              <a:rPr lang="en-US" sz="3200" b="0" dirty="0" smtClean="0">
                <a:solidFill>
                  <a:schemeClr val="tx2"/>
                </a:solidFill>
                <a:latin typeface="+mn-lt"/>
              </a:rPr>
              <a:t>Internal Control–Integrated Framework</a:t>
            </a:r>
            <a:r>
              <a:rPr lang="en-US" sz="3200" dirty="0" smtClean="0">
                <a:solidFill>
                  <a:schemeClr val="tx2"/>
                </a:solidFill>
                <a:latin typeface="+mn-lt"/>
              </a:rPr>
              <a:t/>
            </a:r>
            <a:br>
              <a:rPr lang="en-US" sz="3200" dirty="0" smtClean="0">
                <a:solidFill>
                  <a:schemeClr val="tx2"/>
                </a:solidFill>
                <a:latin typeface="+mn-lt"/>
              </a:rPr>
            </a:br>
            <a:endParaRPr lang="en-US" sz="2400" dirty="0" smtClean="0">
              <a:solidFill>
                <a:schemeClr val="tx2"/>
              </a:solidFill>
              <a:latin typeface="+mn-lt"/>
            </a:endParaRPr>
          </a:p>
        </p:txBody>
      </p:sp>
      <p:sp>
        <p:nvSpPr>
          <p:cNvPr id="5123" name="Subtitle 2"/>
          <p:cNvSpPr>
            <a:spLocks noGrp="1"/>
          </p:cNvSpPr>
          <p:nvPr>
            <p:ph type="subTitle" idx="1"/>
          </p:nvPr>
        </p:nvSpPr>
        <p:spPr>
          <a:xfrm>
            <a:off x="304800" y="5029200"/>
            <a:ext cx="4953000" cy="900112"/>
          </a:xfrm>
        </p:spPr>
        <p:txBody>
          <a:bodyPr/>
          <a:lstStyle/>
          <a:p>
            <a:pPr marL="63500"/>
            <a:endParaRPr lang="pl-PL" dirty="0" smtClean="0"/>
          </a:p>
          <a:p>
            <a:pPr marL="63500"/>
            <a:r>
              <a:rPr lang="en-US" dirty="0" smtClean="0"/>
              <a:t>December 2011</a:t>
            </a:r>
          </a:p>
        </p:txBody>
      </p:sp>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ltGray">
          <a:xfrm>
            <a:off x="3581400" y="2239963"/>
            <a:ext cx="5181600" cy="1189037"/>
          </a:xfrm>
          <a:prstGeom prst="rect">
            <a:avLst/>
          </a:prstGeom>
          <a:solidFill>
            <a:srgbClr val="F8DD3A"/>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Aft>
                <a:spcPts val="200"/>
              </a:spcAft>
            </a:pPr>
            <a:endParaRPr lang="en-US" sz="1000" dirty="0">
              <a:solidFill>
                <a:schemeClr val="tx2"/>
              </a:solidFill>
              <a:cs typeface="Arial" pitchFamily="34" charset="0"/>
            </a:endParaRPr>
          </a:p>
        </p:txBody>
      </p:sp>
      <p:sp>
        <p:nvSpPr>
          <p:cNvPr id="29" name="Rectangle 28"/>
          <p:cNvSpPr/>
          <p:nvPr/>
        </p:nvSpPr>
        <p:spPr bwMode="ltGray">
          <a:xfrm>
            <a:off x="3581400" y="6248400"/>
            <a:ext cx="5181600" cy="533400"/>
          </a:xfrm>
          <a:prstGeom prst="rect">
            <a:avLst/>
          </a:prstGeom>
          <a:solidFill>
            <a:schemeClr val="tx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Aft>
                <a:spcPts val="200"/>
              </a:spcAft>
            </a:pPr>
            <a:endParaRPr lang="en-US" sz="1000" dirty="0">
              <a:solidFill>
                <a:schemeClr val="bg1"/>
              </a:solidFill>
              <a:cs typeface="Arial" pitchFamily="34" charset="0"/>
            </a:endParaRPr>
          </a:p>
        </p:txBody>
      </p:sp>
      <p:sp>
        <p:nvSpPr>
          <p:cNvPr id="28" name="Rectangle 27"/>
          <p:cNvSpPr/>
          <p:nvPr/>
        </p:nvSpPr>
        <p:spPr bwMode="ltGray">
          <a:xfrm>
            <a:off x="3581400" y="5410200"/>
            <a:ext cx="5181600" cy="762000"/>
          </a:xfrm>
          <a:prstGeom prst="rect">
            <a:avLst/>
          </a:prstGeom>
          <a:solidFill>
            <a:schemeClr val="accent4">
              <a:lumMod val="7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Aft>
                <a:spcPts val="200"/>
              </a:spcAft>
            </a:pPr>
            <a:endParaRPr lang="en-US" sz="1000">
              <a:solidFill>
                <a:schemeClr val="bg1"/>
              </a:solidFill>
              <a:cs typeface="Arial" pitchFamily="34" charset="0"/>
            </a:endParaRPr>
          </a:p>
        </p:txBody>
      </p:sp>
      <p:sp>
        <p:nvSpPr>
          <p:cNvPr id="27" name="Rectangle 26"/>
          <p:cNvSpPr/>
          <p:nvPr/>
        </p:nvSpPr>
        <p:spPr bwMode="ltGray">
          <a:xfrm>
            <a:off x="3581400" y="4572000"/>
            <a:ext cx="5181600" cy="762000"/>
          </a:xfrm>
          <a:prstGeom prst="rect">
            <a:avLst/>
          </a:prstGeom>
          <a:solidFill>
            <a:srgbClr val="0070C0"/>
          </a:solidFill>
          <a:ln w="63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Aft>
                <a:spcPts val="200"/>
              </a:spcAft>
            </a:pPr>
            <a:endParaRPr lang="en-US" sz="1000">
              <a:solidFill>
                <a:schemeClr val="bg1"/>
              </a:solidFill>
              <a:cs typeface="Arial" pitchFamily="34" charset="0"/>
            </a:endParaRPr>
          </a:p>
        </p:txBody>
      </p:sp>
      <p:sp>
        <p:nvSpPr>
          <p:cNvPr id="26" name="Rectangle 25"/>
          <p:cNvSpPr/>
          <p:nvPr/>
        </p:nvSpPr>
        <p:spPr bwMode="ltGray">
          <a:xfrm>
            <a:off x="3581400" y="3505200"/>
            <a:ext cx="5181600" cy="990600"/>
          </a:xfrm>
          <a:prstGeom prst="rect">
            <a:avLst/>
          </a:prstGeom>
          <a:solidFill>
            <a:srgbClr val="B7C317"/>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spcAft>
                <a:spcPts val="200"/>
              </a:spcAft>
            </a:pPr>
            <a:endParaRPr lang="en-US" sz="1000">
              <a:solidFill>
                <a:schemeClr val="bg1"/>
              </a:solidFill>
              <a:cs typeface="Arial" pitchFamily="34" charset="0"/>
            </a:endParaRPr>
          </a:p>
        </p:txBody>
      </p:sp>
      <p:sp>
        <p:nvSpPr>
          <p:cNvPr id="19" name="Rectangle 18"/>
          <p:cNvSpPr/>
          <p:nvPr/>
        </p:nvSpPr>
        <p:spPr bwMode="ltGray">
          <a:xfrm>
            <a:off x="533400" y="2239963"/>
            <a:ext cx="2600325" cy="436562"/>
          </a:xfrm>
          <a:prstGeom prst="rect">
            <a:avLst/>
          </a:prstGeom>
          <a:solidFill>
            <a:srgbClr val="F8DD3A"/>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anchor="ctr"/>
          <a:lstStyle/>
          <a:p>
            <a:pPr marL="228600" indent="-228600">
              <a:spcAft>
                <a:spcPts val="200"/>
              </a:spcAft>
              <a:buClr>
                <a:schemeClr val="bg2"/>
              </a:buClr>
              <a:defRPr/>
            </a:pPr>
            <a:r>
              <a:rPr lang="en-GB" sz="1500" b="1" dirty="0">
                <a:solidFill>
                  <a:schemeClr val="tx2"/>
                </a:solidFill>
                <a:cs typeface="Arial" pitchFamily="34" charset="0"/>
              </a:rPr>
              <a:t>Control Environment</a:t>
            </a:r>
          </a:p>
        </p:txBody>
      </p:sp>
      <p:sp>
        <p:nvSpPr>
          <p:cNvPr id="20" name="Rectangle 19"/>
          <p:cNvSpPr/>
          <p:nvPr/>
        </p:nvSpPr>
        <p:spPr bwMode="ltGray">
          <a:xfrm>
            <a:off x="533400" y="3505200"/>
            <a:ext cx="2600325" cy="457200"/>
          </a:xfrm>
          <a:prstGeom prst="rect">
            <a:avLst/>
          </a:prstGeom>
          <a:solidFill>
            <a:srgbClr val="B7C317"/>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anchor="ctr"/>
          <a:lstStyle/>
          <a:p>
            <a:pPr marL="228600" indent="-228600">
              <a:spcAft>
                <a:spcPts val="200"/>
              </a:spcAft>
              <a:buClr>
                <a:schemeClr val="bg2"/>
              </a:buClr>
              <a:defRPr/>
            </a:pPr>
            <a:r>
              <a:rPr lang="en-GB" sz="1500" b="1" dirty="0">
                <a:solidFill>
                  <a:schemeClr val="tx2"/>
                </a:solidFill>
                <a:cs typeface="Arial" pitchFamily="34" charset="0"/>
              </a:rPr>
              <a:t>Risk Assessment</a:t>
            </a:r>
          </a:p>
        </p:txBody>
      </p:sp>
      <p:sp>
        <p:nvSpPr>
          <p:cNvPr id="21" name="Rectangle 20"/>
          <p:cNvSpPr/>
          <p:nvPr/>
        </p:nvSpPr>
        <p:spPr bwMode="ltGray">
          <a:xfrm>
            <a:off x="533400" y="4572000"/>
            <a:ext cx="2600325" cy="457200"/>
          </a:xfrm>
          <a:prstGeom prst="rect">
            <a:avLst/>
          </a:prstGeom>
          <a:solidFill>
            <a:srgbClr val="0070C0"/>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anchor="ctr"/>
          <a:lstStyle/>
          <a:p>
            <a:pPr marL="228600" indent="-228600">
              <a:spcAft>
                <a:spcPts val="200"/>
              </a:spcAft>
              <a:buClr>
                <a:schemeClr val="tx1"/>
              </a:buClr>
              <a:defRPr/>
            </a:pPr>
            <a:r>
              <a:rPr lang="en-GB" sz="1500" b="1" dirty="0">
                <a:solidFill>
                  <a:schemeClr val="bg1"/>
                </a:solidFill>
                <a:cs typeface="Arial" pitchFamily="34" charset="0"/>
              </a:rPr>
              <a:t>Control Activities</a:t>
            </a:r>
          </a:p>
        </p:txBody>
      </p:sp>
      <p:sp>
        <p:nvSpPr>
          <p:cNvPr id="22" name="Rectangle 21"/>
          <p:cNvSpPr/>
          <p:nvPr/>
        </p:nvSpPr>
        <p:spPr bwMode="ltGray">
          <a:xfrm>
            <a:off x="533400" y="5410200"/>
            <a:ext cx="2587625" cy="457200"/>
          </a:xfrm>
          <a:prstGeom prst="rect">
            <a:avLst/>
          </a:prstGeom>
          <a:solidFill>
            <a:schemeClr val="accent4">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anchor="ctr"/>
          <a:lstStyle/>
          <a:p>
            <a:pPr>
              <a:spcAft>
                <a:spcPts val="200"/>
              </a:spcAft>
              <a:buClr>
                <a:schemeClr val="tx1"/>
              </a:buClr>
              <a:defRPr/>
            </a:pPr>
            <a:r>
              <a:rPr lang="en-GB" sz="1500" b="1" dirty="0">
                <a:solidFill>
                  <a:schemeClr val="bg1"/>
                </a:solidFill>
                <a:cs typeface="Arial" pitchFamily="34" charset="0"/>
              </a:rPr>
              <a:t>Information &amp; Communication</a:t>
            </a:r>
          </a:p>
        </p:txBody>
      </p:sp>
      <p:sp>
        <p:nvSpPr>
          <p:cNvPr id="23" name="Rectangle 22"/>
          <p:cNvSpPr/>
          <p:nvPr/>
        </p:nvSpPr>
        <p:spPr bwMode="ltGray">
          <a:xfrm>
            <a:off x="533400" y="6248400"/>
            <a:ext cx="2600325" cy="457200"/>
          </a:xfrm>
          <a:prstGeom prst="rect">
            <a:avLst/>
          </a:prstGeom>
          <a:solidFill>
            <a:schemeClr val="tx1"/>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anchor="ctr"/>
          <a:lstStyle/>
          <a:p>
            <a:pPr marL="228600" indent="-228600">
              <a:spcAft>
                <a:spcPts val="200"/>
              </a:spcAft>
              <a:buClr>
                <a:schemeClr val="tx1"/>
              </a:buClr>
              <a:defRPr/>
            </a:pPr>
            <a:r>
              <a:rPr lang="en-GB" sz="1500" b="1" dirty="0">
                <a:solidFill>
                  <a:schemeClr val="bg1"/>
                </a:solidFill>
                <a:cs typeface="Arial" pitchFamily="34" charset="0"/>
              </a:rPr>
              <a:t>Monitoring Activities</a:t>
            </a:r>
          </a:p>
        </p:txBody>
      </p:sp>
      <p:sp>
        <p:nvSpPr>
          <p:cNvPr id="25" name="Rectangle 2"/>
          <p:cNvSpPr>
            <a:spLocks noGrp="1"/>
          </p:cNvSpPr>
          <p:nvPr>
            <p:ph type="title"/>
          </p:nvPr>
        </p:nvSpPr>
        <p:spPr>
          <a:xfrm>
            <a:off x="457200" y="1371600"/>
            <a:ext cx="8534400" cy="914400"/>
          </a:xfrm>
        </p:spPr>
        <p:txBody>
          <a:bodyPr/>
          <a:lstStyle/>
          <a:p>
            <a:r>
              <a:rPr lang="en-US" dirty="0" smtClean="0"/>
              <a:t>Summary of Updates</a:t>
            </a:r>
            <a:br>
              <a:rPr lang="en-US" dirty="0" smtClean="0"/>
            </a:br>
            <a:r>
              <a:rPr lang="en-US" sz="2000" dirty="0" smtClean="0"/>
              <a:t>Codification of 17 principles embedded in the original Framework</a:t>
            </a:r>
            <a:endParaRPr lang="en-US" sz="2000" dirty="0" smtClean="0">
              <a:solidFill>
                <a:srgbClr val="2A5970"/>
              </a:solidFill>
            </a:endParaRPr>
          </a:p>
        </p:txBody>
      </p:sp>
      <p:sp>
        <p:nvSpPr>
          <p:cNvPr id="24" name="TextBox 23"/>
          <p:cNvSpPr txBox="1"/>
          <p:nvPr/>
        </p:nvSpPr>
        <p:spPr>
          <a:xfrm>
            <a:off x="3657600" y="2270126"/>
            <a:ext cx="4953000" cy="655637"/>
          </a:xfrm>
          <a:prstGeom prst="rect">
            <a:avLst/>
          </a:prstGeom>
          <a:solidFill>
            <a:srgbClr val="F8DD3A"/>
          </a:solidFill>
          <a:ln>
            <a:noFill/>
          </a:ln>
        </p:spPr>
        <p:txBody>
          <a:bodyPr lIns="0" tIns="0" rIns="0" bIns="0"/>
          <a:lstStyle/>
          <a:p>
            <a:pPr marL="0" marR="0" lvl="0" indent="-274320" defTabSz="914400" eaLnBrk="1" fontAlgn="auto" latinLnBrk="0" hangingPunct="1">
              <a:lnSpc>
                <a:spcPct val="100000"/>
              </a:lnSpc>
              <a:spcBef>
                <a:spcPts val="0"/>
              </a:spcBef>
              <a:spcAft>
                <a:spcPts val="200"/>
              </a:spcAft>
              <a:buClrTx/>
              <a:buSzTx/>
              <a:buFont typeface="+mj-lt"/>
              <a:buAutoNum type="arabicPeriod"/>
              <a:tabLst/>
              <a:defRPr/>
            </a:pPr>
            <a:r>
              <a:rPr kumimoji="0" lang="en-US" sz="1400" b="0" i="0" u="none" strike="noStrike" kern="0" cap="none" spc="0" normalizeH="0" baseline="0" noProof="0" dirty="0">
                <a:ln>
                  <a:noFill/>
                </a:ln>
                <a:solidFill>
                  <a:schemeClr val="tx2"/>
                </a:solidFill>
                <a:effectLst/>
                <a:uLnTx/>
                <a:uFillTx/>
                <a:latin typeface="Georgia"/>
                <a:cs typeface="Arial" pitchFamily="34" charset="0"/>
              </a:rPr>
              <a:t>Demonstrates commitment to integrity and ethical values</a:t>
            </a:r>
          </a:p>
          <a:p>
            <a:pPr marL="0" marR="0" lvl="0" indent="-274320" defTabSz="914400" eaLnBrk="1" fontAlgn="auto" latinLnBrk="0" hangingPunct="1">
              <a:lnSpc>
                <a:spcPct val="100000"/>
              </a:lnSpc>
              <a:spcBef>
                <a:spcPts val="0"/>
              </a:spcBef>
              <a:spcAft>
                <a:spcPts val="200"/>
              </a:spcAft>
              <a:buClrTx/>
              <a:buSzTx/>
              <a:buFont typeface="+mj-lt"/>
              <a:buAutoNum type="arabicPeriod" startAt="2"/>
              <a:tabLst/>
              <a:defRPr/>
            </a:pPr>
            <a:r>
              <a:rPr kumimoji="0" lang="en-US" sz="1400" b="0" i="0" u="none" strike="noStrike" kern="0" cap="none" spc="0" normalizeH="0" baseline="0" noProof="0" dirty="0">
                <a:ln>
                  <a:noFill/>
                </a:ln>
                <a:solidFill>
                  <a:schemeClr val="tx2"/>
                </a:solidFill>
                <a:effectLst/>
                <a:uLnTx/>
                <a:uFillTx/>
                <a:latin typeface="Georgia"/>
                <a:cs typeface="Arial" pitchFamily="34" charset="0"/>
              </a:rPr>
              <a:t>Exercises oversight responsibility</a:t>
            </a:r>
          </a:p>
          <a:p>
            <a:pPr marL="0" marR="0" lvl="0" indent="-274320" defTabSz="914400" eaLnBrk="1" fontAlgn="auto" latinLnBrk="0" hangingPunct="1">
              <a:lnSpc>
                <a:spcPct val="100000"/>
              </a:lnSpc>
              <a:spcBef>
                <a:spcPts val="0"/>
              </a:spcBef>
              <a:spcAft>
                <a:spcPts val="200"/>
              </a:spcAft>
              <a:buClrTx/>
              <a:buSzTx/>
              <a:buFont typeface="+mj-lt"/>
              <a:buAutoNum type="arabicPeriod" startAt="2"/>
              <a:tabLst/>
              <a:defRPr/>
            </a:pPr>
            <a:r>
              <a:rPr kumimoji="0" lang="en-US" sz="1400" b="0" i="0" u="none" strike="noStrike" kern="0" cap="none" spc="0" normalizeH="0" baseline="0" noProof="0" dirty="0">
                <a:ln>
                  <a:noFill/>
                </a:ln>
                <a:solidFill>
                  <a:schemeClr val="tx2"/>
                </a:solidFill>
                <a:effectLst/>
                <a:uLnTx/>
                <a:uFillTx/>
                <a:latin typeface="Georgia"/>
                <a:cs typeface="Arial" pitchFamily="34" charset="0"/>
              </a:rPr>
              <a:t>Establishes structure, authority and responsibility</a:t>
            </a:r>
          </a:p>
          <a:p>
            <a:pPr marL="0" marR="0" lvl="0" indent="-274320" defTabSz="914400" eaLnBrk="1" fontAlgn="auto" latinLnBrk="0" hangingPunct="1">
              <a:lnSpc>
                <a:spcPct val="100000"/>
              </a:lnSpc>
              <a:spcBef>
                <a:spcPts val="0"/>
              </a:spcBef>
              <a:spcAft>
                <a:spcPts val="200"/>
              </a:spcAft>
              <a:buClrTx/>
              <a:buSzTx/>
              <a:buFont typeface="+mj-lt"/>
              <a:buAutoNum type="arabicPeriod" startAt="2"/>
              <a:tabLst/>
              <a:defRPr/>
            </a:pPr>
            <a:r>
              <a:rPr kumimoji="0" lang="en-US" sz="1400" b="0" i="0" u="none" strike="noStrike" kern="0" cap="none" spc="0" normalizeH="0" baseline="0" noProof="0" dirty="0">
                <a:ln>
                  <a:noFill/>
                </a:ln>
                <a:solidFill>
                  <a:schemeClr val="tx2"/>
                </a:solidFill>
                <a:effectLst/>
                <a:uLnTx/>
                <a:uFillTx/>
                <a:latin typeface="Georgia"/>
                <a:cs typeface="Arial" pitchFamily="34" charset="0"/>
              </a:rPr>
              <a:t>Demonstrates commitment to competence</a:t>
            </a:r>
          </a:p>
          <a:p>
            <a:pPr marL="0" marR="0" lvl="0" indent="-274320" defTabSz="914400" eaLnBrk="1" fontAlgn="auto" latinLnBrk="0" hangingPunct="1">
              <a:lnSpc>
                <a:spcPct val="100000"/>
              </a:lnSpc>
              <a:spcBef>
                <a:spcPts val="0"/>
              </a:spcBef>
              <a:spcAft>
                <a:spcPts val="200"/>
              </a:spcAft>
              <a:buClrTx/>
              <a:buSzTx/>
              <a:buFont typeface="+mj-lt"/>
              <a:buAutoNum type="arabicPeriod" startAt="2"/>
              <a:tabLst/>
              <a:defRPr/>
            </a:pPr>
            <a:r>
              <a:rPr kumimoji="0" lang="en-US" sz="1400" b="0" i="0" u="none" strike="noStrike" kern="0" cap="none" spc="0" normalizeH="0" baseline="0" noProof="0" dirty="0" smtClean="0">
                <a:ln>
                  <a:noFill/>
                </a:ln>
                <a:solidFill>
                  <a:schemeClr val="tx2"/>
                </a:solidFill>
                <a:effectLst/>
                <a:uLnTx/>
                <a:uFillTx/>
                <a:latin typeface="Georgia"/>
                <a:cs typeface="Arial" pitchFamily="34" charset="0"/>
              </a:rPr>
              <a:t>Enforces accountability</a:t>
            </a:r>
            <a:endParaRPr kumimoji="0" lang="en-US" sz="1400" b="0" i="0" u="none" strike="noStrike" kern="0" cap="none" spc="0" normalizeH="0" baseline="0" noProof="0" dirty="0">
              <a:ln>
                <a:noFill/>
              </a:ln>
              <a:solidFill>
                <a:schemeClr val="tx2"/>
              </a:solidFill>
              <a:effectLst/>
              <a:uLnTx/>
              <a:uFillTx/>
              <a:latin typeface="Georgia"/>
              <a:cs typeface="Arial" pitchFamily="34" charset="0"/>
            </a:endParaRPr>
          </a:p>
        </p:txBody>
      </p:sp>
      <p:sp>
        <p:nvSpPr>
          <p:cNvPr id="31" name="TextBox 30"/>
          <p:cNvSpPr txBox="1"/>
          <p:nvPr/>
        </p:nvSpPr>
        <p:spPr>
          <a:xfrm>
            <a:off x="3657600" y="3517900"/>
            <a:ext cx="5068888" cy="550863"/>
          </a:xfrm>
          <a:prstGeom prst="rect">
            <a:avLst/>
          </a:prstGeom>
          <a:noFill/>
        </p:spPr>
        <p:txBody>
          <a:bodyPr lIns="0" tIns="0" rIns="0" bIns="0"/>
          <a:lstStyle/>
          <a:p>
            <a:pPr marL="0" marR="0" lvl="0" indent="-274320" defTabSz="914400" eaLnBrk="1" fontAlgn="auto" latinLnBrk="0" hangingPunct="1">
              <a:lnSpc>
                <a:spcPct val="100000"/>
              </a:lnSpc>
              <a:spcBef>
                <a:spcPts val="0"/>
              </a:spcBef>
              <a:spcAft>
                <a:spcPts val="200"/>
              </a:spcAft>
              <a:buClrTx/>
              <a:buSzTx/>
              <a:buFont typeface="+mj-lt"/>
              <a:buAutoNum type="arabicPeriod" startAt="6"/>
              <a:tabLst/>
              <a:defRPr/>
            </a:pPr>
            <a:r>
              <a:rPr kumimoji="0" lang="en-US" sz="1400" b="0" i="0" u="none" strike="noStrike" kern="0" cap="none" spc="0" normalizeH="0" baseline="0" noProof="0" dirty="0">
                <a:ln>
                  <a:noFill/>
                </a:ln>
                <a:solidFill>
                  <a:schemeClr val="tx2"/>
                </a:solidFill>
                <a:effectLst/>
                <a:uLnTx/>
                <a:uFillTx/>
                <a:latin typeface="Georgia"/>
                <a:cs typeface="Arial" pitchFamily="34" charset="0"/>
              </a:rPr>
              <a:t>Specifies relevant objectives</a:t>
            </a:r>
          </a:p>
          <a:p>
            <a:pPr marL="0" marR="0" lvl="0" indent="-274320" defTabSz="914400" eaLnBrk="1" fontAlgn="auto" latinLnBrk="0" hangingPunct="1">
              <a:lnSpc>
                <a:spcPct val="100000"/>
              </a:lnSpc>
              <a:spcBef>
                <a:spcPts val="0"/>
              </a:spcBef>
              <a:spcAft>
                <a:spcPts val="200"/>
              </a:spcAft>
              <a:buClrTx/>
              <a:buSzTx/>
              <a:buFont typeface="+mj-lt"/>
              <a:buAutoNum type="arabicPeriod" startAt="6"/>
              <a:tabLst/>
              <a:defRPr/>
            </a:pPr>
            <a:r>
              <a:rPr kumimoji="0" lang="en-US" sz="1400" b="0" i="0" u="none" strike="noStrike" kern="0" cap="none" spc="0" normalizeH="0" baseline="0" noProof="0" dirty="0" smtClean="0">
                <a:ln>
                  <a:noFill/>
                </a:ln>
                <a:solidFill>
                  <a:schemeClr val="tx2"/>
                </a:solidFill>
                <a:effectLst/>
                <a:uLnTx/>
                <a:uFillTx/>
                <a:latin typeface="Georgia"/>
                <a:cs typeface="Arial" pitchFamily="34" charset="0"/>
              </a:rPr>
              <a:t>Identifies and analyzes risk</a:t>
            </a:r>
            <a:endParaRPr kumimoji="0" lang="en-US" sz="1400" b="0" i="0" u="none" strike="noStrike" kern="0" cap="none" spc="0" normalizeH="0" baseline="0" noProof="0" dirty="0">
              <a:ln>
                <a:noFill/>
              </a:ln>
              <a:solidFill>
                <a:schemeClr val="tx2"/>
              </a:solidFill>
              <a:effectLst/>
              <a:uLnTx/>
              <a:uFillTx/>
              <a:latin typeface="Georgia"/>
              <a:cs typeface="Arial" pitchFamily="34" charset="0"/>
            </a:endParaRPr>
          </a:p>
          <a:p>
            <a:pPr marL="0" marR="0" lvl="0" indent="-274320" defTabSz="914400" eaLnBrk="1" fontAlgn="auto" latinLnBrk="0" hangingPunct="1">
              <a:lnSpc>
                <a:spcPct val="100000"/>
              </a:lnSpc>
              <a:spcBef>
                <a:spcPts val="0"/>
              </a:spcBef>
              <a:spcAft>
                <a:spcPts val="200"/>
              </a:spcAft>
              <a:buClrTx/>
              <a:buSzTx/>
              <a:buFont typeface="+mj-lt"/>
              <a:buAutoNum type="arabicPeriod" startAt="6"/>
              <a:tabLst/>
              <a:defRPr/>
            </a:pPr>
            <a:r>
              <a:rPr kumimoji="0" lang="en-US" sz="1400" b="0" i="0" u="none" strike="noStrike" kern="0" cap="none" spc="0" normalizeH="0" baseline="0" noProof="0" dirty="0" smtClean="0">
                <a:ln>
                  <a:noFill/>
                </a:ln>
                <a:solidFill>
                  <a:schemeClr val="tx2"/>
                </a:solidFill>
                <a:effectLst/>
                <a:uLnTx/>
                <a:uFillTx/>
                <a:latin typeface="Georgia"/>
                <a:cs typeface="Arial" pitchFamily="34" charset="0"/>
              </a:rPr>
              <a:t>Assesses fraud risk</a:t>
            </a:r>
          </a:p>
          <a:p>
            <a:pPr marL="0" marR="0" lvl="0" indent="-274320" defTabSz="914400" eaLnBrk="1" fontAlgn="auto" latinLnBrk="0" hangingPunct="1">
              <a:lnSpc>
                <a:spcPct val="100000"/>
              </a:lnSpc>
              <a:spcBef>
                <a:spcPts val="0"/>
              </a:spcBef>
              <a:spcAft>
                <a:spcPts val="200"/>
              </a:spcAft>
              <a:buClrTx/>
              <a:buSzTx/>
              <a:buFont typeface="+mj-lt"/>
              <a:buAutoNum type="arabicPeriod" startAt="6"/>
              <a:tabLst/>
              <a:defRPr/>
            </a:pPr>
            <a:r>
              <a:rPr kumimoji="0" lang="en-US" sz="1400" b="0" i="0" u="none" strike="noStrike" kern="0" cap="none" spc="0" normalizeH="0" baseline="0" noProof="0" dirty="0" smtClean="0">
                <a:ln>
                  <a:noFill/>
                </a:ln>
                <a:solidFill>
                  <a:schemeClr val="tx2"/>
                </a:solidFill>
                <a:effectLst/>
                <a:uLnTx/>
                <a:uFillTx/>
                <a:latin typeface="Georgia"/>
                <a:cs typeface="Arial" pitchFamily="34" charset="0"/>
              </a:rPr>
              <a:t>Identifies </a:t>
            </a:r>
            <a:r>
              <a:rPr kumimoji="0" lang="en-US" sz="1400" b="0" i="0" u="none" strike="noStrike" kern="0" cap="none" spc="0" normalizeH="0" baseline="0" noProof="0" dirty="0">
                <a:ln>
                  <a:noFill/>
                </a:ln>
                <a:solidFill>
                  <a:schemeClr val="tx2"/>
                </a:solidFill>
                <a:effectLst/>
                <a:uLnTx/>
                <a:uFillTx/>
                <a:latin typeface="Georgia"/>
                <a:cs typeface="Arial" pitchFamily="34" charset="0"/>
              </a:rPr>
              <a:t>and </a:t>
            </a:r>
            <a:r>
              <a:rPr kumimoji="0" lang="en-US" sz="1400" b="0" i="0" u="none" strike="noStrike" kern="0" cap="none" spc="0" normalizeH="0" baseline="0" noProof="0" dirty="0" smtClean="0">
                <a:ln>
                  <a:noFill/>
                </a:ln>
                <a:solidFill>
                  <a:schemeClr val="tx2"/>
                </a:solidFill>
                <a:effectLst/>
                <a:uLnTx/>
                <a:uFillTx/>
                <a:latin typeface="Georgia"/>
                <a:cs typeface="Arial" pitchFamily="34" charset="0"/>
              </a:rPr>
              <a:t>analyzes significant change</a:t>
            </a:r>
            <a:endParaRPr kumimoji="0" lang="en-US" sz="1400" b="0" i="0" u="none" strike="noStrike" kern="0" cap="none" spc="0" normalizeH="0" baseline="0" noProof="0" dirty="0">
              <a:ln>
                <a:noFill/>
              </a:ln>
              <a:solidFill>
                <a:schemeClr val="tx2"/>
              </a:solidFill>
              <a:effectLst/>
              <a:uLnTx/>
              <a:uFillTx/>
              <a:latin typeface="Georgia"/>
              <a:cs typeface="Arial" pitchFamily="34" charset="0"/>
            </a:endParaRPr>
          </a:p>
        </p:txBody>
      </p:sp>
      <p:sp>
        <p:nvSpPr>
          <p:cNvPr id="33" name="TextBox 32"/>
          <p:cNvSpPr txBox="1"/>
          <p:nvPr/>
        </p:nvSpPr>
        <p:spPr>
          <a:xfrm>
            <a:off x="3657600" y="4572000"/>
            <a:ext cx="4876800" cy="412750"/>
          </a:xfrm>
          <a:prstGeom prst="rect">
            <a:avLst/>
          </a:prstGeom>
          <a:noFill/>
          <a:ln>
            <a:noFill/>
          </a:ln>
        </p:spPr>
        <p:txBody>
          <a:bodyPr lIns="0" tIns="0" rIns="0" bIns="0"/>
          <a:lstStyle/>
          <a:p>
            <a:pPr marL="0" marR="0" lvl="0" indent="-274320" defTabSz="914400" eaLnBrk="1" fontAlgn="auto" latinLnBrk="0" hangingPunct="1">
              <a:lnSpc>
                <a:spcPct val="100000"/>
              </a:lnSpc>
              <a:spcBef>
                <a:spcPts val="0"/>
              </a:spcBef>
              <a:spcAft>
                <a:spcPts val="200"/>
              </a:spcAft>
              <a:buClrTx/>
              <a:buSzTx/>
              <a:buFont typeface="+mj-lt"/>
              <a:buAutoNum type="arabicPeriod" startAt="10"/>
              <a:tabLst/>
              <a:defRPr/>
            </a:pPr>
            <a:r>
              <a:rPr kumimoji="0" lang="en-US" sz="1400" b="0" i="0" u="none" strike="noStrike" kern="0" cap="none" spc="0" normalizeH="0" baseline="0" noProof="0" dirty="0">
                <a:ln>
                  <a:noFill/>
                </a:ln>
                <a:solidFill>
                  <a:srgbClr val="FFFFFF"/>
                </a:solidFill>
                <a:effectLst/>
                <a:uLnTx/>
                <a:uFillTx/>
                <a:latin typeface="Georgia"/>
                <a:cs typeface="Arial" pitchFamily="34" charset="0"/>
              </a:rPr>
              <a:t>Selects and develops control activities</a:t>
            </a:r>
          </a:p>
          <a:p>
            <a:pPr marL="0" marR="0" lvl="0" indent="-274320" defTabSz="914400" eaLnBrk="1" fontAlgn="auto" latinLnBrk="0" hangingPunct="1">
              <a:lnSpc>
                <a:spcPct val="100000"/>
              </a:lnSpc>
              <a:spcBef>
                <a:spcPts val="0"/>
              </a:spcBef>
              <a:spcAft>
                <a:spcPts val="200"/>
              </a:spcAft>
              <a:buClrTx/>
              <a:buSzTx/>
              <a:buFontTx/>
              <a:buNone/>
              <a:tabLst/>
              <a:defRPr/>
            </a:pPr>
            <a:r>
              <a:rPr kumimoji="0" lang="en-US" sz="1400" b="0" i="0" u="none" strike="noStrike" kern="0" cap="none" spc="0" normalizeH="0" baseline="0" noProof="0" dirty="0">
                <a:ln>
                  <a:noFill/>
                </a:ln>
                <a:solidFill>
                  <a:srgbClr val="FFFFFF"/>
                </a:solidFill>
                <a:effectLst/>
                <a:uLnTx/>
                <a:uFillTx/>
                <a:latin typeface="Georgia"/>
                <a:cs typeface="Arial" pitchFamily="34" charset="0"/>
              </a:rPr>
              <a:t>11.  Selects and develops general controls over technology</a:t>
            </a:r>
          </a:p>
          <a:p>
            <a:pPr marL="0" marR="0" lvl="0" indent="-274320" defTabSz="914400" eaLnBrk="1" fontAlgn="auto" latinLnBrk="0" hangingPunct="1">
              <a:lnSpc>
                <a:spcPct val="100000"/>
              </a:lnSpc>
              <a:spcBef>
                <a:spcPts val="0"/>
              </a:spcBef>
              <a:spcAft>
                <a:spcPts val="200"/>
              </a:spcAft>
              <a:buClrTx/>
              <a:buSzTx/>
              <a:buFont typeface="+mj-lt"/>
              <a:buAutoNum type="arabicPeriod" startAt="12"/>
              <a:tabLst/>
              <a:defRPr/>
            </a:pPr>
            <a:r>
              <a:rPr kumimoji="0" lang="en-US" sz="1400" b="0" i="0" u="none" strike="noStrike" kern="0" cap="none" spc="0" normalizeH="0" baseline="0" noProof="0" dirty="0">
                <a:ln>
                  <a:noFill/>
                </a:ln>
                <a:solidFill>
                  <a:srgbClr val="FFFFFF"/>
                </a:solidFill>
                <a:effectLst/>
                <a:uLnTx/>
                <a:uFillTx/>
                <a:latin typeface="Georgia"/>
                <a:cs typeface="Arial" pitchFamily="34" charset="0"/>
              </a:rPr>
              <a:t>Deploys through policies and procedures</a:t>
            </a:r>
          </a:p>
        </p:txBody>
      </p:sp>
      <p:sp>
        <p:nvSpPr>
          <p:cNvPr id="34" name="TextBox 33"/>
          <p:cNvSpPr txBox="1"/>
          <p:nvPr/>
        </p:nvSpPr>
        <p:spPr>
          <a:xfrm>
            <a:off x="3657600" y="5427663"/>
            <a:ext cx="4648200" cy="698500"/>
          </a:xfrm>
          <a:prstGeom prst="rect">
            <a:avLst/>
          </a:prstGeom>
          <a:noFill/>
        </p:spPr>
        <p:txBody>
          <a:bodyPr lIns="0" tIns="0" rIns="0" bIns="0">
            <a:spAutoFit/>
          </a:bodyPr>
          <a:lstStyle/>
          <a:p>
            <a:pPr indent="-274320">
              <a:spcAft>
                <a:spcPts val="200"/>
              </a:spcAft>
              <a:buFont typeface="+mj-lt"/>
              <a:buAutoNum type="arabicPeriod" startAt="13"/>
              <a:defRPr/>
            </a:pPr>
            <a:r>
              <a:rPr lang="en-US" sz="1400" dirty="0" smtClean="0">
                <a:solidFill>
                  <a:schemeClr val="bg1"/>
                </a:solidFill>
                <a:latin typeface="+mn-lt"/>
                <a:cs typeface="Arial" pitchFamily="34" charset="0"/>
              </a:rPr>
              <a:t>Uses relevant </a:t>
            </a:r>
            <a:r>
              <a:rPr lang="en-US" sz="1400" dirty="0">
                <a:solidFill>
                  <a:schemeClr val="bg1"/>
                </a:solidFill>
                <a:latin typeface="+mn-lt"/>
                <a:cs typeface="Arial" pitchFamily="34" charset="0"/>
              </a:rPr>
              <a:t>information</a:t>
            </a:r>
          </a:p>
          <a:p>
            <a:pPr indent="-274320">
              <a:spcAft>
                <a:spcPts val="200"/>
              </a:spcAft>
              <a:buFont typeface="+mj-lt"/>
              <a:buAutoNum type="arabicPeriod" startAt="13"/>
              <a:defRPr/>
            </a:pPr>
            <a:r>
              <a:rPr lang="en-US" sz="1400" dirty="0">
                <a:solidFill>
                  <a:schemeClr val="bg1"/>
                </a:solidFill>
                <a:latin typeface="+mn-lt"/>
                <a:cs typeface="Arial" pitchFamily="34" charset="0"/>
              </a:rPr>
              <a:t>Communicates internally</a:t>
            </a:r>
          </a:p>
          <a:p>
            <a:pPr indent="-274320">
              <a:spcAft>
                <a:spcPts val="200"/>
              </a:spcAft>
              <a:buFont typeface="+mj-lt"/>
              <a:buAutoNum type="arabicPeriod" startAt="13"/>
              <a:defRPr/>
            </a:pPr>
            <a:r>
              <a:rPr lang="en-US" sz="1400" dirty="0">
                <a:solidFill>
                  <a:schemeClr val="bg1"/>
                </a:solidFill>
                <a:latin typeface="+mn-lt"/>
                <a:cs typeface="Arial" pitchFamily="34" charset="0"/>
              </a:rPr>
              <a:t>Communicates externally</a:t>
            </a:r>
          </a:p>
        </p:txBody>
      </p:sp>
      <p:sp>
        <p:nvSpPr>
          <p:cNvPr id="35" name="TextBox 34"/>
          <p:cNvSpPr txBox="1"/>
          <p:nvPr/>
        </p:nvSpPr>
        <p:spPr>
          <a:xfrm>
            <a:off x="3657600" y="6278563"/>
            <a:ext cx="5029200" cy="274638"/>
          </a:xfrm>
          <a:prstGeom prst="rect">
            <a:avLst/>
          </a:prstGeom>
          <a:noFill/>
        </p:spPr>
        <p:txBody>
          <a:bodyPr lIns="0" tIns="0" rIns="0" bIns="0"/>
          <a:lstStyle/>
          <a:p>
            <a:pPr indent="-274320">
              <a:spcAft>
                <a:spcPts val="200"/>
              </a:spcAft>
              <a:buFont typeface="+mj-lt"/>
              <a:buAutoNum type="arabicPeriod" startAt="16"/>
              <a:defRPr/>
            </a:pPr>
            <a:r>
              <a:rPr lang="en-US" sz="1400" dirty="0">
                <a:solidFill>
                  <a:schemeClr val="bg1"/>
                </a:solidFill>
                <a:latin typeface="+mn-lt"/>
                <a:cs typeface="Arial" pitchFamily="34" charset="0"/>
              </a:rPr>
              <a:t>Conducts ongoing </a:t>
            </a:r>
            <a:r>
              <a:rPr lang="en-US" sz="1400" dirty="0" smtClean="0">
                <a:solidFill>
                  <a:schemeClr val="bg1"/>
                </a:solidFill>
                <a:latin typeface="+mn-lt"/>
                <a:cs typeface="Arial" pitchFamily="34" charset="0"/>
              </a:rPr>
              <a:t>and/or </a:t>
            </a:r>
            <a:r>
              <a:rPr lang="en-US" sz="1400" dirty="0">
                <a:solidFill>
                  <a:schemeClr val="bg1"/>
                </a:solidFill>
                <a:latin typeface="+mn-lt"/>
                <a:cs typeface="Arial" pitchFamily="34" charset="0"/>
              </a:rPr>
              <a:t>separate evaluations</a:t>
            </a:r>
          </a:p>
          <a:p>
            <a:pPr indent="-274320">
              <a:spcAft>
                <a:spcPts val="200"/>
              </a:spcAft>
              <a:buFont typeface="+mj-lt"/>
              <a:buAutoNum type="arabicPeriod" startAt="16"/>
              <a:defRPr/>
            </a:pPr>
            <a:r>
              <a:rPr lang="en-US" sz="1400" dirty="0">
                <a:solidFill>
                  <a:schemeClr val="bg1"/>
                </a:solidFill>
                <a:latin typeface="+mn-lt"/>
                <a:cs typeface="Arial" pitchFamily="34" charset="0"/>
              </a:rPr>
              <a:t>Evaluates and communicates deficiencies</a:t>
            </a:r>
          </a:p>
        </p:txBody>
      </p:sp>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a:xfrm>
            <a:off x="457200" y="1295400"/>
            <a:ext cx="8229600" cy="1066800"/>
          </a:xfrm>
        </p:spPr>
        <p:txBody>
          <a:bodyPr/>
          <a:lstStyle/>
          <a:p>
            <a:pPr>
              <a:defRPr/>
            </a:pPr>
            <a:r>
              <a:rPr lang="en-US" dirty="0" smtClean="0"/>
              <a:t>Value Proposition</a:t>
            </a:r>
            <a:br>
              <a:rPr lang="en-US" dirty="0" smtClean="0"/>
            </a:br>
            <a:r>
              <a:rPr lang="en-GB" sz="2000" dirty="0" smtClean="0"/>
              <a:t>Enhance performance with greater </a:t>
            </a:r>
            <a:r>
              <a:rPr lang="en-US" sz="2000" dirty="0" smtClean="0"/>
              <a:t>agility, confidence and clarity</a:t>
            </a:r>
          </a:p>
        </p:txBody>
      </p:sp>
      <p:sp>
        <p:nvSpPr>
          <p:cNvPr id="14339" name="Rectangle 3"/>
          <p:cNvSpPr>
            <a:spLocks noGrp="1"/>
          </p:cNvSpPr>
          <p:nvPr>
            <p:ph type="body" idx="1"/>
          </p:nvPr>
        </p:nvSpPr>
        <p:spPr>
          <a:xfrm>
            <a:off x="457200" y="2133600"/>
            <a:ext cx="8229600" cy="4324350"/>
          </a:xfrm>
        </p:spPr>
        <p:txBody>
          <a:bodyPr/>
          <a:lstStyle/>
          <a:p>
            <a:pPr marL="0" indent="0">
              <a:buFont typeface="Georgia" pitchFamily="18" charset="0"/>
              <a:buNone/>
            </a:pPr>
            <a:endParaRPr lang="en-US" sz="1800" smtClean="0">
              <a:solidFill>
                <a:schemeClr val="tx2"/>
              </a:solidFill>
            </a:endParaRPr>
          </a:p>
          <a:p>
            <a:pPr marL="0" indent="0">
              <a:buFont typeface="Georgia" pitchFamily="18" charset="0"/>
              <a:buNone/>
            </a:pPr>
            <a:r>
              <a:rPr lang="en-US" sz="2000" smtClean="0">
                <a:solidFill>
                  <a:schemeClr val="tx2"/>
                </a:solidFill>
              </a:rPr>
              <a:t>The updated </a:t>
            </a:r>
            <a:r>
              <a:rPr lang="en-US" sz="2000" i="1" smtClean="0">
                <a:solidFill>
                  <a:schemeClr val="tx2"/>
                </a:solidFill>
              </a:rPr>
              <a:t>Framework </a:t>
            </a:r>
            <a:r>
              <a:rPr lang="en-US" sz="2000" smtClean="0">
                <a:solidFill>
                  <a:schemeClr val="tx2"/>
                </a:solidFill>
              </a:rPr>
              <a:t>better supports efforts to design and adapt systems of internal control:</a:t>
            </a:r>
          </a:p>
          <a:p>
            <a:pPr marL="0" indent="0">
              <a:buFont typeface="Georgia" pitchFamily="18" charset="0"/>
              <a:buNone/>
            </a:pPr>
            <a:endParaRPr lang="en-US" sz="2000" smtClean="0">
              <a:solidFill>
                <a:schemeClr val="tx2"/>
              </a:solidFill>
            </a:endParaRPr>
          </a:p>
          <a:p>
            <a:pPr marL="228600" lvl="3" indent="-228600">
              <a:spcBef>
                <a:spcPts val="0"/>
              </a:spcBef>
              <a:spcAft>
                <a:spcPts val="1200"/>
              </a:spcAft>
            </a:pPr>
            <a:r>
              <a:rPr lang="en-US" sz="2000" b="1" i="1" smtClean="0">
                <a:solidFill>
                  <a:schemeClr val="tx2"/>
                </a:solidFill>
              </a:rPr>
              <a:t>Agility </a:t>
            </a:r>
            <a:r>
              <a:rPr lang="en-US" sz="2000" smtClean="0">
                <a:solidFill>
                  <a:schemeClr val="tx2"/>
                </a:solidFill>
              </a:rPr>
              <a:t>– Adapt to increasing complexity and pace of change</a:t>
            </a:r>
          </a:p>
          <a:p>
            <a:pPr marL="228600" lvl="3" indent="-228600">
              <a:spcBef>
                <a:spcPts val="0"/>
              </a:spcBef>
              <a:spcAft>
                <a:spcPts val="1200"/>
              </a:spcAft>
            </a:pPr>
            <a:r>
              <a:rPr lang="en-US" sz="2000" b="1" i="1" smtClean="0">
                <a:solidFill>
                  <a:schemeClr val="tx2"/>
                </a:solidFill>
              </a:rPr>
              <a:t>Confidence</a:t>
            </a:r>
            <a:r>
              <a:rPr lang="en-US" sz="2000" smtClean="0">
                <a:solidFill>
                  <a:schemeClr val="tx2"/>
                </a:solidFill>
              </a:rPr>
              <a:t> -</a:t>
            </a:r>
            <a:r>
              <a:rPr lang="en-US" sz="2000" b="1" i="1" smtClean="0">
                <a:solidFill>
                  <a:schemeClr val="tx2"/>
                </a:solidFill>
              </a:rPr>
              <a:t> </a:t>
            </a:r>
            <a:r>
              <a:rPr lang="en-US" sz="2000" smtClean="0">
                <a:solidFill>
                  <a:schemeClr val="tx2"/>
                </a:solidFill>
              </a:rPr>
              <a:t>Mitigate risks to achieve important objectives </a:t>
            </a:r>
          </a:p>
          <a:p>
            <a:pPr marL="228600" lvl="3" indent="-228600">
              <a:spcBef>
                <a:spcPts val="0"/>
              </a:spcBef>
              <a:spcAft>
                <a:spcPts val="1200"/>
              </a:spcAft>
            </a:pPr>
            <a:r>
              <a:rPr lang="en-US" sz="2000" b="1" i="1" smtClean="0">
                <a:solidFill>
                  <a:schemeClr val="tx2"/>
                </a:solidFill>
              </a:rPr>
              <a:t>Clarity</a:t>
            </a:r>
            <a:r>
              <a:rPr lang="en-US" sz="2000" i="1" smtClean="0">
                <a:solidFill>
                  <a:schemeClr val="tx2"/>
                </a:solidFill>
              </a:rPr>
              <a:t> </a:t>
            </a:r>
            <a:r>
              <a:rPr lang="en-US" sz="2000" smtClean="0">
                <a:solidFill>
                  <a:schemeClr val="tx2"/>
                </a:solidFill>
              </a:rPr>
              <a:t>– Provide reliable information to support sound decision making </a:t>
            </a:r>
            <a:endParaRPr lang="en-US" sz="2000" dirty="0" smtClean="0">
              <a:solidFill>
                <a:schemeClr val="tx2"/>
              </a:solidFill>
            </a:endParaRPr>
          </a:p>
        </p:txBody>
      </p:sp>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COSO Triangle Graphic_002.emf"/>
          <p:cNvPicPr>
            <a:picLocks noChangeAspect="1"/>
          </p:cNvPicPr>
          <p:nvPr/>
        </p:nvPicPr>
        <p:blipFill>
          <a:blip r:embed="rId3" cstate="print"/>
          <a:stretch>
            <a:fillRect/>
          </a:stretch>
        </p:blipFill>
        <p:spPr>
          <a:xfrm>
            <a:off x="4191000" y="2721332"/>
            <a:ext cx="4127412" cy="3466730"/>
          </a:xfrm>
          <a:prstGeom prst="rect">
            <a:avLst/>
          </a:prstGeom>
        </p:spPr>
      </p:pic>
      <p:sp>
        <p:nvSpPr>
          <p:cNvPr id="5" name="TextBox 4"/>
          <p:cNvSpPr txBox="1"/>
          <p:nvPr/>
        </p:nvSpPr>
        <p:spPr>
          <a:xfrm rot="3428010">
            <a:off x="6833997" y="4107007"/>
            <a:ext cx="957313" cy="369332"/>
          </a:xfrm>
          <a:prstGeom prst="rect">
            <a:avLst/>
          </a:prstGeom>
          <a:noFill/>
        </p:spPr>
        <p:txBody>
          <a:bodyPr wrap="none" rtlCol="0">
            <a:spAutoFit/>
          </a:bodyPr>
          <a:lstStyle/>
          <a:p>
            <a:r>
              <a:rPr lang="en-US" sz="1800" b="1" dirty="0" smtClean="0">
                <a:solidFill>
                  <a:schemeClr val="tx2">
                    <a:lumMod val="75000"/>
                  </a:schemeClr>
                </a:solidFill>
                <a:latin typeface="+mn-lt"/>
              </a:rPr>
              <a:t>Agility</a:t>
            </a:r>
            <a:endParaRPr lang="en-US" sz="1800" b="1" dirty="0">
              <a:solidFill>
                <a:schemeClr val="tx2">
                  <a:lumMod val="75000"/>
                </a:schemeClr>
              </a:solidFill>
              <a:latin typeface="+mn-lt"/>
            </a:endParaRPr>
          </a:p>
        </p:txBody>
      </p:sp>
      <p:sp>
        <p:nvSpPr>
          <p:cNvPr id="6" name="TextBox 5"/>
          <p:cNvSpPr txBox="1"/>
          <p:nvPr/>
        </p:nvSpPr>
        <p:spPr>
          <a:xfrm rot="18128904">
            <a:off x="4565544" y="3826211"/>
            <a:ext cx="1085792" cy="615553"/>
          </a:xfrm>
          <a:prstGeom prst="rect">
            <a:avLst/>
          </a:prstGeom>
          <a:noFill/>
        </p:spPr>
        <p:txBody>
          <a:bodyPr wrap="square" rtlCol="0">
            <a:spAutoFit/>
          </a:bodyPr>
          <a:lstStyle/>
          <a:p>
            <a:r>
              <a:rPr lang="en-US" sz="1600" b="1" dirty="0" smtClean="0">
                <a:solidFill>
                  <a:schemeClr val="tx2">
                    <a:lumMod val="75000"/>
                  </a:schemeClr>
                </a:solidFill>
                <a:latin typeface="+mn-lt"/>
              </a:rPr>
              <a:t>  </a:t>
            </a:r>
            <a:r>
              <a:rPr lang="en-US" sz="1800" b="1" dirty="0" smtClean="0">
                <a:solidFill>
                  <a:schemeClr val="tx2">
                    <a:lumMod val="75000"/>
                  </a:schemeClr>
                </a:solidFill>
                <a:latin typeface="+mn-lt"/>
              </a:rPr>
              <a:t>Clarity</a:t>
            </a:r>
            <a:endParaRPr lang="en-US" sz="1800" b="1" dirty="0">
              <a:solidFill>
                <a:schemeClr val="tx2">
                  <a:lumMod val="75000"/>
                </a:schemeClr>
              </a:solidFill>
              <a:latin typeface="+mn-lt"/>
            </a:endParaRPr>
          </a:p>
        </p:txBody>
      </p:sp>
      <p:sp>
        <p:nvSpPr>
          <p:cNvPr id="7" name="TextBox 6"/>
          <p:cNvSpPr txBox="1"/>
          <p:nvPr/>
        </p:nvSpPr>
        <p:spPr>
          <a:xfrm>
            <a:off x="5562600" y="5751493"/>
            <a:ext cx="1526380" cy="369332"/>
          </a:xfrm>
          <a:prstGeom prst="rect">
            <a:avLst/>
          </a:prstGeom>
          <a:noFill/>
        </p:spPr>
        <p:txBody>
          <a:bodyPr wrap="none" rtlCol="0">
            <a:spAutoFit/>
          </a:bodyPr>
          <a:lstStyle/>
          <a:p>
            <a:r>
              <a:rPr lang="en-US" sz="1800" b="1" dirty="0" smtClean="0">
                <a:solidFill>
                  <a:schemeClr val="tx2">
                    <a:lumMod val="75000"/>
                  </a:schemeClr>
                </a:solidFill>
                <a:latin typeface="+mn-lt"/>
              </a:rPr>
              <a:t>Confidence</a:t>
            </a:r>
            <a:endParaRPr lang="en-US" sz="1800" b="1" dirty="0">
              <a:solidFill>
                <a:schemeClr val="tx2">
                  <a:lumMod val="75000"/>
                </a:schemeClr>
              </a:solidFill>
              <a:latin typeface="+mn-lt"/>
            </a:endParaRPr>
          </a:p>
        </p:txBody>
      </p:sp>
      <p:sp>
        <p:nvSpPr>
          <p:cNvPr id="19" name="TextBox 18"/>
          <p:cNvSpPr txBox="1"/>
          <p:nvPr/>
        </p:nvSpPr>
        <p:spPr>
          <a:xfrm>
            <a:off x="432046" y="1457980"/>
            <a:ext cx="7721354" cy="523220"/>
          </a:xfrm>
          <a:prstGeom prst="rect">
            <a:avLst/>
          </a:prstGeom>
          <a:noFill/>
        </p:spPr>
        <p:txBody>
          <a:bodyPr wrap="square" rtlCol="0">
            <a:spAutoFit/>
          </a:bodyPr>
          <a:lstStyle/>
          <a:p>
            <a:r>
              <a:rPr lang="en-US" sz="2800" dirty="0" smtClean="0">
                <a:solidFill>
                  <a:schemeClr val="tx2"/>
                </a:solidFill>
                <a:latin typeface="+mn-lt"/>
              </a:rPr>
              <a:t>Benefits of the Updated </a:t>
            </a:r>
            <a:r>
              <a:rPr lang="en-US" sz="2800" i="1" dirty="0" smtClean="0">
                <a:solidFill>
                  <a:schemeClr val="tx2"/>
                </a:solidFill>
                <a:latin typeface="+mn-lt"/>
              </a:rPr>
              <a:t>Framework</a:t>
            </a:r>
            <a:endParaRPr lang="en-US" sz="2800" i="1" dirty="0">
              <a:solidFill>
                <a:schemeClr val="tx2"/>
              </a:solidFill>
              <a:latin typeface="+mn-lt"/>
            </a:endParaRPr>
          </a:p>
        </p:txBody>
      </p:sp>
      <p:sp>
        <p:nvSpPr>
          <p:cNvPr id="20" name="TextBox 19"/>
          <p:cNvSpPr txBox="1"/>
          <p:nvPr/>
        </p:nvSpPr>
        <p:spPr>
          <a:xfrm>
            <a:off x="4800600" y="2082225"/>
            <a:ext cx="2895600" cy="584775"/>
          </a:xfrm>
          <a:prstGeom prst="rect">
            <a:avLst/>
          </a:prstGeom>
          <a:noFill/>
        </p:spPr>
        <p:txBody>
          <a:bodyPr wrap="square" rtlCol="0">
            <a:spAutoFit/>
          </a:bodyPr>
          <a:lstStyle/>
          <a:p>
            <a:pPr algn="ctr"/>
            <a:r>
              <a:rPr lang="en-US" sz="1600" b="1" dirty="0" smtClean="0">
                <a:solidFill>
                  <a:schemeClr val="tx2">
                    <a:lumMod val="75000"/>
                  </a:schemeClr>
                </a:solidFill>
                <a:latin typeface="+mn-lt"/>
              </a:rPr>
              <a:t>Management </a:t>
            </a:r>
            <a:br>
              <a:rPr lang="en-US" sz="1600" b="1" dirty="0" smtClean="0">
                <a:solidFill>
                  <a:schemeClr val="tx2">
                    <a:lumMod val="75000"/>
                  </a:schemeClr>
                </a:solidFill>
                <a:latin typeface="+mn-lt"/>
              </a:rPr>
            </a:br>
            <a:r>
              <a:rPr lang="en-US" sz="1600" b="1" dirty="0" smtClean="0">
                <a:solidFill>
                  <a:schemeClr val="tx2">
                    <a:lumMod val="75000"/>
                  </a:schemeClr>
                </a:solidFill>
                <a:latin typeface="+mn-lt"/>
              </a:rPr>
              <a:t>and Board of Directors</a:t>
            </a:r>
          </a:p>
        </p:txBody>
      </p:sp>
      <p:sp>
        <p:nvSpPr>
          <p:cNvPr id="22" name="TextBox 21"/>
          <p:cNvSpPr txBox="1"/>
          <p:nvPr/>
        </p:nvSpPr>
        <p:spPr>
          <a:xfrm>
            <a:off x="8263656" y="5739825"/>
            <a:ext cx="804144" cy="584775"/>
          </a:xfrm>
          <a:prstGeom prst="rect">
            <a:avLst/>
          </a:prstGeom>
          <a:noFill/>
        </p:spPr>
        <p:txBody>
          <a:bodyPr wrap="square" rtlCol="0">
            <a:spAutoFit/>
          </a:bodyPr>
          <a:lstStyle/>
          <a:p>
            <a:pPr algn="ctr"/>
            <a:r>
              <a:rPr lang="en-US" sz="1600" b="1" dirty="0" smtClean="0">
                <a:solidFill>
                  <a:schemeClr val="tx2">
                    <a:lumMod val="75000"/>
                  </a:schemeClr>
                </a:solidFill>
                <a:latin typeface="+mn-lt"/>
              </a:rPr>
              <a:t>Other </a:t>
            </a:r>
          </a:p>
          <a:p>
            <a:pPr algn="ctr"/>
            <a:r>
              <a:rPr lang="en-US" sz="1600" b="1" dirty="0" smtClean="0">
                <a:solidFill>
                  <a:schemeClr val="tx2">
                    <a:lumMod val="75000"/>
                  </a:schemeClr>
                </a:solidFill>
                <a:latin typeface="+mn-lt"/>
              </a:rPr>
              <a:t>Users</a:t>
            </a:r>
          </a:p>
        </p:txBody>
      </p:sp>
      <p:sp>
        <p:nvSpPr>
          <p:cNvPr id="23" name="TextBox 22"/>
          <p:cNvSpPr txBox="1"/>
          <p:nvPr/>
        </p:nvSpPr>
        <p:spPr>
          <a:xfrm>
            <a:off x="3181646" y="5719227"/>
            <a:ext cx="1144864" cy="584775"/>
          </a:xfrm>
          <a:prstGeom prst="rect">
            <a:avLst/>
          </a:prstGeom>
          <a:noFill/>
        </p:spPr>
        <p:txBody>
          <a:bodyPr wrap="none" rtlCol="0">
            <a:spAutoFit/>
          </a:bodyPr>
          <a:lstStyle/>
          <a:p>
            <a:pPr algn="ctr"/>
            <a:r>
              <a:rPr lang="en-US" sz="1600" b="1" dirty="0" smtClean="0">
                <a:solidFill>
                  <a:schemeClr val="tx2">
                    <a:lumMod val="75000"/>
                  </a:schemeClr>
                </a:solidFill>
                <a:latin typeface="+mn-lt"/>
              </a:rPr>
              <a:t>External </a:t>
            </a:r>
          </a:p>
          <a:p>
            <a:pPr algn="ctr"/>
            <a:r>
              <a:rPr lang="en-US" sz="1600" b="1" dirty="0" smtClean="0">
                <a:solidFill>
                  <a:schemeClr val="tx2">
                    <a:lumMod val="75000"/>
                  </a:schemeClr>
                </a:solidFill>
                <a:latin typeface="+mn-lt"/>
              </a:rPr>
              <a:t>Parties</a:t>
            </a:r>
          </a:p>
        </p:txBody>
      </p:sp>
      <p:sp>
        <p:nvSpPr>
          <p:cNvPr id="24" name="TextBox 23"/>
          <p:cNvSpPr txBox="1"/>
          <p:nvPr/>
        </p:nvSpPr>
        <p:spPr>
          <a:xfrm>
            <a:off x="5444725" y="4596865"/>
            <a:ext cx="1752403" cy="369332"/>
          </a:xfrm>
          <a:prstGeom prst="rect">
            <a:avLst/>
          </a:prstGeom>
          <a:noFill/>
        </p:spPr>
        <p:txBody>
          <a:bodyPr wrap="none" rtlCol="0">
            <a:spAutoFit/>
          </a:bodyPr>
          <a:lstStyle/>
          <a:p>
            <a:pPr algn="ctr"/>
            <a:r>
              <a:rPr lang="en-US" sz="1800" b="1" i="1" dirty="0" smtClean="0">
                <a:solidFill>
                  <a:schemeClr val="tx2">
                    <a:lumMod val="75000"/>
                  </a:schemeClr>
                </a:solidFill>
                <a:latin typeface="+mn-lt"/>
              </a:rPr>
              <a:t>Performance</a:t>
            </a:r>
            <a:endParaRPr lang="en-US" sz="1800" b="1" i="1" dirty="0">
              <a:solidFill>
                <a:schemeClr val="tx2">
                  <a:lumMod val="75000"/>
                </a:schemeClr>
              </a:solidFill>
              <a:latin typeface="+mn-lt"/>
            </a:endParaRPr>
          </a:p>
        </p:txBody>
      </p:sp>
      <p:sp>
        <p:nvSpPr>
          <p:cNvPr id="11" name="TextBox 10"/>
          <p:cNvSpPr txBox="1"/>
          <p:nvPr/>
        </p:nvSpPr>
        <p:spPr>
          <a:xfrm>
            <a:off x="304800" y="2294959"/>
            <a:ext cx="2819400" cy="3993401"/>
          </a:xfrm>
          <a:prstGeom prst="rect">
            <a:avLst/>
          </a:prstGeom>
          <a:noFill/>
        </p:spPr>
        <p:txBody>
          <a:bodyPr wrap="square" rtlCol="0">
            <a:spAutoFit/>
          </a:bodyPr>
          <a:lstStyle/>
          <a:p>
            <a:pPr marL="176213" indent="-176213">
              <a:spcBef>
                <a:spcPts val="300"/>
              </a:spcBef>
              <a:spcAft>
                <a:spcPts val="600"/>
              </a:spcAft>
              <a:buFont typeface="Arial" pitchFamily="34" charset="0"/>
              <a:buChar char="•"/>
            </a:pPr>
            <a:r>
              <a:rPr lang="en-US" sz="1800" dirty="0" smtClean="0">
                <a:solidFill>
                  <a:schemeClr val="tx2"/>
                </a:solidFill>
                <a:latin typeface="+mn-lt"/>
              </a:rPr>
              <a:t>Improve governance</a:t>
            </a:r>
          </a:p>
          <a:p>
            <a:pPr marL="176213" indent="-176213">
              <a:spcBef>
                <a:spcPts val="300"/>
              </a:spcBef>
              <a:spcAft>
                <a:spcPts val="600"/>
              </a:spcAft>
              <a:buFont typeface="Arial" pitchFamily="34" charset="0"/>
              <a:buChar char="•"/>
            </a:pPr>
            <a:r>
              <a:rPr lang="en-US" sz="1800" dirty="0" smtClean="0">
                <a:solidFill>
                  <a:schemeClr val="tx2"/>
                </a:solidFill>
                <a:latin typeface="+mn-lt"/>
              </a:rPr>
              <a:t>Expand use beyond financial reporting</a:t>
            </a:r>
          </a:p>
          <a:p>
            <a:pPr marL="176213" indent="-176213">
              <a:spcBef>
                <a:spcPts val="300"/>
              </a:spcBef>
              <a:spcAft>
                <a:spcPts val="600"/>
              </a:spcAft>
              <a:buFont typeface="Arial" pitchFamily="34" charset="0"/>
              <a:buChar char="•"/>
            </a:pPr>
            <a:r>
              <a:rPr lang="en-US" sz="1800" dirty="0" smtClean="0">
                <a:solidFill>
                  <a:schemeClr val="tx2"/>
                </a:solidFill>
                <a:latin typeface="+mn-lt"/>
              </a:rPr>
              <a:t>Improve quality of risk assessment</a:t>
            </a:r>
          </a:p>
          <a:p>
            <a:pPr marL="176213" indent="-176213">
              <a:spcBef>
                <a:spcPts val="300"/>
              </a:spcBef>
              <a:spcAft>
                <a:spcPts val="600"/>
              </a:spcAft>
              <a:buFont typeface="Arial" pitchFamily="34" charset="0"/>
              <a:buChar char="•"/>
            </a:pPr>
            <a:r>
              <a:rPr lang="en-US" sz="1800" dirty="0" smtClean="0">
                <a:solidFill>
                  <a:schemeClr val="tx2"/>
                </a:solidFill>
                <a:latin typeface="+mn-lt"/>
              </a:rPr>
              <a:t>Strengthen anti-fraud efforts</a:t>
            </a:r>
          </a:p>
          <a:p>
            <a:pPr marL="176213" indent="-176213">
              <a:spcBef>
                <a:spcPts val="300"/>
              </a:spcBef>
              <a:spcAft>
                <a:spcPts val="600"/>
              </a:spcAft>
              <a:buFont typeface="Arial" pitchFamily="34" charset="0"/>
              <a:buChar char="•"/>
            </a:pPr>
            <a:r>
              <a:rPr lang="en-US" sz="1800" dirty="0" smtClean="0">
                <a:solidFill>
                  <a:schemeClr val="tx2"/>
                </a:solidFill>
                <a:latin typeface="+mn-lt"/>
              </a:rPr>
              <a:t>Adapt controls to changing business needs</a:t>
            </a:r>
          </a:p>
          <a:p>
            <a:pPr marL="176213" indent="-176213">
              <a:spcBef>
                <a:spcPts val="300"/>
              </a:spcBef>
              <a:spcAft>
                <a:spcPts val="600"/>
              </a:spcAft>
              <a:buFont typeface="Arial" pitchFamily="34" charset="0"/>
              <a:buChar char="•"/>
            </a:pPr>
            <a:r>
              <a:rPr lang="en-US" sz="1800" dirty="0" smtClean="0">
                <a:solidFill>
                  <a:schemeClr val="tx2"/>
                </a:solidFill>
                <a:latin typeface="+mn-lt"/>
              </a:rPr>
              <a:t>Greater applicability for various business models</a:t>
            </a:r>
            <a:endParaRPr lang="en-US" sz="1800" dirty="0">
              <a:solidFill>
                <a:schemeClr val="tx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077200" cy="914400"/>
          </a:xfrm>
        </p:spPr>
        <p:txBody>
          <a:bodyPr/>
          <a:lstStyle/>
          <a:p>
            <a:r>
              <a:rPr lang="en-US" dirty="0" smtClean="0">
                <a:latin typeface="+mn-lt"/>
              </a:rPr>
              <a:t>Public Exposure Process</a:t>
            </a:r>
            <a:endParaRPr lang="en-CA" dirty="0">
              <a:latin typeface="+mn-lt"/>
            </a:endParaRPr>
          </a:p>
        </p:txBody>
      </p:sp>
      <p:graphicFrame>
        <p:nvGraphicFramePr>
          <p:cNvPr id="7" name="Content Placeholder 6"/>
          <p:cNvGraphicFramePr>
            <a:graphicFrameLocks noGrp="1"/>
          </p:cNvGraphicFramePr>
          <p:nvPr>
            <p:ph sz="quarter" idx="15"/>
          </p:nvPr>
        </p:nvGraphicFramePr>
        <p:xfrm>
          <a:off x="533400" y="2057400"/>
          <a:ext cx="8077200" cy="4328608"/>
        </p:xfrm>
        <a:graphic>
          <a:graphicData uri="http://schemas.openxmlformats.org/drawingml/2006/table">
            <a:tbl>
              <a:tblPr bandRow="1">
                <a:tableStyleId>{5C22544A-7EE6-4342-B048-85BDC9FD1C3A}</a:tableStyleId>
              </a:tblPr>
              <a:tblGrid>
                <a:gridCol w="2895600"/>
                <a:gridCol w="5181600"/>
              </a:tblGrid>
              <a:tr h="838200">
                <a:tc>
                  <a:txBody>
                    <a:bodyPr/>
                    <a:lstStyle/>
                    <a:p>
                      <a:r>
                        <a:rPr lang="en-US" sz="1600" dirty="0" smtClean="0">
                          <a:solidFill>
                            <a:schemeClr val="tx2"/>
                          </a:solidFill>
                          <a:latin typeface="+mn-lt"/>
                        </a:rPr>
                        <a:t>Primary objective</a:t>
                      </a:r>
                      <a:endParaRPr lang="en-CA" sz="1600" dirty="0">
                        <a:solidFill>
                          <a:schemeClr val="tx2"/>
                        </a:solidFill>
                        <a:latin typeface="+mn-lt"/>
                      </a:endParaRPr>
                    </a:p>
                  </a:txBody>
                  <a:tcPr/>
                </a:tc>
                <a:tc>
                  <a:txBody>
                    <a:bodyPr/>
                    <a:lstStyle/>
                    <a:p>
                      <a:r>
                        <a:rPr lang="en-US" sz="1600" dirty="0" smtClean="0">
                          <a:solidFill>
                            <a:schemeClr val="tx2"/>
                          </a:solidFill>
                          <a:latin typeface="+mn-lt"/>
                        </a:rPr>
                        <a:t>Obtain feedback about whether the updated </a:t>
                      </a:r>
                      <a:r>
                        <a:rPr lang="en-US" sz="1600" i="1" dirty="0" smtClean="0">
                          <a:solidFill>
                            <a:schemeClr val="tx2"/>
                          </a:solidFill>
                          <a:latin typeface="+mn-lt"/>
                        </a:rPr>
                        <a:t>Framework</a:t>
                      </a:r>
                      <a:r>
                        <a:rPr lang="en-US" sz="1600" dirty="0" smtClean="0">
                          <a:solidFill>
                            <a:schemeClr val="tx2"/>
                          </a:solidFill>
                          <a:latin typeface="+mn-lt"/>
                        </a:rPr>
                        <a:t> will have a positive impact on achieving effective internal control over operations, reporting and compliance objectives</a:t>
                      </a:r>
                      <a:endParaRPr lang="en-CA" sz="1600" dirty="0">
                        <a:solidFill>
                          <a:schemeClr val="tx2"/>
                        </a:solidFill>
                        <a:latin typeface="+mn-lt"/>
                      </a:endParaRPr>
                    </a:p>
                  </a:txBody>
                  <a:tcPr/>
                </a:tc>
              </a:tr>
              <a:tr h="510988">
                <a:tc>
                  <a:txBody>
                    <a:bodyPr/>
                    <a:lstStyle/>
                    <a:p>
                      <a:r>
                        <a:rPr lang="en-US" sz="1600" dirty="0" smtClean="0">
                          <a:solidFill>
                            <a:schemeClr val="tx2"/>
                          </a:solidFill>
                          <a:latin typeface="+mn-lt"/>
                        </a:rPr>
                        <a:t>When to Comment</a:t>
                      </a:r>
                      <a:endParaRPr lang="en-CA" sz="1600" dirty="0">
                        <a:solidFill>
                          <a:schemeClr val="tx2"/>
                        </a:solidFill>
                        <a:latin typeface="+mn-lt"/>
                      </a:endParaRPr>
                    </a:p>
                  </a:txBody>
                  <a:tcPr/>
                </a:tc>
                <a:tc>
                  <a:txBody>
                    <a:bodyPr/>
                    <a:lstStyle/>
                    <a:p>
                      <a:r>
                        <a:rPr lang="en-US" sz="1600" dirty="0" smtClean="0">
                          <a:solidFill>
                            <a:schemeClr val="tx2"/>
                          </a:solidFill>
                          <a:latin typeface="+mn-lt"/>
                        </a:rPr>
                        <a:t>December 19, 2011 to March 31, 2012</a:t>
                      </a:r>
                      <a:endParaRPr lang="en-CA" sz="1600" dirty="0">
                        <a:solidFill>
                          <a:schemeClr val="tx2"/>
                        </a:solidFill>
                        <a:latin typeface="+mn-lt"/>
                      </a:endParaRPr>
                    </a:p>
                  </a:txBody>
                  <a:tcPr/>
                </a:tc>
              </a:tr>
              <a:tr h="510988">
                <a:tc>
                  <a:txBody>
                    <a:bodyPr/>
                    <a:lstStyle/>
                    <a:p>
                      <a:r>
                        <a:rPr lang="en-US" sz="1600" dirty="0" smtClean="0">
                          <a:solidFill>
                            <a:schemeClr val="tx2"/>
                          </a:solidFill>
                          <a:latin typeface="+mn-lt"/>
                        </a:rPr>
                        <a:t>How to access</a:t>
                      </a:r>
                      <a:endParaRPr lang="en-CA" sz="1600" dirty="0">
                        <a:solidFill>
                          <a:schemeClr val="tx2"/>
                        </a:solidFill>
                        <a:latin typeface="+mn-lt"/>
                      </a:endParaRPr>
                    </a:p>
                  </a:txBody>
                  <a:tcPr/>
                </a:tc>
                <a:tc>
                  <a:txBody>
                    <a:bodyPr/>
                    <a:lstStyle/>
                    <a:p>
                      <a:r>
                        <a:rPr lang="en-CA" sz="1600" dirty="0" smtClean="0">
                          <a:solidFill>
                            <a:schemeClr val="tx2"/>
                          </a:solidFill>
                          <a:latin typeface="+mn-lt"/>
                          <a:hlinkClick r:id="rId3"/>
                        </a:rPr>
                        <a:t>www.ic.coso.org</a:t>
                      </a:r>
                      <a:endParaRPr lang="en-CA" sz="1600" dirty="0">
                        <a:solidFill>
                          <a:schemeClr val="tx2"/>
                        </a:solidFill>
                        <a:latin typeface="+mn-lt"/>
                      </a:endParaRPr>
                    </a:p>
                  </a:txBody>
                  <a:tcPr/>
                </a:tc>
              </a:tr>
              <a:tr h="723900">
                <a:tc>
                  <a:txBody>
                    <a:bodyPr/>
                    <a:lstStyle/>
                    <a:p>
                      <a:r>
                        <a:rPr lang="en-US" sz="1600" dirty="0" smtClean="0">
                          <a:solidFill>
                            <a:schemeClr val="tx2"/>
                          </a:solidFill>
                          <a:latin typeface="+mn-lt"/>
                        </a:rPr>
                        <a:t>Who can respond</a:t>
                      </a:r>
                      <a:endParaRPr lang="en-CA" sz="1600" dirty="0">
                        <a:solidFill>
                          <a:schemeClr val="tx2"/>
                        </a:solidFill>
                        <a:latin typeface="+mn-lt"/>
                      </a:endParaRPr>
                    </a:p>
                  </a:txBody>
                  <a:tcPr/>
                </a:tc>
                <a:tc>
                  <a:txBody>
                    <a:bodyPr/>
                    <a:lstStyle/>
                    <a:p>
                      <a:r>
                        <a:rPr lang="en-US" sz="1600" dirty="0" smtClean="0">
                          <a:solidFill>
                            <a:schemeClr val="tx2"/>
                          </a:solidFill>
                          <a:latin typeface="+mn-lt"/>
                        </a:rPr>
                        <a:t>Any interested party wishing to express a point of view relevant to the updated </a:t>
                      </a:r>
                      <a:r>
                        <a:rPr lang="en-US" sz="1600" i="1" dirty="0" smtClean="0">
                          <a:solidFill>
                            <a:schemeClr val="tx2"/>
                          </a:solidFill>
                          <a:latin typeface="+mn-lt"/>
                        </a:rPr>
                        <a:t>Framework</a:t>
                      </a:r>
                      <a:endParaRPr lang="en-CA" sz="1600" i="1" dirty="0">
                        <a:solidFill>
                          <a:schemeClr val="tx2"/>
                        </a:solidFill>
                        <a:latin typeface="+mn-lt"/>
                      </a:endParaRPr>
                    </a:p>
                  </a:txBody>
                  <a:tcPr/>
                </a:tc>
              </a:tr>
              <a:tr h="936812">
                <a:tc>
                  <a:txBody>
                    <a:bodyPr/>
                    <a:lstStyle/>
                    <a:p>
                      <a:r>
                        <a:rPr lang="en-US" sz="1600" dirty="0" smtClean="0">
                          <a:solidFill>
                            <a:schemeClr val="tx2"/>
                          </a:solidFill>
                          <a:latin typeface="+mn-lt"/>
                        </a:rPr>
                        <a:t>How to Respond</a:t>
                      </a:r>
                      <a:endParaRPr lang="en-CA" sz="1600" dirty="0">
                        <a:solidFill>
                          <a:schemeClr val="tx2"/>
                        </a:solidFill>
                        <a:latin typeface="+mn-lt"/>
                      </a:endParaRPr>
                    </a:p>
                  </a:txBody>
                  <a:tcPr/>
                </a:tc>
                <a:tc>
                  <a:txBody>
                    <a:bodyPr/>
                    <a:lstStyle/>
                    <a:p>
                      <a:pPr marL="236538" lvl="0" indent="-236538">
                        <a:buFont typeface="Arial" pitchFamily="34" charset="0"/>
                        <a:buChar char="•"/>
                      </a:pPr>
                      <a:r>
                        <a:rPr lang="en-US" sz="1600" dirty="0" smtClean="0">
                          <a:solidFill>
                            <a:schemeClr val="tx2"/>
                          </a:solidFill>
                          <a:latin typeface="+mn-lt"/>
                        </a:rPr>
                        <a:t>Answer the questions and/or</a:t>
                      </a:r>
                    </a:p>
                    <a:p>
                      <a:pPr marL="236538" lvl="0" indent="-236538">
                        <a:buFont typeface="Arial" pitchFamily="34" charset="0"/>
                        <a:buChar char="•"/>
                      </a:pPr>
                      <a:r>
                        <a:rPr lang="en-US" sz="1600" dirty="0" smtClean="0">
                          <a:solidFill>
                            <a:schemeClr val="tx2"/>
                          </a:solidFill>
                          <a:latin typeface="+mn-lt"/>
                        </a:rPr>
                        <a:t>Provide additional feedback as you see appropriate at </a:t>
                      </a:r>
                      <a:r>
                        <a:rPr lang="en-US" sz="1600" dirty="0" smtClean="0">
                          <a:solidFill>
                            <a:schemeClr val="tx2"/>
                          </a:solidFill>
                          <a:latin typeface="+mn-lt"/>
                          <a:hlinkClick r:id="rId3"/>
                        </a:rPr>
                        <a:t>www.ic.coso.org</a:t>
                      </a:r>
                      <a:r>
                        <a:rPr lang="en-US" sz="1600" dirty="0" smtClean="0">
                          <a:solidFill>
                            <a:schemeClr val="tx2"/>
                          </a:solidFill>
                          <a:latin typeface="+mn-lt"/>
                        </a:rPr>
                        <a:t> </a:t>
                      </a:r>
                    </a:p>
                  </a:txBody>
                  <a:tcPr/>
                </a:tc>
              </a:tr>
              <a:tr h="510988">
                <a:tc>
                  <a:txBody>
                    <a:bodyPr/>
                    <a:lstStyle/>
                    <a:p>
                      <a:r>
                        <a:rPr lang="en-US" sz="1600" dirty="0" smtClean="0">
                          <a:solidFill>
                            <a:schemeClr val="tx2"/>
                          </a:solidFill>
                          <a:latin typeface="+mn-lt"/>
                        </a:rPr>
                        <a:t>Access to public written comments</a:t>
                      </a:r>
                      <a:endParaRPr lang="en-CA" sz="1600" dirty="0">
                        <a:solidFill>
                          <a:schemeClr val="tx2"/>
                        </a:solidFill>
                        <a:latin typeface="+mn-lt"/>
                      </a:endParaRPr>
                    </a:p>
                  </a:txBody>
                  <a:tcPr/>
                </a:tc>
                <a:tc>
                  <a:txBody>
                    <a:bodyPr/>
                    <a:lstStyle/>
                    <a:p>
                      <a:r>
                        <a:rPr lang="en-US" sz="1600" dirty="0" smtClean="0">
                          <a:solidFill>
                            <a:schemeClr val="tx2"/>
                          </a:solidFill>
                          <a:latin typeface="+mn-lt"/>
                        </a:rPr>
                        <a:t>Available online to December 31, 2012</a:t>
                      </a:r>
                      <a:endParaRPr lang="en-CA" sz="1600" dirty="0">
                        <a:solidFill>
                          <a:schemeClr val="tx2"/>
                        </a:solidFill>
                        <a:latin typeface="+mn-lt"/>
                      </a:endParaRPr>
                    </a:p>
                  </a:txBody>
                  <a:tcPr/>
                </a:tc>
              </a:tr>
            </a:tbl>
          </a:graphicData>
        </a:graphic>
      </p:graphicFrame>
      <p:sp>
        <p:nvSpPr>
          <p:cNvPr id="5" name="Slide Number Placeholder 5"/>
          <p:cNvSpPr>
            <a:spLocks noGrp="1"/>
          </p:cNvSpPr>
          <p:nvPr>
            <p:ph type="sldNum" sz="quarter" idx="4"/>
          </p:nvPr>
        </p:nvSpPr>
        <p:spPr>
          <a:xfrm>
            <a:off x="7540752" y="6629400"/>
            <a:ext cx="1527048" cy="152400"/>
          </a:xfrm>
          <a:prstGeom prst="rect">
            <a:avLst/>
          </a:prstGeom>
        </p:spPr>
        <p:txBody>
          <a:bodyPr lIns="0" tIns="0" rIns="0" bIns="0" anchor="t" anchorCtr="0">
            <a:noAutofit/>
          </a:bodyPr>
          <a:lstStyle>
            <a:lvl1pPr algn="r">
              <a:defRPr sz="1000">
                <a:solidFill>
                  <a:schemeClr val="tx1"/>
                </a:solidFill>
                <a:latin typeface="Arial" pitchFamily="34" charset="0"/>
                <a:cs typeface="Arial" pitchFamily="34" charset="0"/>
              </a:defRPr>
            </a:lvl1pPr>
          </a:lstStyle>
          <a:p>
            <a:fld id="{9EBD5762-3BDC-484D-9503-7EA6D5A9A8CE}" type="slidenum">
              <a:rPr lang="en-GB" smtClean="0"/>
              <a:pPr/>
              <a:t>13</a:t>
            </a:fld>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33400" y="2286000"/>
          <a:ext cx="8077200" cy="4295140"/>
        </p:xfrm>
        <a:graphic>
          <a:graphicData uri="http://schemas.openxmlformats.org/drawingml/2006/table">
            <a:tbl>
              <a:tblPr firstRow="1" bandRow="1">
                <a:tableStyleId>{5C22544A-7EE6-4342-B048-85BDC9FD1C3A}</a:tableStyleId>
              </a:tblPr>
              <a:tblGrid>
                <a:gridCol w="2209800"/>
                <a:gridCol w="5867400"/>
              </a:tblGrid>
              <a:tr h="370840">
                <a:tc>
                  <a:txBody>
                    <a:bodyPr/>
                    <a:lstStyle/>
                    <a:p>
                      <a:pPr>
                        <a:spcBef>
                          <a:spcPts val="1200"/>
                        </a:spcBef>
                        <a:spcAft>
                          <a:spcPts val="600"/>
                        </a:spcAft>
                      </a:pPr>
                      <a:r>
                        <a:rPr lang="en-US" sz="1400" dirty="0" smtClean="0"/>
                        <a:t>Topical Areas</a:t>
                      </a:r>
                      <a:endParaRPr lang="en-US" sz="1400" dirty="0"/>
                    </a:p>
                  </a:txBody>
                  <a:tcPr/>
                </a:tc>
                <a:tc>
                  <a:txBody>
                    <a:bodyPr/>
                    <a:lstStyle/>
                    <a:p>
                      <a:pPr>
                        <a:spcBef>
                          <a:spcPts val="600"/>
                        </a:spcBef>
                        <a:spcAft>
                          <a:spcPts val="600"/>
                        </a:spcAft>
                      </a:pPr>
                      <a:r>
                        <a:rPr lang="en-US" sz="1400" dirty="0" smtClean="0"/>
                        <a:t>Specific Areas to Provide or Consider in Your Commentary</a:t>
                      </a:r>
                      <a:endParaRPr lang="en-US" sz="1400" dirty="0"/>
                    </a:p>
                  </a:txBody>
                  <a:tcPr/>
                </a:tc>
              </a:tr>
              <a:tr h="370840">
                <a:tc>
                  <a:txBody>
                    <a:bodyPr/>
                    <a:lstStyle/>
                    <a:p>
                      <a:pPr marL="228600" indent="-228600">
                        <a:spcBef>
                          <a:spcPts val="600"/>
                        </a:spcBef>
                        <a:spcAft>
                          <a:spcPts val="600"/>
                        </a:spcAft>
                        <a:buFont typeface="+mj-lt"/>
                        <a:buAutoNum type="arabicPeriod"/>
                      </a:pPr>
                      <a:r>
                        <a:rPr lang="en-US" sz="1400" dirty="0" smtClean="0">
                          <a:solidFill>
                            <a:schemeClr val="tx2"/>
                          </a:solidFill>
                        </a:rPr>
                        <a:t>General Background Information</a:t>
                      </a:r>
                      <a:endParaRPr lang="en-US" sz="1400" dirty="0">
                        <a:solidFill>
                          <a:schemeClr val="tx2"/>
                        </a:solidFill>
                      </a:endParaRPr>
                    </a:p>
                  </a:txBody>
                  <a:tcPr/>
                </a:tc>
                <a:tc>
                  <a:txBody>
                    <a:bodyPr/>
                    <a:lstStyle/>
                    <a:p>
                      <a:pPr marL="228600" lvl="1" indent="-228600">
                        <a:spcBef>
                          <a:spcPts val="300"/>
                        </a:spcBef>
                        <a:spcAft>
                          <a:spcPts val="600"/>
                        </a:spcAft>
                        <a:buFont typeface="Arial" pitchFamily="34" charset="0"/>
                        <a:buChar char="•"/>
                      </a:pPr>
                      <a:r>
                        <a:rPr lang="en-US" sz="1400" dirty="0" smtClean="0">
                          <a:solidFill>
                            <a:schemeClr val="tx2"/>
                          </a:solidFill>
                        </a:rPr>
                        <a:t>Please provide information about </a:t>
                      </a:r>
                      <a:r>
                        <a:rPr lang="en-US" sz="1400" baseline="0" dirty="0" smtClean="0">
                          <a:solidFill>
                            <a:schemeClr val="tx2"/>
                          </a:solidFill>
                        </a:rPr>
                        <a:t> your company or organization</a:t>
                      </a:r>
                      <a:endParaRPr lang="en-US" sz="1400" dirty="0">
                        <a:solidFill>
                          <a:schemeClr val="tx2"/>
                        </a:solidFill>
                      </a:endParaRPr>
                    </a:p>
                  </a:txBody>
                  <a:tcPr/>
                </a:tc>
              </a:tr>
              <a:tr h="370840">
                <a:tc>
                  <a:txBody>
                    <a:bodyPr/>
                    <a:lstStyle/>
                    <a:p>
                      <a:pPr marL="228600" indent="-228600">
                        <a:spcBef>
                          <a:spcPts val="600"/>
                        </a:spcBef>
                        <a:spcAft>
                          <a:spcPts val="600"/>
                        </a:spcAft>
                        <a:buFont typeface="+mj-lt"/>
                        <a:buAutoNum type="arabicPeriod" startAt="2"/>
                      </a:pPr>
                      <a:r>
                        <a:rPr lang="en-US" sz="1400" dirty="0" smtClean="0">
                          <a:solidFill>
                            <a:schemeClr val="tx2"/>
                          </a:solidFill>
                        </a:rPr>
                        <a:t>Overall Impression</a:t>
                      </a:r>
                      <a:r>
                        <a:rPr lang="en-US" sz="1400" baseline="0" dirty="0" smtClean="0">
                          <a:solidFill>
                            <a:schemeClr val="tx2"/>
                          </a:solidFill>
                        </a:rPr>
                        <a:t> of the updated </a:t>
                      </a:r>
                      <a:r>
                        <a:rPr lang="en-US" sz="1400" i="1" baseline="0" dirty="0" smtClean="0">
                          <a:solidFill>
                            <a:schemeClr val="tx2"/>
                          </a:solidFill>
                        </a:rPr>
                        <a:t>Framework </a:t>
                      </a:r>
                      <a:r>
                        <a:rPr lang="en-US" sz="1400" baseline="0" dirty="0" smtClean="0">
                          <a:solidFill>
                            <a:schemeClr val="tx2"/>
                          </a:solidFill>
                        </a:rPr>
                        <a:t>(Survey format scale of 1 – 5)</a:t>
                      </a:r>
                      <a:endParaRPr lang="en-US" sz="1400" dirty="0">
                        <a:solidFill>
                          <a:schemeClr val="tx2"/>
                        </a:solidFill>
                      </a:endParaRPr>
                    </a:p>
                  </a:txBody>
                  <a:tcPr/>
                </a:tc>
                <a:tc>
                  <a:txBody>
                    <a:bodyPr/>
                    <a:lstStyle/>
                    <a:p>
                      <a:pPr marL="228600" lvl="1" indent="-228600">
                        <a:spcBef>
                          <a:spcPts val="300"/>
                        </a:spcBef>
                        <a:spcAft>
                          <a:spcPts val="600"/>
                        </a:spcAft>
                        <a:buFont typeface="Arial" pitchFamily="34" charset="0"/>
                        <a:buChar char="•"/>
                      </a:pPr>
                      <a:r>
                        <a:rPr lang="en-US" sz="1400" dirty="0" smtClean="0">
                          <a:solidFill>
                            <a:schemeClr val="tx2"/>
                          </a:solidFill>
                        </a:rPr>
                        <a:t>Internal consistency and logic of the updated</a:t>
                      </a:r>
                      <a:r>
                        <a:rPr lang="en-US" sz="1400" baseline="0" dirty="0" smtClean="0">
                          <a:solidFill>
                            <a:schemeClr val="tx2"/>
                          </a:solidFill>
                        </a:rPr>
                        <a:t> </a:t>
                      </a:r>
                      <a:r>
                        <a:rPr lang="en-US" sz="1400" i="1" dirty="0" smtClean="0">
                          <a:solidFill>
                            <a:schemeClr val="tx2"/>
                          </a:solidFill>
                        </a:rPr>
                        <a:t>Framework</a:t>
                      </a:r>
                    </a:p>
                    <a:p>
                      <a:pPr marL="228600" lvl="1" indent="-228600">
                        <a:spcBef>
                          <a:spcPts val="300"/>
                        </a:spcBef>
                        <a:spcAft>
                          <a:spcPts val="600"/>
                        </a:spcAft>
                        <a:buFont typeface="Arial" pitchFamily="34" charset="0"/>
                        <a:buChar char="•"/>
                      </a:pPr>
                      <a:r>
                        <a:rPr lang="en-US" sz="1400" dirty="0" smtClean="0">
                          <a:solidFill>
                            <a:schemeClr val="tx2"/>
                          </a:solidFill>
                        </a:rPr>
                        <a:t>Understandability and ease of use</a:t>
                      </a:r>
                    </a:p>
                    <a:p>
                      <a:pPr marL="228600" lvl="1" indent="-228600">
                        <a:spcBef>
                          <a:spcPts val="300"/>
                        </a:spcBef>
                        <a:spcAft>
                          <a:spcPts val="600"/>
                        </a:spcAft>
                        <a:buFont typeface="Arial" pitchFamily="34" charset="0"/>
                        <a:buChar char="•"/>
                      </a:pPr>
                      <a:r>
                        <a:rPr lang="en-US" sz="1400" dirty="0" smtClean="0">
                          <a:solidFill>
                            <a:schemeClr val="tx2"/>
                          </a:solidFill>
                        </a:rPr>
                        <a:t>Applicability to various types of organizations</a:t>
                      </a:r>
                    </a:p>
                    <a:p>
                      <a:pPr marL="228600" lvl="1" indent="-228600">
                        <a:spcBef>
                          <a:spcPts val="300"/>
                        </a:spcBef>
                        <a:spcAft>
                          <a:spcPts val="600"/>
                        </a:spcAft>
                        <a:buFont typeface="Arial" pitchFamily="34" charset="0"/>
                        <a:buChar char="•"/>
                      </a:pPr>
                      <a:r>
                        <a:rPr lang="en-US" sz="1400" dirty="0" smtClean="0">
                          <a:solidFill>
                            <a:schemeClr val="tx2"/>
                          </a:solidFill>
                        </a:rPr>
                        <a:t>Impact or burden on regulatory reporting</a:t>
                      </a:r>
                      <a:endParaRPr lang="en-US" sz="1400" dirty="0">
                        <a:solidFill>
                          <a:schemeClr val="tx2"/>
                        </a:solidFill>
                      </a:endParaRPr>
                    </a:p>
                  </a:txBody>
                  <a:tcPr/>
                </a:tc>
              </a:tr>
              <a:tr h="370840">
                <a:tc>
                  <a:txBody>
                    <a:bodyPr/>
                    <a:lstStyle/>
                    <a:p>
                      <a:pPr marL="228600" indent="-228600">
                        <a:spcBef>
                          <a:spcPts val="600"/>
                        </a:spcBef>
                        <a:spcAft>
                          <a:spcPts val="600"/>
                        </a:spcAft>
                        <a:buFont typeface="+mj-lt"/>
                        <a:buAutoNum type="arabicPeriod" startAt="3"/>
                      </a:pPr>
                      <a:r>
                        <a:rPr lang="en-US" sz="1400" dirty="0" smtClean="0">
                          <a:solidFill>
                            <a:schemeClr val="tx2"/>
                          </a:solidFill>
                        </a:rPr>
                        <a:t>Specific areas of interest (Survey format scale of 1 – 5)</a:t>
                      </a:r>
                      <a:endParaRPr lang="en-US" sz="1400" dirty="0">
                        <a:solidFill>
                          <a:schemeClr val="tx2"/>
                        </a:solidFill>
                      </a:endParaRPr>
                    </a:p>
                  </a:txBody>
                  <a:tcPr/>
                </a:tc>
                <a:tc>
                  <a:txBody>
                    <a:bodyPr/>
                    <a:lstStyle/>
                    <a:p>
                      <a:pPr marL="228600" lvl="1" indent="-228600">
                        <a:spcBef>
                          <a:spcPts val="300"/>
                        </a:spcBef>
                        <a:spcAft>
                          <a:spcPts val="600"/>
                        </a:spcAft>
                        <a:buFont typeface="Arial" pitchFamily="34" charset="0"/>
                        <a:buChar char="•"/>
                      </a:pPr>
                      <a:r>
                        <a:rPr lang="en-US" sz="1400" dirty="0" smtClean="0">
                          <a:solidFill>
                            <a:schemeClr val="tx2"/>
                          </a:solidFill>
                        </a:rPr>
                        <a:t>Completeness and appropriateness of the 17 Principles and associated Attributes</a:t>
                      </a:r>
                    </a:p>
                    <a:p>
                      <a:pPr marL="228600" lvl="1" indent="-228600">
                        <a:spcBef>
                          <a:spcPts val="300"/>
                        </a:spcBef>
                        <a:spcAft>
                          <a:spcPts val="600"/>
                        </a:spcAft>
                        <a:buFont typeface="Arial" pitchFamily="34" charset="0"/>
                        <a:buChar char="•"/>
                      </a:pPr>
                      <a:r>
                        <a:rPr lang="en-US" sz="1400" dirty="0" smtClean="0">
                          <a:solidFill>
                            <a:schemeClr val="tx2"/>
                          </a:solidFill>
                        </a:rPr>
                        <a:t>The requirement for all 17 Principles to be present and functioning to have effective internal control</a:t>
                      </a:r>
                    </a:p>
                    <a:p>
                      <a:pPr marL="228600" lvl="1" indent="-228600">
                        <a:spcBef>
                          <a:spcPts val="300"/>
                        </a:spcBef>
                        <a:spcAft>
                          <a:spcPts val="600"/>
                        </a:spcAft>
                        <a:buFont typeface="Arial" pitchFamily="34" charset="0"/>
                        <a:buChar char="•"/>
                      </a:pPr>
                      <a:r>
                        <a:rPr lang="en-US" sz="1400" dirty="0" smtClean="0">
                          <a:solidFill>
                            <a:schemeClr val="tx2"/>
                          </a:solidFill>
                        </a:rPr>
                        <a:t>Appropriateness of expanding the reporting</a:t>
                      </a:r>
                      <a:r>
                        <a:rPr lang="en-US" sz="1400" baseline="0" dirty="0" smtClean="0">
                          <a:solidFill>
                            <a:schemeClr val="tx2"/>
                          </a:solidFill>
                        </a:rPr>
                        <a:t> </a:t>
                      </a:r>
                      <a:r>
                        <a:rPr lang="en-US" sz="1400" dirty="0" smtClean="0">
                          <a:solidFill>
                            <a:schemeClr val="tx2"/>
                          </a:solidFill>
                        </a:rPr>
                        <a:t>objective category beyond financial reporting</a:t>
                      </a:r>
                    </a:p>
                  </a:txBody>
                  <a:tcPr/>
                </a:tc>
              </a:tr>
              <a:tr h="370840">
                <a:tc>
                  <a:txBody>
                    <a:bodyPr/>
                    <a:lstStyle/>
                    <a:p>
                      <a:pPr marL="228600" indent="-228600">
                        <a:spcBef>
                          <a:spcPts val="600"/>
                        </a:spcBef>
                        <a:spcAft>
                          <a:spcPts val="600"/>
                        </a:spcAft>
                        <a:buFont typeface="+mj-lt"/>
                        <a:buAutoNum type="arabicPeriod" startAt="4"/>
                      </a:pPr>
                      <a:r>
                        <a:rPr lang="en-US" sz="1400" dirty="0" smtClean="0">
                          <a:solidFill>
                            <a:schemeClr val="tx2"/>
                          </a:solidFill>
                        </a:rPr>
                        <a:t>Summary</a:t>
                      </a:r>
                      <a:endParaRPr lang="en-US" sz="1400" dirty="0">
                        <a:solidFill>
                          <a:schemeClr val="tx2"/>
                        </a:solidFill>
                      </a:endParaRPr>
                    </a:p>
                  </a:txBody>
                  <a:tcPr/>
                </a:tc>
                <a:tc>
                  <a:txBody>
                    <a:bodyPr/>
                    <a:lstStyle/>
                    <a:p>
                      <a:pPr marL="228600" lvl="1" indent="-228600">
                        <a:spcBef>
                          <a:spcPts val="300"/>
                        </a:spcBef>
                        <a:spcAft>
                          <a:spcPts val="600"/>
                        </a:spcAft>
                        <a:buFont typeface="Arial" pitchFamily="34" charset="0"/>
                        <a:buChar char="•"/>
                      </a:pPr>
                      <a:r>
                        <a:rPr lang="en-US" sz="1400" dirty="0" smtClean="0">
                          <a:solidFill>
                            <a:schemeClr val="tx2"/>
                          </a:solidFill>
                        </a:rPr>
                        <a:t>General  comments  on  any</a:t>
                      </a:r>
                      <a:r>
                        <a:rPr lang="en-US" sz="1400" baseline="0" dirty="0" smtClean="0">
                          <a:solidFill>
                            <a:schemeClr val="tx2"/>
                          </a:solidFill>
                        </a:rPr>
                        <a:t>  topic of interest relevant  to the updated </a:t>
                      </a:r>
                      <a:r>
                        <a:rPr lang="en-US" sz="1400" i="1" baseline="0" dirty="0" smtClean="0">
                          <a:solidFill>
                            <a:schemeClr val="tx2"/>
                          </a:solidFill>
                        </a:rPr>
                        <a:t>Framework</a:t>
                      </a:r>
                      <a:endParaRPr lang="en-US" sz="1400" i="1" dirty="0">
                        <a:solidFill>
                          <a:schemeClr val="tx2"/>
                        </a:solidFill>
                      </a:endParaRPr>
                    </a:p>
                  </a:txBody>
                  <a:tcPr/>
                </a:tc>
              </a:tr>
            </a:tbl>
          </a:graphicData>
        </a:graphic>
      </p:graphicFrame>
      <p:sp>
        <p:nvSpPr>
          <p:cNvPr id="9" name="Title 8"/>
          <p:cNvSpPr>
            <a:spLocks noGrp="1"/>
          </p:cNvSpPr>
          <p:nvPr>
            <p:ph type="title"/>
          </p:nvPr>
        </p:nvSpPr>
        <p:spPr>
          <a:xfrm>
            <a:off x="457200" y="1066800"/>
            <a:ext cx="8229600" cy="1066800"/>
          </a:xfrm>
        </p:spPr>
        <p:txBody>
          <a:bodyPr/>
          <a:lstStyle/>
          <a:p>
            <a:r>
              <a:rPr lang="en-US" dirty="0" smtClean="0"/>
              <a:t/>
            </a:r>
            <a:br>
              <a:rPr lang="en-US" dirty="0" smtClean="0"/>
            </a:br>
            <a:r>
              <a:rPr lang="en-US" dirty="0" smtClean="0"/>
              <a:t>Public Exposure Process</a:t>
            </a:r>
            <a:br>
              <a:rPr lang="en-US" dirty="0" smtClean="0"/>
            </a:br>
            <a:r>
              <a:rPr lang="en-US" sz="1600" dirty="0" smtClean="0"/>
              <a:t>Specific areas to provide feedback and to assist respondents in developing view points</a:t>
            </a:r>
            <a:endParaRPr lang="en-US"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066800"/>
          </a:xfrm>
        </p:spPr>
        <p:txBody>
          <a:bodyPr/>
          <a:lstStyle/>
          <a:p>
            <a:r>
              <a:rPr lang="en-US" sz="2600" dirty="0" smtClean="0"/>
              <a:t>Guidance on Internal Control over External Financial Reporting (ICEFR)–Published Financial Statements</a:t>
            </a:r>
            <a:endParaRPr lang="en-US" sz="2600" dirty="0"/>
          </a:p>
        </p:txBody>
      </p:sp>
      <p:sp>
        <p:nvSpPr>
          <p:cNvPr id="3" name="Content Placeholder 2"/>
          <p:cNvSpPr>
            <a:spLocks noGrp="1"/>
          </p:cNvSpPr>
          <p:nvPr>
            <p:ph idx="1"/>
          </p:nvPr>
        </p:nvSpPr>
        <p:spPr>
          <a:xfrm>
            <a:off x="457200" y="2533650"/>
            <a:ext cx="8229600" cy="3943350"/>
          </a:xfrm>
        </p:spPr>
        <p:txBody>
          <a:bodyPr/>
          <a:lstStyle/>
          <a:p>
            <a:pPr>
              <a:spcAft>
                <a:spcPts val="600"/>
              </a:spcAft>
            </a:pPr>
            <a:r>
              <a:rPr lang="en-US" sz="1800" dirty="0" smtClean="0"/>
              <a:t>A supplemental document to the updated </a:t>
            </a:r>
            <a:r>
              <a:rPr lang="en-US" sz="1800" i="1" dirty="0" smtClean="0"/>
              <a:t>Framework</a:t>
            </a:r>
          </a:p>
          <a:p>
            <a:pPr>
              <a:spcAft>
                <a:spcPts val="600"/>
              </a:spcAft>
            </a:pPr>
            <a:r>
              <a:rPr lang="en-US" sz="1800" dirty="0" smtClean="0"/>
              <a:t>Currently scheduled for public exposure in the spring of 2012</a:t>
            </a:r>
          </a:p>
          <a:p>
            <a:pPr>
              <a:spcAft>
                <a:spcPts val="600"/>
              </a:spcAft>
            </a:pPr>
            <a:r>
              <a:rPr lang="en-US" sz="1800" dirty="0" smtClean="0"/>
              <a:t>Provides guidance in applying the updated </a:t>
            </a:r>
            <a:r>
              <a:rPr lang="en-US" sz="1800" i="1" dirty="0" smtClean="0"/>
              <a:t>Framework</a:t>
            </a:r>
            <a:r>
              <a:rPr lang="en-US" sz="1800" dirty="0" smtClean="0"/>
              <a:t> to this sub-category of the Reporting objective</a:t>
            </a:r>
          </a:p>
          <a:p>
            <a:pPr>
              <a:spcAft>
                <a:spcPts val="600"/>
              </a:spcAft>
            </a:pPr>
            <a:r>
              <a:rPr lang="en-US" sz="1800" dirty="0" smtClean="0"/>
              <a:t>Includes approaches and examples to assist management in designing and implementing internal control over external financial reporting</a:t>
            </a:r>
          </a:p>
          <a:p>
            <a:pPr>
              <a:spcAft>
                <a:spcPts val="600"/>
              </a:spcAft>
            </a:pPr>
            <a:r>
              <a:rPr lang="en-US" sz="1800" dirty="0" smtClean="0"/>
              <a:t>A draft of the guidance will be accessible for information and reference to respondents during the public exposure of the updated </a:t>
            </a:r>
            <a:r>
              <a:rPr lang="en-US" sz="1800" i="1" dirty="0" smtClean="0"/>
              <a:t>Framework</a:t>
            </a:r>
            <a:r>
              <a:rPr lang="en-US" sz="1800" dirty="0" smtClean="0"/>
              <a:t> at </a:t>
            </a:r>
            <a:r>
              <a:rPr lang="en-US" sz="1800" u="sng" dirty="0" smtClean="0">
                <a:solidFill>
                  <a:schemeClr val="tx2">
                    <a:lumMod val="60000"/>
                    <a:lumOff val="40000"/>
                  </a:schemeClr>
                </a:solidFill>
              </a:rPr>
              <a:t>www.ic.coso.org</a:t>
            </a:r>
          </a:p>
          <a:p>
            <a:pPr>
              <a:spcAft>
                <a:spcPts val="600"/>
              </a:spcAft>
            </a:pPr>
            <a:r>
              <a:rPr lang="en-US" sz="1800" dirty="0" smtClean="0"/>
              <a:t>Guidance will not replace or modify the updated </a:t>
            </a:r>
            <a:r>
              <a:rPr lang="en-US" sz="1800" i="1" dirty="0" smtClean="0"/>
              <a:t>Framework</a:t>
            </a:r>
            <a:endParaRPr lang="en-US" sz="1800"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Please contact </a:t>
            </a:r>
            <a:r>
              <a:rPr lang="en-US" dirty="0" smtClean="0">
                <a:hlinkClick r:id="rId2"/>
              </a:rPr>
              <a:t>icif@us.pwc.com</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p:txBody>
          <a:bodyPr/>
          <a:lstStyle/>
          <a:p>
            <a:r>
              <a:rPr lang="en-US" dirty="0" smtClean="0"/>
              <a:t>Internal Control-Integrated Framework</a:t>
            </a:r>
          </a:p>
        </p:txBody>
      </p:sp>
      <p:sp>
        <p:nvSpPr>
          <p:cNvPr id="13315" name="Rectangle 3"/>
          <p:cNvSpPr>
            <a:spLocks noGrp="1"/>
          </p:cNvSpPr>
          <p:nvPr>
            <p:ph sz="half" idx="1"/>
          </p:nvPr>
        </p:nvSpPr>
        <p:spPr/>
        <p:txBody>
          <a:bodyPr/>
          <a:lstStyle/>
          <a:p>
            <a:pPr marL="365125" lvl="2" indent="-255588">
              <a:spcAft>
                <a:spcPts val="600"/>
              </a:spcAft>
              <a:buFont typeface="Georgia" pitchFamily="18" charset="0"/>
              <a:buChar char="•"/>
            </a:pPr>
            <a:r>
              <a:rPr lang="en-GB" sz="2000" dirty="0" smtClean="0"/>
              <a:t>First published in 1992</a:t>
            </a:r>
          </a:p>
          <a:p>
            <a:pPr marL="365125" lvl="2" indent="-255588">
              <a:spcAft>
                <a:spcPts val="600"/>
              </a:spcAft>
              <a:buFont typeface="Georgia" pitchFamily="18" charset="0"/>
              <a:buChar char="•"/>
            </a:pPr>
            <a:r>
              <a:rPr lang="en-GB" sz="2000" dirty="0" smtClean="0"/>
              <a:t>Gained wide acceptance following financial control failures of early 2000’s</a:t>
            </a:r>
          </a:p>
          <a:p>
            <a:pPr marL="365125" lvl="2" indent="-255588">
              <a:spcAft>
                <a:spcPts val="600"/>
              </a:spcAft>
              <a:buFont typeface="Georgia" pitchFamily="18" charset="0"/>
              <a:buChar char="•"/>
            </a:pPr>
            <a:r>
              <a:rPr lang="en-GB" sz="2000" dirty="0" smtClean="0"/>
              <a:t>Most widely used framework in the US</a:t>
            </a:r>
          </a:p>
          <a:p>
            <a:pPr marL="365125" lvl="2" indent="-255588">
              <a:spcAft>
                <a:spcPts val="600"/>
              </a:spcAft>
              <a:buFont typeface="Georgia" pitchFamily="18" charset="0"/>
              <a:buChar char="•"/>
            </a:pPr>
            <a:r>
              <a:rPr lang="en-GB" sz="2000" dirty="0" smtClean="0"/>
              <a:t>Also widely used around the world</a:t>
            </a:r>
            <a:endParaRPr lang="en-CA" sz="2000" dirty="0" smtClean="0"/>
          </a:p>
        </p:txBody>
      </p:sp>
      <p:pic>
        <p:nvPicPr>
          <p:cNvPr id="13316" name="Picture 40"/>
          <p:cNvPicPr>
            <a:picLocks noChangeAspect="1" noChangeArrowheads="1"/>
          </p:cNvPicPr>
          <p:nvPr/>
        </p:nvPicPr>
        <p:blipFill>
          <a:blip r:embed="rId3" cstate="print"/>
          <a:srcRect/>
          <a:stretch>
            <a:fillRect/>
          </a:stretch>
        </p:blipFill>
        <p:spPr bwMode="auto">
          <a:xfrm>
            <a:off x="4495800" y="2133600"/>
            <a:ext cx="4214813" cy="3733800"/>
          </a:xfrm>
          <a:prstGeom prst="rect">
            <a:avLst/>
          </a:prstGeom>
          <a:noFill/>
          <a:ln w="9525" algn="ctr">
            <a:noFill/>
            <a:miter lim="800000"/>
            <a:headEnd/>
            <a:tailEnd/>
          </a:ln>
        </p:spPr>
      </p:pic>
      <p:sp>
        <p:nvSpPr>
          <p:cNvPr id="5" name="TextBox 4"/>
          <p:cNvSpPr txBox="1"/>
          <p:nvPr/>
        </p:nvSpPr>
        <p:spPr>
          <a:xfrm>
            <a:off x="5715000" y="6019800"/>
            <a:ext cx="1981200" cy="307777"/>
          </a:xfrm>
          <a:prstGeom prst="rect">
            <a:avLst/>
          </a:prstGeom>
          <a:noFill/>
        </p:spPr>
        <p:txBody>
          <a:bodyPr wrap="square" rtlCol="0">
            <a:spAutoFit/>
          </a:bodyPr>
          <a:lstStyle/>
          <a:p>
            <a:pPr algn="ctr"/>
            <a:r>
              <a:rPr lang="en-US" sz="1400" dirty="0" smtClean="0">
                <a:solidFill>
                  <a:schemeClr val="tx2"/>
                </a:solidFill>
                <a:latin typeface="+mn-lt"/>
              </a:rPr>
              <a:t>Original COSO Cube</a:t>
            </a:r>
            <a:endParaRPr lang="en-US" sz="1400" dirty="0">
              <a:solidFill>
                <a:schemeClr val="tx2"/>
              </a:solidFill>
              <a:latin typeface="+mn-lt"/>
            </a:endParaRP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p:txBody>
          <a:bodyPr/>
          <a:lstStyle/>
          <a:p>
            <a:r>
              <a:rPr lang="en-US" dirty="0" smtClean="0"/>
              <a:t>Key Concepts – Timeless</a:t>
            </a:r>
          </a:p>
        </p:txBody>
      </p:sp>
      <p:sp>
        <p:nvSpPr>
          <p:cNvPr id="15363" name="Rectangle 3"/>
          <p:cNvSpPr>
            <a:spLocks noGrp="1"/>
          </p:cNvSpPr>
          <p:nvPr>
            <p:ph type="body" idx="1"/>
          </p:nvPr>
        </p:nvSpPr>
        <p:spPr/>
        <p:txBody>
          <a:bodyPr/>
          <a:lstStyle/>
          <a:p>
            <a:pPr>
              <a:spcAft>
                <a:spcPts val="600"/>
              </a:spcAft>
            </a:pPr>
            <a:r>
              <a:rPr lang="en-US" dirty="0" smtClean="0"/>
              <a:t>A process</a:t>
            </a:r>
          </a:p>
          <a:p>
            <a:pPr>
              <a:spcAft>
                <a:spcPts val="600"/>
              </a:spcAft>
            </a:pPr>
            <a:r>
              <a:rPr lang="en-US" dirty="0" smtClean="0"/>
              <a:t>Effected by people</a:t>
            </a:r>
          </a:p>
          <a:p>
            <a:pPr>
              <a:spcAft>
                <a:spcPts val="600"/>
              </a:spcAft>
            </a:pPr>
            <a:r>
              <a:rPr lang="en-US" dirty="0" smtClean="0"/>
              <a:t>Provides reasonable assurance</a:t>
            </a:r>
          </a:p>
          <a:p>
            <a:pPr>
              <a:spcAft>
                <a:spcPts val="600"/>
              </a:spcAft>
            </a:pPr>
            <a:r>
              <a:rPr lang="en-US" dirty="0" smtClean="0"/>
              <a:t>Geared to achievement of objectives related to (1)operations, (2)compliance and (3)financial reporting</a:t>
            </a:r>
          </a:p>
          <a:p>
            <a:pPr>
              <a:spcAft>
                <a:spcPts val="600"/>
              </a:spcAft>
            </a:pPr>
            <a:r>
              <a:rPr lang="en-US" dirty="0" smtClean="0"/>
              <a:t>Five components:</a:t>
            </a:r>
          </a:p>
          <a:p>
            <a:pPr lvl="1">
              <a:spcAft>
                <a:spcPts val="600"/>
              </a:spcAft>
            </a:pPr>
            <a:r>
              <a:rPr lang="en-US" dirty="0" smtClean="0"/>
              <a:t>Control Environment</a:t>
            </a:r>
          </a:p>
          <a:p>
            <a:pPr lvl="1">
              <a:spcAft>
                <a:spcPts val="600"/>
              </a:spcAft>
            </a:pPr>
            <a:r>
              <a:rPr lang="en-US" dirty="0" smtClean="0"/>
              <a:t>Risk Assessment</a:t>
            </a:r>
          </a:p>
          <a:p>
            <a:pPr lvl="1">
              <a:spcAft>
                <a:spcPts val="600"/>
              </a:spcAft>
            </a:pPr>
            <a:r>
              <a:rPr lang="en-US" dirty="0" smtClean="0"/>
              <a:t>Control Activities</a:t>
            </a:r>
          </a:p>
          <a:p>
            <a:pPr lvl="1">
              <a:spcAft>
                <a:spcPts val="600"/>
              </a:spcAft>
            </a:pPr>
            <a:r>
              <a:rPr lang="en-US" dirty="0" smtClean="0"/>
              <a:t>Information and Communication</a:t>
            </a:r>
          </a:p>
          <a:p>
            <a:pPr lvl="1">
              <a:spcAft>
                <a:spcPts val="600"/>
              </a:spcAft>
            </a:pPr>
            <a:r>
              <a:rPr lang="en-US" dirty="0" smtClean="0"/>
              <a:t>Monitoring</a:t>
            </a:r>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own Arrow 5"/>
          <p:cNvSpPr/>
          <p:nvPr/>
        </p:nvSpPr>
        <p:spPr bwMode="ltGray">
          <a:xfrm>
            <a:off x="1625234" y="2133600"/>
            <a:ext cx="432166" cy="4032964"/>
          </a:xfrm>
          <a:prstGeom prst="downArrow">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000" dirty="0" err="1" smtClean="0">
              <a:solidFill>
                <a:schemeClr val="bg1"/>
              </a:solidFill>
            </a:endParaRPr>
          </a:p>
        </p:txBody>
      </p:sp>
      <p:sp>
        <p:nvSpPr>
          <p:cNvPr id="25" name="TextBox 5"/>
          <p:cNvSpPr txBox="1"/>
          <p:nvPr/>
        </p:nvSpPr>
        <p:spPr>
          <a:xfrm>
            <a:off x="381000" y="2178939"/>
            <a:ext cx="1295400" cy="523555"/>
          </a:xfrm>
          <a:prstGeom prst="rect">
            <a:avLst/>
          </a:prstGeom>
          <a:noFill/>
        </p:spPr>
        <p:txBody>
          <a:bodyPr wrap="square" lIns="0" tIns="0" rIns="0" bIns="0" rtlCol="0">
            <a:noAutofit/>
          </a:bodyPr>
          <a:lstStyle/>
          <a:p>
            <a:r>
              <a:rPr lang="en-US" sz="1400" i="1" dirty="0" smtClean="0">
                <a:solidFill>
                  <a:schemeClr val="tx2"/>
                </a:solidFill>
                <a:latin typeface="+mn-lt"/>
                <a:cs typeface="Arial" pitchFamily="34" charset="0"/>
              </a:rPr>
              <a:t>ICIF works </a:t>
            </a:r>
          </a:p>
          <a:p>
            <a:r>
              <a:rPr lang="en-US" sz="1400" i="1" dirty="0" smtClean="0">
                <a:solidFill>
                  <a:schemeClr val="tx2"/>
                </a:solidFill>
                <a:latin typeface="+mn-lt"/>
                <a:cs typeface="Arial" pitchFamily="34" charset="0"/>
              </a:rPr>
              <a:t>well today</a:t>
            </a:r>
            <a:endParaRPr lang="en-GB" sz="1400" i="1" dirty="0" smtClean="0">
              <a:solidFill>
                <a:schemeClr val="tx2"/>
              </a:solidFill>
              <a:latin typeface="+mn-lt"/>
              <a:cs typeface="Arial" pitchFamily="34" charset="0"/>
            </a:endParaRPr>
          </a:p>
        </p:txBody>
      </p:sp>
      <p:sp>
        <p:nvSpPr>
          <p:cNvPr id="26" name="Rectangle 6"/>
          <p:cNvSpPr/>
          <p:nvPr/>
        </p:nvSpPr>
        <p:spPr bwMode="ltGray">
          <a:xfrm>
            <a:off x="2286000" y="2134932"/>
            <a:ext cx="6477000" cy="428079"/>
          </a:xfrm>
          <a:prstGeom prst="rect">
            <a:avLst/>
          </a:prstGeom>
          <a:solidFill>
            <a:schemeClr val="tx2">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rtlCol="0" anchor="ctr" anchorCtr="1">
            <a:noAutofit/>
          </a:bodyPr>
          <a:lstStyle/>
          <a:p>
            <a:r>
              <a:rPr lang="en-US" sz="1400" dirty="0" smtClean="0">
                <a:solidFill>
                  <a:schemeClr val="tx2"/>
                </a:solidFill>
                <a:cs typeface="Arial" pitchFamily="34" charset="0"/>
              </a:rPr>
              <a:t>COSO’s Internal Control – Integrated Framework (1992 Edition)</a:t>
            </a:r>
          </a:p>
        </p:txBody>
      </p:sp>
      <p:sp>
        <p:nvSpPr>
          <p:cNvPr id="22" name="TextBox 7"/>
          <p:cNvSpPr txBox="1"/>
          <p:nvPr/>
        </p:nvSpPr>
        <p:spPr>
          <a:xfrm>
            <a:off x="381000" y="3032550"/>
            <a:ext cx="1219200" cy="465585"/>
          </a:xfrm>
          <a:prstGeom prst="rect">
            <a:avLst/>
          </a:prstGeom>
          <a:noFill/>
        </p:spPr>
        <p:txBody>
          <a:bodyPr wrap="square" lIns="0" tIns="0" rIns="0" bIns="0" rtlCol="0">
            <a:noAutofit/>
          </a:bodyPr>
          <a:lstStyle/>
          <a:p>
            <a:r>
              <a:rPr lang="en-US" sz="1400" i="1" dirty="0" smtClean="0">
                <a:solidFill>
                  <a:schemeClr val="tx2"/>
                </a:solidFill>
                <a:latin typeface="+mn-lt"/>
                <a:cs typeface="Arial" pitchFamily="34" charset="0"/>
              </a:rPr>
              <a:t>Refresh </a:t>
            </a:r>
          </a:p>
          <a:p>
            <a:r>
              <a:rPr lang="en-US" sz="1400" i="1" dirty="0" smtClean="0">
                <a:solidFill>
                  <a:schemeClr val="tx2"/>
                </a:solidFill>
                <a:latin typeface="+mn-lt"/>
                <a:cs typeface="Arial" pitchFamily="34" charset="0"/>
              </a:rPr>
              <a:t>objectives</a:t>
            </a:r>
          </a:p>
        </p:txBody>
      </p:sp>
      <p:sp>
        <p:nvSpPr>
          <p:cNvPr id="14" name="TextBox 13"/>
          <p:cNvSpPr txBox="1"/>
          <p:nvPr/>
        </p:nvSpPr>
        <p:spPr>
          <a:xfrm>
            <a:off x="381000" y="4572000"/>
            <a:ext cx="1255642" cy="213275"/>
          </a:xfrm>
          <a:prstGeom prst="rect">
            <a:avLst/>
          </a:prstGeom>
          <a:noFill/>
        </p:spPr>
        <p:txBody>
          <a:bodyPr wrap="square" lIns="0" tIns="0" rIns="0" bIns="0" rtlCol="0">
            <a:noAutofit/>
          </a:bodyPr>
          <a:lstStyle/>
          <a:p>
            <a:r>
              <a:rPr lang="en-US" sz="1400" i="1" dirty="0" smtClean="0">
                <a:solidFill>
                  <a:schemeClr val="tx2"/>
                </a:solidFill>
                <a:latin typeface="+mn-lt"/>
                <a:cs typeface="Arial" pitchFamily="34" charset="0"/>
              </a:rPr>
              <a:t>Enhancements</a:t>
            </a:r>
          </a:p>
        </p:txBody>
      </p:sp>
      <p:sp>
        <p:nvSpPr>
          <p:cNvPr id="12" name="TextBox 11"/>
          <p:cNvSpPr txBox="1"/>
          <p:nvPr/>
        </p:nvSpPr>
        <p:spPr>
          <a:xfrm>
            <a:off x="381000" y="5273937"/>
            <a:ext cx="1219200" cy="898263"/>
          </a:xfrm>
          <a:prstGeom prst="rect">
            <a:avLst/>
          </a:prstGeom>
          <a:noFill/>
        </p:spPr>
        <p:txBody>
          <a:bodyPr wrap="square" lIns="0" tIns="0" rIns="0" bIns="0" rtlCol="0">
            <a:noAutofit/>
          </a:bodyPr>
          <a:lstStyle/>
          <a:p>
            <a:r>
              <a:rPr lang="en-US" sz="1400" i="1" dirty="0" smtClean="0">
                <a:solidFill>
                  <a:schemeClr val="tx2"/>
                </a:solidFill>
                <a:latin typeface="+mn-lt"/>
                <a:cs typeface="Arial" pitchFamily="34" charset="0"/>
              </a:rPr>
              <a:t>ICIF will work </a:t>
            </a:r>
            <a:br>
              <a:rPr lang="en-US" sz="1400" i="1" dirty="0" smtClean="0">
                <a:solidFill>
                  <a:schemeClr val="tx2"/>
                </a:solidFill>
                <a:latin typeface="+mn-lt"/>
                <a:cs typeface="Arial" pitchFamily="34" charset="0"/>
              </a:rPr>
            </a:br>
            <a:r>
              <a:rPr lang="en-US" sz="1400" i="1" dirty="0" smtClean="0">
                <a:solidFill>
                  <a:schemeClr val="tx2"/>
                </a:solidFill>
                <a:latin typeface="+mn-lt"/>
                <a:cs typeface="Arial" pitchFamily="34" charset="0"/>
              </a:rPr>
              <a:t>better tomorrow</a:t>
            </a:r>
          </a:p>
        </p:txBody>
      </p:sp>
      <p:sp>
        <p:nvSpPr>
          <p:cNvPr id="13" name="Rectangle 12"/>
          <p:cNvSpPr/>
          <p:nvPr/>
        </p:nvSpPr>
        <p:spPr bwMode="ltGray">
          <a:xfrm>
            <a:off x="2286000" y="5730757"/>
            <a:ext cx="6477000" cy="322861"/>
          </a:xfrm>
          <a:prstGeom prst="rect">
            <a:avLst/>
          </a:prstGeom>
          <a:solidFill>
            <a:schemeClr val="tx2">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rtlCol="0" anchor="ctr" anchorCtr="1">
            <a:noAutofit/>
          </a:bodyPr>
          <a:lstStyle/>
          <a:p>
            <a:r>
              <a:rPr lang="en-US" sz="1400" dirty="0" smtClean="0">
                <a:solidFill>
                  <a:schemeClr val="tx2"/>
                </a:solidFill>
                <a:cs typeface="Arial" pitchFamily="34" charset="0"/>
              </a:rPr>
              <a:t>COSO’s</a:t>
            </a:r>
            <a:r>
              <a:rPr lang="en-US" sz="1400" i="1" dirty="0" smtClean="0">
                <a:solidFill>
                  <a:schemeClr val="tx2"/>
                </a:solidFill>
                <a:cs typeface="Arial" pitchFamily="34" charset="0"/>
              </a:rPr>
              <a:t> Internal Control – Integrated Framework </a:t>
            </a:r>
            <a:r>
              <a:rPr lang="en-US" sz="1400" dirty="0" smtClean="0">
                <a:solidFill>
                  <a:schemeClr val="tx2"/>
                </a:solidFill>
                <a:cs typeface="Arial" pitchFamily="34" charset="0"/>
              </a:rPr>
              <a:t>(Draft, 2012 Edition)</a:t>
            </a:r>
          </a:p>
        </p:txBody>
      </p:sp>
      <p:grpSp>
        <p:nvGrpSpPr>
          <p:cNvPr id="39" name="Group 38"/>
          <p:cNvGrpSpPr/>
          <p:nvPr/>
        </p:nvGrpSpPr>
        <p:grpSpPr>
          <a:xfrm>
            <a:off x="2293730" y="2895600"/>
            <a:ext cx="2073943" cy="2644852"/>
            <a:chOff x="2293730" y="2895600"/>
            <a:chExt cx="2073943" cy="2644852"/>
          </a:xfrm>
        </p:grpSpPr>
        <p:grpSp>
          <p:nvGrpSpPr>
            <p:cNvPr id="36" name="Group 35"/>
            <p:cNvGrpSpPr/>
            <p:nvPr/>
          </p:nvGrpSpPr>
          <p:grpSpPr>
            <a:xfrm>
              <a:off x="2293730" y="2895600"/>
              <a:ext cx="2073943" cy="900705"/>
              <a:chOff x="2286000" y="2895600"/>
              <a:chExt cx="2073943" cy="900705"/>
            </a:xfrm>
          </p:grpSpPr>
          <p:sp>
            <p:nvSpPr>
              <p:cNvPr id="29" name="Rectangle 28"/>
              <p:cNvSpPr/>
              <p:nvPr/>
            </p:nvSpPr>
            <p:spPr bwMode="ltGray">
              <a:xfrm>
                <a:off x="2286000" y="2895600"/>
                <a:ext cx="2073943" cy="900705"/>
              </a:xfrm>
              <a:prstGeom prst="rect">
                <a:avLst/>
              </a:prstGeom>
              <a:solidFill>
                <a:schemeClr val="tx2">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rtlCol="0" anchor="ctr">
                <a:noAutofit/>
              </a:bodyPr>
              <a:lstStyle/>
              <a:p>
                <a:endParaRPr lang="en-US" sz="1000" dirty="0" smtClean="0">
                  <a:solidFill>
                    <a:schemeClr val="tx1"/>
                  </a:solidFill>
                  <a:cs typeface="Arial" pitchFamily="34" charset="0"/>
                </a:endParaRPr>
              </a:p>
            </p:txBody>
          </p:sp>
          <p:sp>
            <p:nvSpPr>
              <p:cNvPr id="23" name="TextBox 22"/>
              <p:cNvSpPr txBox="1"/>
              <p:nvPr/>
            </p:nvSpPr>
            <p:spPr>
              <a:xfrm>
                <a:off x="2433419" y="2997949"/>
                <a:ext cx="1779104" cy="696007"/>
              </a:xfrm>
              <a:prstGeom prst="rect">
                <a:avLst/>
              </a:prstGeom>
              <a:noFill/>
            </p:spPr>
            <p:txBody>
              <a:bodyPr wrap="square" lIns="0" tIns="0" rIns="0" bIns="0" rtlCol="0">
                <a:noAutofit/>
              </a:bodyPr>
              <a:lstStyle/>
              <a:p>
                <a:pPr algn="ctr">
                  <a:buClr>
                    <a:schemeClr val="tx1"/>
                  </a:buClr>
                </a:pPr>
                <a:r>
                  <a:rPr lang="en-US" sz="1200" dirty="0" smtClean="0">
                    <a:solidFill>
                      <a:srgbClr val="01396A"/>
                    </a:solidFill>
                    <a:latin typeface="+mn-lt"/>
                    <a:cs typeface="Arial" pitchFamily="34" charset="0"/>
                  </a:rPr>
                  <a:t>Address significant changes to the business environment and associated risks</a:t>
                </a:r>
              </a:p>
            </p:txBody>
          </p:sp>
        </p:grpSp>
        <p:sp>
          <p:nvSpPr>
            <p:cNvPr id="15" name="Rectangle 14"/>
            <p:cNvSpPr/>
            <p:nvPr/>
          </p:nvSpPr>
          <p:spPr bwMode="ltGray">
            <a:xfrm>
              <a:off x="2302001" y="4190305"/>
              <a:ext cx="2057400" cy="915095"/>
            </a:xfrm>
            <a:prstGeom prst="rect">
              <a:avLst/>
            </a:prstGeom>
            <a:solidFill>
              <a:schemeClr val="tx2">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rtlCol="0" anchor="ctr" anchorCtr="1">
              <a:noAutofit/>
            </a:bodyPr>
            <a:lstStyle/>
            <a:p>
              <a:pPr algn="ctr"/>
              <a:r>
                <a:rPr lang="en-US" sz="1400" dirty="0" smtClean="0">
                  <a:solidFill>
                    <a:schemeClr val="tx2"/>
                  </a:solidFill>
                  <a:cs typeface="Arial" pitchFamily="34" charset="0"/>
                </a:rPr>
                <a:t>Updated, enhanced and clarified </a:t>
              </a:r>
              <a:r>
                <a:rPr lang="en-US" sz="1400" i="1" dirty="0" smtClean="0">
                  <a:solidFill>
                    <a:schemeClr val="tx2"/>
                  </a:solidFill>
                  <a:cs typeface="Arial" pitchFamily="34" charset="0"/>
                </a:rPr>
                <a:t>Framework</a:t>
              </a:r>
              <a:endParaRPr lang="en-US" sz="1400" dirty="0" smtClean="0">
                <a:solidFill>
                  <a:schemeClr val="tx2"/>
                </a:solidFill>
                <a:cs typeface="Arial" pitchFamily="34" charset="0"/>
              </a:endParaRPr>
            </a:p>
          </p:txBody>
        </p:sp>
        <p:sp>
          <p:nvSpPr>
            <p:cNvPr id="19" name="Isosceles Triangle 18"/>
            <p:cNvSpPr/>
            <p:nvPr/>
          </p:nvSpPr>
          <p:spPr bwMode="ltGray">
            <a:xfrm flipV="1">
              <a:off x="2759429" y="5306243"/>
              <a:ext cx="1142544" cy="234209"/>
            </a:xfrm>
            <a:prstGeom prst="triangle">
              <a:avLst/>
            </a:prstGeom>
            <a:solidFill>
              <a:schemeClr val="tx2">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smtClean="0">
                <a:solidFill>
                  <a:schemeClr val="bg1"/>
                </a:solidFill>
              </a:endParaRPr>
            </a:p>
          </p:txBody>
        </p:sp>
        <p:sp>
          <p:nvSpPr>
            <p:cNvPr id="27" name="Isosceles Triangle 26"/>
            <p:cNvSpPr/>
            <p:nvPr/>
          </p:nvSpPr>
          <p:spPr bwMode="ltGray">
            <a:xfrm flipV="1">
              <a:off x="2792139" y="3885313"/>
              <a:ext cx="1077124" cy="216345"/>
            </a:xfrm>
            <a:prstGeom prst="triangle">
              <a:avLst/>
            </a:prstGeom>
            <a:solidFill>
              <a:schemeClr val="tx2">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smtClean="0">
                <a:solidFill>
                  <a:schemeClr val="bg1"/>
                </a:solidFill>
              </a:endParaRPr>
            </a:p>
          </p:txBody>
        </p:sp>
      </p:grpSp>
      <p:grpSp>
        <p:nvGrpSpPr>
          <p:cNvPr id="41" name="Group 40"/>
          <p:cNvGrpSpPr/>
          <p:nvPr/>
        </p:nvGrpSpPr>
        <p:grpSpPr>
          <a:xfrm>
            <a:off x="6689057" y="2895600"/>
            <a:ext cx="2073943" cy="2667383"/>
            <a:chOff x="6689057" y="2895600"/>
            <a:chExt cx="2073943" cy="2667383"/>
          </a:xfrm>
        </p:grpSpPr>
        <p:sp>
          <p:nvSpPr>
            <p:cNvPr id="20" name="Isosceles Triangle 19"/>
            <p:cNvSpPr/>
            <p:nvPr/>
          </p:nvSpPr>
          <p:spPr bwMode="ltGray">
            <a:xfrm flipV="1">
              <a:off x="7154756" y="5328774"/>
              <a:ext cx="1142544" cy="234209"/>
            </a:xfrm>
            <a:prstGeom prst="triangle">
              <a:avLst/>
            </a:prstGeom>
            <a:solidFill>
              <a:schemeClr val="tx2">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smtClean="0">
                <a:solidFill>
                  <a:schemeClr val="bg1"/>
                </a:solidFill>
              </a:endParaRPr>
            </a:p>
          </p:txBody>
        </p:sp>
        <p:sp>
          <p:nvSpPr>
            <p:cNvPr id="28" name="Isosceles Triangle 27"/>
            <p:cNvSpPr/>
            <p:nvPr/>
          </p:nvSpPr>
          <p:spPr bwMode="ltGray">
            <a:xfrm flipV="1">
              <a:off x="7187466" y="3886200"/>
              <a:ext cx="1077124" cy="216345"/>
            </a:xfrm>
            <a:prstGeom prst="triangle">
              <a:avLst/>
            </a:prstGeom>
            <a:solidFill>
              <a:schemeClr val="tx2">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smtClean="0">
                <a:solidFill>
                  <a:schemeClr val="bg1"/>
                </a:solidFill>
              </a:endParaRPr>
            </a:p>
          </p:txBody>
        </p:sp>
        <p:grpSp>
          <p:nvGrpSpPr>
            <p:cNvPr id="38" name="Group 37"/>
            <p:cNvGrpSpPr/>
            <p:nvPr/>
          </p:nvGrpSpPr>
          <p:grpSpPr>
            <a:xfrm>
              <a:off x="6689057" y="2895600"/>
              <a:ext cx="2073943" cy="900705"/>
              <a:chOff x="6689057" y="2895600"/>
              <a:chExt cx="2073943" cy="900705"/>
            </a:xfrm>
          </p:grpSpPr>
          <p:sp>
            <p:nvSpPr>
              <p:cNvPr id="30" name="Rectangle 29"/>
              <p:cNvSpPr/>
              <p:nvPr/>
            </p:nvSpPr>
            <p:spPr bwMode="ltGray">
              <a:xfrm>
                <a:off x="6689057" y="2895600"/>
                <a:ext cx="2073943" cy="900705"/>
              </a:xfrm>
              <a:prstGeom prst="rect">
                <a:avLst/>
              </a:prstGeom>
              <a:solidFill>
                <a:schemeClr val="tx2">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rtlCol="0" anchor="ctr">
                <a:noAutofit/>
              </a:bodyPr>
              <a:lstStyle/>
              <a:p>
                <a:endParaRPr lang="en-US" sz="1000" dirty="0" smtClean="0">
                  <a:solidFill>
                    <a:schemeClr val="tx1"/>
                  </a:solidFill>
                  <a:cs typeface="Arial" pitchFamily="34" charset="0"/>
                </a:endParaRPr>
              </a:p>
            </p:txBody>
          </p:sp>
          <p:sp>
            <p:nvSpPr>
              <p:cNvPr id="31" name="TextBox 30"/>
              <p:cNvSpPr txBox="1"/>
              <p:nvPr/>
            </p:nvSpPr>
            <p:spPr>
              <a:xfrm>
                <a:off x="6778046" y="2981050"/>
                <a:ext cx="1895965" cy="729804"/>
              </a:xfrm>
              <a:prstGeom prst="rect">
                <a:avLst/>
              </a:prstGeom>
              <a:noFill/>
            </p:spPr>
            <p:txBody>
              <a:bodyPr wrap="square" lIns="0" tIns="0" rIns="0" bIns="0" rtlCol="0">
                <a:noAutofit/>
              </a:bodyPr>
              <a:lstStyle/>
              <a:p>
                <a:pPr marL="228600" indent="-228600" algn="ctr">
                  <a:buClr>
                    <a:schemeClr val="tx1"/>
                  </a:buClr>
                </a:pPr>
                <a:r>
                  <a:rPr lang="en-US" sz="1200" dirty="0" smtClean="0">
                    <a:solidFill>
                      <a:srgbClr val="01396A"/>
                    </a:solidFill>
                    <a:latin typeface="+mn-lt"/>
                    <a:cs typeface="Arial" pitchFamily="34" charset="0"/>
                  </a:rPr>
                  <a:t>Increase focus on operations, compliance and non-financial reporting objectives</a:t>
                </a:r>
              </a:p>
            </p:txBody>
          </p:sp>
        </p:grpSp>
        <p:sp>
          <p:nvSpPr>
            <p:cNvPr id="34" name="Rectangle 33"/>
            <p:cNvSpPr/>
            <p:nvPr/>
          </p:nvSpPr>
          <p:spPr bwMode="ltGray">
            <a:xfrm>
              <a:off x="6697328" y="4191000"/>
              <a:ext cx="2057400" cy="914400"/>
            </a:xfrm>
            <a:prstGeom prst="rect">
              <a:avLst/>
            </a:prstGeom>
            <a:solidFill>
              <a:schemeClr val="tx2">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rtlCol="0" anchor="ctr" anchorCtr="1">
              <a:noAutofit/>
            </a:bodyPr>
            <a:lstStyle/>
            <a:p>
              <a:pPr algn="ctr"/>
              <a:r>
                <a:rPr lang="en-US" sz="1400" dirty="0" smtClean="0">
                  <a:solidFill>
                    <a:schemeClr val="tx2"/>
                  </a:solidFill>
                </a:rPr>
                <a:t>Expanded internal and non-financial reporting guidance</a:t>
              </a:r>
              <a:endParaRPr lang="en-US" sz="1400" dirty="0" smtClean="0">
                <a:solidFill>
                  <a:schemeClr val="tx2"/>
                </a:solidFill>
                <a:cs typeface="Arial" pitchFamily="34" charset="0"/>
              </a:endParaRPr>
            </a:p>
          </p:txBody>
        </p:sp>
      </p:grpSp>
      <p:grpSp>
        <p:nvGrpSpPr>
          <p:cNvPr id="40" name="Group 39"/>
          <p:cNvGrpSpPr/>
          <p:nvPr/>
        </p:nvGrpSpPr>
        <p:grpSpPr>
          <a:xfrm>
            <a:off x="4495800" y="2895600"/>
            <a:ext cx="2073943" cy="2672609"/>
            <a:chOff x="4495800" y="2895600"/>
            <a:chExt cx="2073943" cy="2672609"/>
          </a:xfrm>
        </p:grpSpPr>
        <p:grpSp>
          <p:nvGrpSpPr>
            <p:cNvPr id="37" name="Group 36"/>
            <p:cNvGrpSpPr/>
            <p:nvPr/>
          </p:nvGrpSpPr>
          <p:grpSpPr>
            <a:xfrm>
              <a:off x="4495800" y="2895600"/>
              <a:ext cx="2073943" cy="900705"/>
              <a:chOff x="4495800" y="2895600"/>
              <a:chExt cx="2073943" cy="900705"/>
            </a:xfrm>
          </p:grpSpPr>
          <p:sp>
            <p:nvSpPr>
              <p:cNvPr id="5" name="Rectangle 4"/>
              <p:cNvSpPr/>
              <p:nvPr/>
            </p:nvSpPr>
            <p:spPr bwMode="ltGray">
              <a:xfrm>
                <a:off x="4495800" y="2895600"/>
                <a:ext cx="2073943" cy="900705"/>
              </a:xfrm>
              <a:prstGeom prst="rect">
                <a:avLst/>
              </a:prstGeom>
              <a:solidFill>
                <a:schemeClr val="tx2">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rtlCol="0" anchor="ctr">
                <a:noAutofit/>
              </a:bodyPr>
              <a:lstStyle/>
              <a:p>
                <a:endParaRPr lang="en-US" sz="1000" dirty="0" smtClean="0">
                  <a:solidFill>
                    <a:schemeClr val="tx1"/>
                  </a:solidFill>
                  <a:cs typeface="Arial" pitchFamily="34" charset="0"/>
                </a:endParaRPr>
              </a:p>
            </p:txBody>
          </p:sp>
          <p:sp>
            <p:nvSpPr>
              <p:cNvPr id="24" name="TextBox 23"/>
              <p:cNvSpPr txBox="1"/>
              <p:nvPr/>
            </p:nvSpPr>
            <p:spPr>
              <a:xfrm>
                <a:off x="4584789" y="2981050"/>
                <a:ext cx="1895965" cy="729804"/>
              </a:xfrm>
              <a:prstGeom prst="rect">
                <a:avLst/>
              </a:prstGeom>
              <a:noFill/>
            </p:spPr>
            <p:txBody>
              <a:bodyPr wrap="square" lIns="0" tIns="0" rIns="0" bIns="0" rtlCol="0">
                <a:noAutofit/>
              </a:bodyPr>
              <a:lstStyle/>
              <a:p>
                <a:pPr marL="228600" indent="-228600" algn="ctr">
                  <a:buClr>
                    <a:schemeClr val="tx1"/>
                  </a:buClr>
                </a:pPr>
                <a:r>
                  <a:rPr lang="en-US" sz="1200" dirty="0" smtClean="0">
                    <a:solidFill>
                      <a:srgbClr val="01396A"/>
                    </a:solidFill>
                    <a:latin typeface="+mn-lt"/>
                    <a:cs typeface="Arial" pitchFamily="34" charset="0"/>
                  </a:rPr>
                  <a:t>Codify criteria to use in the development and assessment of systems of internal control</a:t>
                </a:r>
              </a:p>
            </p:txBody>
          </p:sp>
        </p:grpSp>
        <p:grpSp>
          <p:nvGrpSpPr>
            <p:cNvPr id="33" name="Group 32"/>
            <p:cNvGrpSpPr/>
            <p:nvPr/>
          </p:nvGrpSpPr>
          <p:grpSpPr>
            <a:xfrm>
              <a:off x="4504071" y="4191000"/>
              <a:ext cx="2057400" cy="914400"/>
              <a:chOff x="4495800" y="4191000"/>
              <a:chExt cx="2057400" cy="762000"/>
            </a:xfrm>
          </p:grpSpPr>
          <p:sp>
            <p:nvSpPr>
              <p:cNvPr id="17" name="Rectangle 16"/>
              <p:cNvSpPr/>
              <p:nvPr/>
            </p:nvSpPr>
            <p:spPr bwMode="ltGray">
              <a:xfrm>
                <a:off x="4495800" y="4191000"/>
                <a:ext cx="2057400" cy="762000"/>
              </a:xfrm>
              <a:prstGeom prst="rect">
                <a:avLst/>
              </a:prstGeom>
              <a:solidFill>
                <a:schemeClr val="tx2">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 tIns="45720" rIns="45720" bIns="27432" rtlCol="0" anchor="t" anchorCtr="1">
                <a:noAutofit/>
              </a:bodyPr>
              <a:lstStyle/>
              <a:p>
                <a:pPr>
                  <a:lnSpc>
                    <a:spcPct val="150000"/>
                  </a:lnSpc>
                </a:pPr>
                <a:r>
                  <a:rPr lang="en-US" sz="1400" dirty="0" smtClean="0">
                    <a:solidFill>
                      <a:schemeClr val="tx2"/>
                    </a:solidFill>
                    <a:cs typeface="Arial" pitchFamily="34" charset="0"/>
                  </a:rPr>
                  <a:t>Principles</a:t>
                </a:r>
              </a:p>
            </p:txBody>
          </p:sp>
          <p:sp>
            <p:nvSpPr>
              <p:cNvPr id="18" name="Rectangle 17"/>
              <p:cNvSpPr/>
              <p:nvPr/>
            </p:nvSpPr>
            <p:spPr bwMode="ltGray">
              <a:xfrm>
                <a:off x="4998829" y="4508500"/>
                <a:ext cx="1051343" cy="3048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lIns="45720" tIns="27432" rIns="45720" bIns="27432" rtlCol="0" anchor="ctr" anchorCtr="1">
                <a:noAutofit/>
              </a:bodyPr>
              <a:lstStyle/>
              <a:p>
                <a:r>
                  <a:rPr lang="en-US" sz="1400" dirty="0" smtClean="0">
                    <a:solidFill>
                      <a:schemeClr val="bg2"/>
                    </a:solidFill>
                    <a:cs typeface="Arial" pitchFamily="34" charset="0"/>
                  </a:rPr>
                  <a:t>Attributes</a:t>
                </a:r>
              </a:p>
            </p:txBody>
          </p:sp>
        </p:grpSp>
        <p:sp>
          <p:nvSpPr>
            <p:cNvPr id="32" name="Isosceles Triangle 31"/>
            <p:cNvSpPr/>
            <p:nvPr/>
          </p:nvSpPr>
          <p:spPr bwMode="ltGray">
            <a:xfrm flipV="1">
              <a:off x="4994209" y="3886200"/>
              <a:ext cx="1077124" cy="216345"/>
            </a:xfrm>
            <a:prstGeom prst="triangle">
              <a:avLst/>
            </a:prstGeom>
            <a:solidFill>
              <a:schemeClr val="tx2">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smtClean="0">
                <a:solidFill>
                  <a:schemeClr val="bg1"/>
                </a:solidFill>
              </a:endParaRPr>
            </a:p>
          </p:txBody>
        </p:sp>
        <p:sp>
          <p:nvSpPr>
            <p:cNvPr id="35" name="Isosceles Triangle 34"/>
            <p:cNvSpPr/>
            <p:nvPr/>
          </p:nvSpPr>
          <p:spPr bwMode="ltGray">
            <a:xfrm flipV="1">
              <a:off x="4961499" y="5334000"/>
              <a:ext cx="1142544" cy="234209"/>
            </a:xfrm>
            <a:prstGeom prst="triangle">
              <a:avLst/>
            </a:prstGeom>
            <a:solidFill>
              <a:schemeClr val="tx2">
                <a:lumMod val="40000"/>
                <a:lumOff val="6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dirty="0" smtClean="0">
                <a:solidFill>
                  <a:schemeClr val="bg1"/>
                </a:solidFill>
              </a:endParaRPr>
            </a:p>
          </p:txBody>
        </p:sp>
      </p:grpSp>
      <p:sp>
        <p:nvSpPr>
          <p:cNvPr id="42" name="Rectangle 2"/>
          <p:cNvSpPr txBox="1">
            <a:spLocks/>
          </p:cNvSpPr>
          <p:nvPr/>
        </p:nvSpPr>
        <p:spPr>
          <a:xfrm>
            <a:off x="381000" y="990600"/>
            <a:ext cx="8229600" cy="1066800"/>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800" b="0" i="0" u="none" strike="noStrike" kern="1200" cap="none" spc="0" normalizeH="0" baseline="0" noProof="0" dirty="0" smtClean="0">
              <a:ln>
                <a:noFill/>
              </a:ln>
              <a:solidFill>
                <a:schemeClr val="tx2"/>
              </a:solidFill>
              <a:effectLst/>
              <a:uLnTx/>
              <a:uFillTx/>
              <a:latin typeface="+mn-lt"/>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dirty="0" smtClean="0">
                <a:ln>
                  <a:noFill/>
                </a:ln>
                <a:solidFill>
                  <a:schemeClr val="tx2"/>
                </a:solidFill>
                <a:effectLst/>
                <a:uLnTx/>
                <a:uFillTx/>
                <a:latin typeface="+mn-lt"/>
                <a:ea typeface="+mj-ea"/>
                <a:cs typeface="+mj-cs"/>
              </a:rPr>
              <a:t>Why Update</a:t>
            </a:r>
            <a:r>
              <a:rPr kumimoji="0" lang="en-US" sz="2800" b="0" i="0" u="none" strike="noStrike" kern="1200" cap="none" spc="0" normalizeH="0" noProof="0" dirty="0" smtClean="0">
                <a:ln>
                  <a:noFill/>
                </a:ln>
                <a:solidFill>
                  <a:schemeClr val="tx2"/>
                </a:solidFill>
                <a:effectLst/>
                <a:uLnTx/>
                <a:uFillTx/>
                <a:latin typeface="+mn-lt"/>
                <a:ea typeface="+mj-ea"/>
                <a:cs typeface="+mj-cs"/>
              </a:rPr>
              <a:t> What Works</a:t>
            </a:r>
            <a:endParaRPr kumimoji="0" lang="en-US" sz="2800" b="0" i="0" u="none" strike="noStrike" kern="1200" cap="none" spc="0" normalizeH="0" baseline="0" noProof="0" dirty="0" smtClean="0">
              <a:ln>
                <a:noFill/>
              </a:ln>
              <a:solidFill>
                <a:schemeClr val="tx2"/>
              </a:solidFill>
              <a:effectLst/>
              <a:uLnTx/>
              <a:uFillTx/>
              <a:latin typeface="+mn-lt"/>
              <a:ea typeface="+mj-ea"/>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4"/>
          <p:cNvSpPr>
            <a:spLocks noGrp="1"/>
          </p:cNvSpPr>
          <p:nvPr>
            <p:ph type="title"/>
          </p:nvPr>
        </p:nvSpPr>
        <p:spPr/>
        <p:txBody>
          <a:bodyPr/>
          <a:lstStyle/>
          <a:p>
            <a:r>
              <a:rPr lang="en-US" dirty="0" smtClean="0"/>
              <a:t>Project Plan &amp; Timetable</a:t>
            </a:r>
          </a:p>
        </p:txBody>
      </p:sp>
      <p:graphicFrame>
        <p:nvGraphicFramePr>
          <p:cNvPr id="26" name="Group 31"/>
          <p:cNvGraphicFramePr>
            <a:graphicFrameLocks/>
          </p:cNvGraphicFramePr>
          <p:nvPr/>
        </p:nvGraphicFramePr>
        <p:xfrm>
          <a:off x="457200" y="3276600"/>
          <a:ext cx="8229600" cy="533400"/>
        </p:xfrm>
        <a:graphic>
          <a:graphicData uri="http://schemas.openxmlformats.org/drawingml/2006/table">
            <a:tbl>
              <a:tblPr/>
              <a:tblGrid>
                <a:gridCol w="2057400"/>
                <a:gridCol w="2057400"/>
                <a:gridCol w="2057400"/>
                <a:gridCol w="2057400"/>
              </a:tblGrid>
              <a:tr h="533400">
                <a:tc>
                  <a:txBody>
                    <a:bodyPr/>
                    <a:lstStyle/>
                    <a:p>
                      <a:pPr marL="111125" marR="0" lvl="0" indent="-111125" algn="ctr" defTabSz="914400" rtl="0" eaLnBrk="1" fontAlgn="base" latinLnBrk="0" hangingPunct="1">
                        <a:lnSpc>
                          <a:spcPct val="100000"/>
                        </a:lnSpc>
                        <a:spcBef>
                          <a:spcPts val="600"/>
                        </a:spcBef>
                        <a:spcAft>
                          <a:spcPct val="0"/>
                        </a:spcAft>
                        <a:buClrTx/>
                        <a:buSzTx/>
                        <a:buFont typeface="Arial" charset="0"/>
                        <a:buNone/>
                        <a:tabLst/>
                      </a:pPr>
                      <a:r>
                        <a:rPr kumimoji="0" lang="en-US" sz="1600" b="1" i="0" u="none" strike="noStrike" cap="none" normalizeH="0" baseline="0" dirty="0" smtClean="0">
                          <a:ln>
                            <a:noFill/>
                          </a:ln>
                          <a:solidFill>
                            <a:schemeClr val="bg1"/>
                          </a:solidFill>
                          <a:effectLst/>
                          <a:latin typeface="Georgia" pitchFamily="18" charset="0"/>
                        </a:rPr>
                        <a:t>Sept  -  Jan</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1859C"/>
                    </a:solidFill>
                  </a:tcPr>
                </a:tc>
                <a:tc>
                  <a:txBody>
                    <a:bodyPr/>
                    <a:lstStyle/>
                    <a:p>
                      <a:pPr marL="115888" marR="0" lvl="0" indent="-115888" algn="ctr" defTabSz="914400" rtl="0" eaLnBrk="1" fontAlgn="base" latinLnBrk="0" hangingPunct="1">
                        <a:lnSpc>
                          <a:spcPct val="100000"/>
                        </a:lnSpc>
                        <a:spcBef>
                          <a:spcPct val="0"/>
                        </a:spcBef>
                        <a:spcAft>
                          <a:spcPct val="0"/>
                        </a:spcAft>
                        <a:buClrTx/>
                        <a:buSzTx/>
                        <a:buFont typeface="Arial" charset="0"/>
                        <a:buNone/>
                        <a:tabLst/>
                      </a:pPr>
                      <a:r>
                        <a:rPr kumimoji="0" lang="en-CA" sz="1600" b="1" i="0" u="none" strike="noStrike" cap="none" normalizeH="0" baseline="0" dirty="0" smtClean="0">
                          <a:ln>
                            <a:noFill/>
                          </a:ln>
                          <a:solidFill>
                            <a:schemeClr val="bg1"/>
                          </a:solidFill>
                          <a:effectLst/>
                          <a:latin typeface="Georgia" pitchFamily="18" charset="0"/>
                        </a:rPr>
                        <a:t>Feb  -  Oct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1859C"/>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CA" sz="1600" b="1" i="0" u="none" strike="noStrike" cap="none" normalizeH="0" baseline="0" dirty="0" smtClean="0">
                          <a:ln>
                            <a:noFill/>
                          </a:ln>
                          <a:solidFill>
                            <a:schemeClr val="bg1"/>
                          </a:solidFill>
                          <a:effectLst/>
                          <a:latin typeface="Georgia" pitchFamily="18" charset="0"/>
                        </a:rPr>
                        <a:t>Dec  -  Mar</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1859C"/>
                    </a:solidFill>
                  </a:tcPr>
                </a:tc>
                <a:tc>
                  <a:txBody>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pPr>
                      <a:r>
                        <a:rPr kumimoji="0" lang="en-CA" sz="1600" b="1" i="0" u="none" strike="noStrike" cap="none" normalizeH="0" baseline="0" dirty="0" smtClean="0">
                          <a:ln>
                            <a:noFill/>
                          </a:ln>
                          <a:solidFill>
                            <a:schemeClr val="bg1"/>
                          </a:solidFill>
                          <a:effectLst/>
                          <a:latin typeface="Georgia" pitchFamily="18" charset="0"/>
                        </a:rPr>
                        <a:t>Apr  -  Dec</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1859C"/>
                    </a:solidFill>
                  </a:tcPr>
                </a:tc>
              </a:tr>
            </a:tbl>
          </a:graphicData>
        </a:graphic>
      </p:graphicFrame>
      <p:sp>
        <p:nvSpPr>
          <p:cNvPr id="27" name="Pentagon 26"/>
          <p:cNvSpPr/>
          <p:nvPr/>
        </p:nvSpPr>
        <p:spPr bwMode="ltGray">
          <a:xfrm>
            <a:off x="457200" y="4038600"/>
            <a:ext cx="2057400" cy="685800"/>
          </a:xfrm>
          <a:prstGeom prst="homePlate">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1600" dirty="0">
                <a:solidFill>
                  <a:schemeClr val="bg1"/>
                </a:solidFill>
              </a:rPr>
              <a:t>Assess </a:t>
            </a:r>
            <a:r>
              <a:rPr lang="en-CA" sz="1600" dirty="0" smtClean="0">
                <a:solidFill>
                  <a:schemeClr val="bg1"/>
                </a:solidFill>
              </a:rPr>
              <a:t>&amp; Survey Stakeholders</a:t>
            </a:r>
            <a:endParaRPr lang="en-CA" sz="1600" dirty="0">
              <a:solidFill>
                <a:schemeClr val="bg1"/>
              </a:solidFill>
            </a:endParaRPr>
          </a:p>
        </p:txBody>
      </p:sp>
      <p:sp>
        <p:nvSpPr>
          <p:cNvPr id="28" name="Chevron 27"/>
          <p:cNvSpPr/>
          <p:nvPr/>
        </p:nvSpPr>
        <p:spPr bwMode="ltGray">
          <a:xfrm>
            <a:off x="2514600" y="4038600"/>
            <a:ext cx="2057400" cy="685800"/>
          </a:xfrm>
          <a:prstGeom prst="chevron">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1600" dirty="0">
                <a:solidFill>
                  <a:schemeClr val="bg1"/>
                </a:solidFill>
              </a:rPr>
              <a:t>Design &amp; Build</a:t>
            </a:r>
          </a:p>
        </p:txBody>
      </p:sp>
      <p:sp>
        <p:nvSpPr>
          <p:cNvPr id="29" name="Chevron 28"/>
          <p:cNvSpPr/>
          <p:nvPr/>
        </p:nvSpPr>
        <p:spPr bwMode="ltGray">
          <a:xfrm>
            <a:off x="4648200" y="4038600"/>
            <a:ext cx="2057400" cy="685800"/>
          </a:xfrm>
          <a:prstGeom prst="chevron">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1600" dirty="0">
                <a:solidFill>
                  <a:schemeClr val="bg1"/>
                </a:solidFill>
              </a:rPr>
              <a:t>Public Exposure</a:t>
            </a:r>
          </a:p>
        </p:txBody>
      </p:sp>
      <p:sp>
        <p:nvSpPr>
          <p:cNvPr id="30" name="Chevron 29"/>
          <p:cNvSpPr/>
          <p:nvPr/>
        </p:nvSpPr>
        <p:spPr bwMode="ltGray">
          <a:xfrm>
            <a:off x="6781800" y="4038600"/>
            <a:ext cx="1905000" cy="685800"/>
          </a:xfrm>
          <a:prstGeom prst="chevron">
            <a:avLst/>
          </a:prstGeom>
          <a:solidFill>
            <a:schemeClr val="tx2"/>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1600" dirty="0">
                <a:solidFill>
                  <a:schemeClr val="bg1"/>
                </a:solidFill>
              </a:rPr>
              <a:t>Finalize</a:t>
            </a:r>
          </a:p>
        </p:txBody>
      </p:sp>
      <p:sp>
        <p:nvSpPr>
          <p:cNvPr id="31" name="Pentagon 30"/>
          <p:cNvSpPr/>
          <p:nvPr/>
        </p:nvSpPr>
        <p:spPr bwMode="ltGray">
          <a:xfrm>
            <a:off x="457200" y="2514600"/>
            <a:ext cx="1371600" cy="533400"/>
          </a:xfrm>
          <a:prstGeom prst="homePlate">
            <a:avLst/>
          </a:prstGeom>
          <a:solidFill>
            <a:srgbClr val="17375E"/>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2400" dirty="0">
                <a:solidFill>
                  <a:schemeClr val="bg1"/>
                </a:solidFill>
              </a:rPr>
              <a:t>2010</a:t>
            </a:r>
          </a:p>
        </p:txBody>
      </p:sp>
      <p:sp>
        <p:nvSpPr>
          <p:cNvPr id="32" name="Chevron 31"/>
          <p:cNvSpPr/>
          <p:nvPr/>
        </p:nvSpPr>
        <p:spPr bwMode="ltGray">
          <a:xfrm>
            <a:off x="1828800" y="2514600"/>
            <a:ext cx="3657600" cy="533400"/>
          </a:xfrm>
          <a:prstGeom prst="chevron">
            <a:avLst/>
          </a:prstGeom>
          <a:solidFill>
            <a:srgbClr val="17375E"/>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2400" dirty="0">
                <a:solidFill>
                  <a:schemeClr val="bg1"/>
                </a:solidFill>
              </a:rPr>
              <a:t>2011</a:t>
            </a:r>
          </a:p>
        </p:txBody>
      </p:sp>
      <p:sp>
        <p:nvSpPr>
          <p:cNvPr id="33" name="Chevron 32"/>
          <p:cNvSpPr/>
          <p:nvPr/>
        </p:nvSpPr>
        <p:spPr bwMode="ltGray">
          <a:xfrm>
            <a:off x="5562600" y="2514600"/>
            <a:ext cx="3124200" cy="533400"/>
          </a:xfrm>
          <a:prstGeom prst="chevron">
            <a:avLst/>
          </a:prstGeom>
          <a:solidFill>
            <a:srgbClr val="17375E"/>
          </a:solidFill>
          <a:ln w="31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2400" dirty="0">
                <a:solidFill>
                  <a:schemeClr val="bg1"/>
                </a:solidFill>
              </a:rPr>
              <a:t>2012</a:t>
            </a:r>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Line 1038"/>
          <p:cNvSpPr>
            <a:spLocks noChangeShapeType="1"/>
          </p:cNvSpPr>
          <p:nvPr/>
        </p:nvSpPr>
        <p:spPr bwMode="ltGray">
          <a:xfrm>
            <a:off x="6629400" y="3810000"/>
            <a:ext cx="3175" cy="1385888"/>
          </a:xfrm>
          <a:prstGeom prst="line">
            <a:avLst/>
          </a:prstGeom>
          <a:solidFill>
            <a:schemeClr val="accent3"/>
          </a:solidFill>
          <a:ln w="25400">
            <a:solidFill>
              <a:schemeClr val="tx1"/>
            </a:solidFill>
            <a:round/>
            <a:headEnd/>
            <a:tailEnd/>
          </a:ln>
        </p:spPr>
        <p:txBody>
          <a:bodyPr/>
          <a:lstStyle/>
          <a:p>
            <a:pPr>
              <a:defRPr/>
            </a:pPr>
            <a:endParaRPr lang="en-CA" dirty="0">
              <a:solidFill>
                <a:schemeClr val="accent2">
                  <a:lumMod val="20000"/>
                  <a:lumOff val="80000"/>
                </a:schemeClr>
              </a:solidFill>
              <a:latin typeface="+mj-lt"/>
            </a:endParaRPr>
          </a:p>
        </p:txBody>
      </p:sp>
      <p:sp>
        <p:nvSpPr>
          <p:cNvPr id="14" name="Line 1038"/>
          <p:cNvSpPr>
            <a:spLocks noChangeShapeType="1"/>
          </p:cNvSpPr>
          <p:nvPr/>
        </p:nvSpPr>
        <p:spPr bwMode="ltGray">
          <a:xfrm>
            <a:off x="2514600" y="3795713"/>
            <a:ext cx="3175" cy="1385887"/>
          </a:xfrm>
          <a:prstGeom prst="line">
            <a:avLst/>
          </a:prstGeom>
          <a:solidFill>
            <a:schemeClr val="accent3"/>
          </a:solidFill>
          <a:ln w="25400">
            <a:solidFill>
              <a:schemeClr val="tx1"/>
            </a:solidFill>
            <a:round/>
            <a:headEnd/>
            <a:tailEnd/>
          </a:ln>
        </p:spPr>
        <p:txBody>
          <a:bodyPr/>
          <a:lstStyle/>
          <a:p>
            <a:pPr>
              <a:defRPr/>
            </a:pPr>
            <a:endParaRPr lang="en-CA" dirty="0">
              <a:solidFill>
                <a:schemeClr val="accent2">
                  <a:lumMod val="20000"/>
                  <a:lumOff val="80000"/>
                </a:schemeClr>
              </a:solidFill>
              <a:latin typeface="+mj-lt"/>
            </a:endParaRPr>
          </a:p>
        </p:txBody>
      </p:sp>
      <p:sp>
        <p:nvSpPr>
          <p:cNvPr id="10243" name="Rectangle 4"/>
          <p:cNvSpPr>
            <a:spLocks noGrp="1"/>
          </p:cNvSpPr>
          <p:nvPr>
            <p:ph type="title"/>
          </p:nvPr>
        </p:nvSpPr>
        <p:spPr/>
        <p:txBody>
          <a:bodyPr/>
          <a:lstStyle/>
          <a:p>
            <a:r>
              <a:rPr lang="en-US" smtClean="0"/>
              <a:t>Project </a:t>
            </a:r>
            <a:r>
              <a:rPr lang="en-CA" smtClean="0"/>
              <a:t>Participants</a:t>
            </a:r>
            <a:endParaRPr lang="en-US" dirty="0" smtClean="0"/>
          </a:p>
        </p:txBody>
      </p:sp>
      <p:sp>
        <p:nvSpPr>
          <p:cNvPr id="4" name="Rectangle 1030"/>
          <p:cNvSpPr>
            <a:spLocks noChangeArrowheads="1"/>
          </p:cNvSpPr>
          <p:nvPr/>
        </p:nvSpPr>
        <p:spPr bwMode="ltGray">
          <a:xfrm>
            <a:off x="3240088" y="2011362"/>
            <a:ext cx="2551112" cy="579438"/>
          </a:xfrm>
          <a:prstGeom prst="rect">
            <a:avLst/>
          </a:prstGeom>
          <a:solidFill>
            <a:srgbClr val="2A5970"/>
          </a:solidFill>
          <a:ln>
            <a:solidFill>
              <a:srgbClr val="2A5970"/>
            </a:solidFill>
            <a:headEnd/>
            <a:tailEnd/>
          </a:ln>
        </p:spPr>
        <p:style>
          <a:lnRef idx="2">
            <a:schemeClr val="accent2"/>
          </a:lnRef>
          <a:fillRef idx="1">
            <a:schemeClr val="lt1"/>
          </a:fillRef>
          <a:effectRef idx="0">
            <a:schemeClr val="accent2"/>
          </a:effectRef>
          <a:fontRef idx="minor">
            <a:schemeClr val="dk1"/>
          </a:fontRef>
        </p:style>
        <p:txBody>
          <a:bodyPr lIns="0" tIns="0" rIns="0" bIns="0" anchor="ctr" anchorCtr="1"/>
          <a:lstStyle/>
          <a:p>
            <a:pPr algn="ctr"/>
            <a:r>
              <a:rPr lang="en-US" sz="1400" b="1" dirty="0">
                <a:solidFill>
                  <a:schemeClr val="bg1"/>
                </a:solidFill>
              </a:rPr>
              <a:t>COSO </a:t>
            </a:r>
          </a:p>
          <a:p>
            <a:pPr algn="ctr"/>
            <a:r>
              <a:rPr lang="en-US" sz="1400" b="1" dirty="0">
                <a:solidFill>
                  <a:schemeClr val="bg1"/>
                </a:solidFill>
              </a:rPr>
              <a:t>Board of Directors</a:t>
            </a:r>
            <a:endParaRPr lang="en-US" sz="1400" b="1" i="1" dirty="0">
              <a:solidFill>
                <a:schemeClr val="bg1"/>
              </a:solidFill>
            </a:endParaRPr>
          </a:p>
        </p:txBody>
      </p:sp>
      <p:sp>
        <p:nvSpPr>
          <p:cNvPr id="5" name="Rectangle 1031"/>
          <p:cNvSpPr>
            <a:spLocks noChangeArrowheads="1"/>
          </p:cNvSpPr>
          <p:nvPr/>
        </p:nvSpPr>
        <p:spPr bwMode="ltGray">
          <a:xfrm>
            <a:off x="1000125" y="4060825"/>
            <a:ext cx="3365500" cy="2205038"/>
          </a:xfrm>
          <a:prstGeom prst="rect">
            <a:avLst/>
          </a:prstGeom>
          <a:solidFill>
            <a:srgbClr val="2A5970"/>
          </a:solidFill>
          <a:ln>
            <a:solidFill>
              <a:srgbClr val="2A5970"/>
            </a:solidFill>
            <a:headEnd/>
            <a:tailEnd/>
          </a:ln>
        </p:spPr>
        <p:style>
          <a:lnRef idx="2">
            <a:schemeClr val="accent2"/>
          </a:lnRef>
          <a:fillRef idx="1">
            <a:schemeClr val="lt1"/>
          </a:fillRef>
          <a:effectRef idx="0">
            <a:schemeClr val="accent2"/>
          </a:effectRef>
          <a:fontRef idx="minor">
            <a:schemeClr val="dk1"/>
          </a:fontRef>
        </p:style>
        <p:txBody>
          <a:bodyPr lIns="137160" tIns="91440" rIns="137160" bIns="137160"/>
          <a:lstStyle/>
          <a:p>
            <a:pPr marL="112713" indent="-112713"/>
            <a:r>
              <a:rPr lang="en-US" sz="1400" b="1">
                <a:solidFill>
                  <a:schemeClr val="bg1"/>
                </a:solidFill>
              </a:rPr>
              <a:t>COSO Advisory Council</a:t>
            </a:r>
          </a:p>
          <a:p>
            <a:pPr marL="112713" indent="-112713"/>
            <a:endParaRPr lang="en-US" sz="1400">
              <a:solidFill>
                <a:schemeClr val="bg1"/>
              </a:solidFill>
            </a:endParaRPr>
          </a:p>
          <a:p>
            <a:pPr marL="112713" indent="-112713">
              <a:buFont typeface="Arial" pitchFamily="34" charset="0"/>
              <a:buChar char="•"/>
            </a:pPr>
            <a:r>
              <a:rPr lang="en-US" sz="1200" b="1">
                <a:solidFill>
                  <a:schemeClr val="bg1"/>
                </a:solidFill>
              </a:rPr>
              <a:t>AICPA</a:t>
            </a:r>
          </a:p>
          <a:p>
            <a:pPr marL="112713" indent="-112713">
              <a:buFont typeface="Arial" pitchFamily="34" charset="0"/>
              <a:buChar char="•"/>
            </a:pPr>
            <a:r>
              <a:rPr lang="en-US" sz="1200" b="1">
                <a:solidFill>
                  <a:schemeClr val="bg1"/>
                </a:solidFill>
              </a:rPr>
              <a:t>AAA</a:t>
            </a:r>
          </a:p>
          <a:p>
            <a:pPr marL="112713" indent="-112713">
              <a:buFont typeface="Arial" pitchFamily="34" charset="0"/>
              <a:buChar char="•"/>
            </a:pPr>
            <a:r>
              <a:rPr lang="en-US" sz="1200" b="1">
                <a:solidFill>
                  <a:schemeClr val="bg1"/>
                </a:solidFill>
              </a:rPr>
              <a:t>IIA</a:t>
            </a:r>
          </a:p>
          <a:p>
            <a:pPr marL="112713" indent="-112713">
              <a:buFont typeface="Arial" pitchFamily="34" charset="0"/>
              <a:buChar char="•"/>
            </a:pPr>
            <a:r>
              <a:rPr lang="en-US" sz="1200" b="1">
                <a:solidFill>
                  <a:schemeClr val="bg1"/>
                </a:solidFill>
              </a:rPr>
              <a:t>FEI</a:t>
            </a:r>
          </a:p>
          <a:p>
            <a:pPr marL="112713" indent="-112713">
              <a:buFont typeface="Arial" pitchFamily="34" charset="0"/>
              <a:buChar char="•"/>
            </a:pPr>
            <a:r>
              <a:rPr lang="en-US" sz="1200" b="1">
                <a:solidFill>
                  <a:schemeClr val="bg1"/>
                </a:solidFill>
              </a:rPr>
              <a:t>IMA</a:t>
            </a:r>
          </a:p>
          <a:p>
            <a:pPr marL="112713" indent="-112713">
              <a:buFont typeface="Arial" pitchFamily="34" charset="0"/>
              <a:buChar char="•"/>
            </a:pPr>
            <a:r>
              <a:rPr lang="en-US" sz="1200" b="1">
                <a:solidFill>
                  <a:schemeClr val="bg1"/>
                </a:solidFill>
              </a:rPr>
              <a:t>Regulatory Observers</a:t>
            </a:r>
          </a:p>
          <a:p>
            <a:pPr marL="112713" indent="-112713">
              <a:buFont typeface="Arial" pitchFamily="34" charset="0"/>
              <a:buChar char="•"/>
            </a:pPr>
            <a:r>
              <a:rPr lang="en-US" sz="1200" b="1">
                <a:solidFill>
                  <a:schemeClr val="bg1"/>
                </a:solidFill>
              </a:rPr>
              <a:t>Public Accounting Firms</a:t>
            </a:r>
          </a:p>
          <a:p>
            <a:pPr marL="112713" indent="-112713">
              <a:buFont typeface="Arial" pitchFamily="34" charset="0"/>
              <a:buChar char="•"/>
            </a:pPr>
            <a:r>
              <a:rPr lang="en-US" sz="1200" b="1">
                <a:solidFill>
                  <a:schemeClr val="bg1"/>
                </a:solidFill>
              </a:rPr>
              <a:t>Others (IFAC, GAVI Alliance, ISACA)</a:t>
            </a:r>
          </a:p>
          <a:p>
            <a:pPr marL="112713" indent="-112713"/>
            <a:endParaRPr lang="en-US" sz="1200" b="1">
              <a:solidFill>
                <a:schemeClr val="bg1"/>
              </a:solidFill>
            </a:endParaRPr>
          </a:p>
        </p:txBody>
      </p:sp>
      <p:sp>
        <p:nvSpPr>
          <p:cNvPr id="6" name="Line 1038"/>
          <p:cNvSpPr>
            <a:spLocks noChangeShapeType="1"/>
          </p:cNvSpPr>
          <p:nvPr/>
        </p:nvSpPr>
        <p:spPr bwMode="ltGray">
          <a:xfrm>
            <a:off x="4495800" y="2590800"/>
            <a:ext cx="0" cy="1219200"/>
          </a:xfrm>
          <a:prstGeom prst="line">
            <a:avLst/>
          </a:prstGeom>
          <a:solidFill>
            <a:schemeClr val="accent3"/>
          </a:solidFill>
          <a:ln w="25400">
            <a:solidFill>
              <a:schemeClr val="tx1"/>
            </a:solidFill>
            <a:round/>
            <a:headEnd/>
            <a:tailEnd/>
          </a:ln>
        </p:spPr>
        <p:txBody>
          <a:bodyPr/>
          <a:lstStyle/>
          <a:p>
            <a:pPr>
              <a:defRPr/>
            </a:pPr>
            <a:endParaRPr lang="en-CA" dirty="0">
              <a:solidFill>
                <a:schemeClr val="accent2">
                  <a:lumMod val="20000"/>
                  <a:lumOff val="80000"/>
                </a:schemeClr>
              </a:solidFill>
              <a:latin typeface="+mj-lt"/>
            </a:endParaRPr>
          </a:p>
        </p:txBody>
      </p:sp>
      <p:sp>
        <p:nvSpPr>
          <p:cNvPr id="7" name="Rectangle 1032"/>
          <p:cNvSpPr>
            <a:spLocks noChangeArrowheads="1"/>
          </p:cNvSpPr>
          <p:nvPr/>
        </p:nvSpPr>
        <p:spPr bwMode="ltGray">
          <a:xfrm>
            <a:off x="3216275" y="2884488"/>
            <a:ext cx="2551113" cy="652462"/>
          </a:xfrm>
          <a:prstGeom prst="rect">
            <a:avLst/>
          </a:prstGeom>
          <a:solidFill>
            <a:srgbClr val="2A5970"/>
          </a:solidFill>
          <a:ln>
            <a:solidFill>
              <a:srgbClr val="2A5970"/>
            </a:solidFill>
            <a:headEnd/>
            <a:tailEnd/>
          </a:ln>
        </p:spPr>
        <p:style>
          <a:lnRef idx="2">
            <a:schemeClr val="accent2"/>
          </a:lnRef>
          <a:fillRef idx="1">
            <a:schemeClr val="lt1"/>
          </a:fillRef>
          <a:effectRef idx="0">
            <a:schemeClr val="accent2"/>
          </a:effectRef>
          <a:fontRef idx="minor">
            <a:schemeClr val="dk1"/>
          </a:fontRef>
        </p:style>
        <p:txBody>
          <a:bodyPr lIns="0" tIns="0" rIns="0" bIns="0" anchor="ctr" anchorCtr="1"/>
          <a:lstStyle/>
          <a:p>
            <a:pPr algn="ctr">
              <a:defRPr/>
            </a:pPr>
            <a:r>
              <a:rPr lang="en-US" sz="1400" b="1" dirty="0" smtClean="0">
                <a:solidFill>
                  <a:schemeClr val="bg1"/>
                </a:solidFill>
              </a:rPr>
              <a:t>PwC</a:t>
            </a:r>
            <a:endParaRPr lang="en-US" sz="1400" b="1" dirty="0">
              <a:solidFill>
                <a:schemeClr val="bg1"/>
              </a:solidFill>
            </a:endParaRPr>
          </a:p>
          <a:p>
            <a:pPr algn="ctr">
              <a:defRPr/>
            </a:pPr>
            <a:r>
              <a:rPr lang="en-US" sz="1400" b="1" dirty="0" smtClean="0">
                <a:solidFill>
                  <a:schemeClr val="bg1"/>
                </a:solidFill>
              </a:rPr>
              <a:t>Author and Project Leader</a:t>
            </a:r>
            <a:endParaRPr lang="en-US" sz="1400" b="1" dirty="0">
              <a:solidFill>
                <a:schemeClr val="bg1"/>
              </a:solidFill>
            </a:endParaRPr>
          </a:p>
        </p:txBody>
      </p:sp>
      <p:sp>
        <p:nvSpPr>
          <p:cNvPr id="8" name="Rectangle 1046"/>
          <p:cNvSpPr>
            <a:spLocks noChangeAspect="1" noChangeArrowheads="1"/>
          </p:cNvSpPr>
          <p:nvPr/>
        </p:nvSpPr>
        <p:spPr bwMode="ltGray">
          <a:xfrm>
            <a:off x="4822825" y="4060825"/>
            <a:ext cx="3522663" cy="2205038"/>
          </a:xfrm>
          <a:prstGeom prst="rect">
            <a:avLst/>
          </a:prstGeom>
          <a:solidFill>
            <a:srgbClr val="2A5970"/>
          </a:solidFill>
          <a:ln>
            <a:solidFill>
              <a:srgbClr val="2A5970"/>
            </a:solidFill>
            <a:headEnd/>
            <a:tailEnd/>
          </a:ln>
        </p:spPr>
        <p:style>
          <a:lnRef idx="2">
            <a:schemeClr val="accent2"/>
          </a:lnRef>
          <a:fillRef idx="1">
            <a:schemeClr val="lt1"/>
          </a:fillRef>
          <a:effectRef idx="0">
            <a:schemeClr val="accent2"/>
          </a:effectRef>
          <a:fontRef idx="minor">
            <a:schemeClr val="dk1"/>
          </a:fontRef>
        </p:style>
        <p:txBody>
          <a:bodyPr lIns="137160" tIns="91440" rIns="137160" bIns="137160"/>
          <a:lstStyle/>
          <a:p>
            <a:r>
              <a:rPr lang="en-US" sz="1400" b="1" dirty="0" smtClean="0">
                <a:solidFill>
                  <a:schemeClr val="bg1"/>
                </a:solidFill>
              </a:rPr>
              <a:t>Stakeholder Input</a:t>
            </a:r>
            <a:endParaRPr lang="en-US" sz="1400" b="1" dirty="0">
              <a:solidFill>
                <a:schemeClr val="bg1"/>
              </a:solidFill>
            </a:endParaRPr>
          </a:p>
          <a:p>
            <a:endParaRPr lang="en-US" sz="1200" b="1" dirty="0">
              <a:solidFill>
                <a:schemeClr val="bg1"/>
              </a:solidFill>
            </a:endParaRPr>
          </a:p>
          <a:p>
            <a:endParaRPr lang="en-US" sz="1200" b="1" dirty="0" smtClean="0">
              <a:solidFill>
                <a:schemeClr val="bg1"/>
              </a:solidFill>
            </a:endParaRPr>
          </a:p>
          <a:p>
            <a:endParaRPr lang="en-US" sz="1200" b="1" dirty="0" smtClean="0">
              <a:solidFill>
                <a:schemeClr val="bg1"/>
              </a:solidFill>
            </a:endParaRPr>
          </a:p>
          <a:p>
            <a:r>
              <a:rPr lang="en-US" sz="1200" b="1" dirty="0" smtClean="0">
                <a:solidFill>
                  <a:schemeClr val="bg1"/>
                </a:solidFill>
              </a:rPr>
              <a:t>Survey of over 700 stakeholders and users of the 1992 </a:t>
            </a:r>
            <a:r>
              <a:rPr lang="en-US" sz="1200" b="1" i="1" dirty="0" smtClean="0">
                <a:solidFill>
                  <a:schemeClr val="bg1"/>
                </a:solidFill>
              </a:rPr>
              <a:t>Internal Control – Integrated Framework</a:t>
            </a:r>
            <a:endParaRPr lang="en-US" sz="1200" b="1" i="1" dirty="0">
              <a:solidFill>
                <a:schemeClr val="bg1"/>
              </a:solidFill>
            </a:endParaRPr>
          </a:p>
        </p:txBody>
      </p:sp>
      <p:sp>
        <p:nvSpPr>
          <p:cNvPr id="9" name="Line 1050"/>
          <p:cNvSpPr>
            <a:spLocks noChangeShapeType="1"/>
          </p:cNvSpPr>
          <p:nvPr/>
        </p:nvSpPr>
        <p:spPr bwMode="ltGray">
          <a:xfrm>
            <a:off x="4822825" y="4419600"/>
            <a:ext cx="3573463" cy="11113"/>
          </a:xfrm>
          <a:prstGeom prst="line">
            <a:avLst/>
          </a:prstGeom>
          <a:solidFill>
            <a:schemeClr val="accent3"/>
          </a:solidFill>
          <a:ln w="38100">
            <a:solidFill>
              <a:schemeClr val="bg1"/>
            </a:solidFill>
            <a:round/>
            <a:headEnd/>
            <a:tailEnd/>
          </a:ln>
        </p:spPr>
        <p:txBody>
          <a:bodyPr/>
          <a:lstStyle/>
          <a:p>
            <a:pPr>
              <a:defRPr/>
            </a:pPr>
            <a:endParaRPr lang="en-CA" dirty="0">
              <a:solidFill>
                <a:schemeClr val="accent2">
                  <a:lumMod val="20000"/>
                  <a:lumOff val="80000"/>
                </a:schemeClr>
              </a:solidFill>
              <a:latin typeface="+mj-lt"/>
            </a:endParaRPr>
          </a:p>
        </p:txBody>
      </p:sp>
      <p:sp>
        <p:nvSpPr>
          <p:cNvPr id="10" name="Line 1049"/>
          <p:cNvSpPr>
            <a:spLocks noChangeShapeType="1"/>
          </p:cNvSpPr>
          <p:nvPr/>
        </p:nvSpPr>
        <p:spPr bwMode="ltGray">
          <a:xfrm flipV="1">
            <a:off x="990600" y="4424363"/>
            <a:ext cx="3375025" cy="11112"/>
          </a:xfrm>
          <a:prstGeom prst="line">
            <a:avLst/>
          </a:prstGeom>
          <a:solidFill>
            <a:schemeClr val="accent3"/>
          </a:solidFill>
          <a:ln w="38100">
            <a:solidFill>
              <a:schemeClr val="bg1"/>
            </a:solidFill>
            <a:round/>
            <a:headEnd/>
            <a:tailEnd/>
          </a:ln>
        </p:spPr>
        <p:txBody>
          <a:bodyPr/>
          <a:lstStyle/>
          <a:p>
            <a:pPr>
              <a:defRPr/>
            </a:pPr>
            <a:endParaRPr lang="en-CA" dirty="0">
              <a:solidFill>
                <a:schemeClr val="accent2">
                  <a:lumMod val="20000"/>
                  <a:lumOff val="80000"/>
                </a:schemeClr>
              </a:solidFill>
              <a:latin typeface="+mj-lt"/>
            </a:endParaRPr>
          </a:p>
        </p:txBody>
      </p:sp>
      <p:sp>
        <p:nvSpPr>
          <p:cNvPr id="11" name="Line 1038"/>
          <p:cNvSpPr>
            <a:spLocks noChangeShapeType="1"/>
          </p:cNvSpPr>
          <p:nvPr/>
        </p:nvSpPr>
        <p:spPr bwMode="ltGray">
          <a:xfrm flipH="1">
            <a:off x="2514600" y="3810000"/>
            <a:ext cx="4121150" cy="0"/>
          </a:xfrm>
          <a:prstGeom prst="line">
            <a:avLst/>
          </a:prstGeom>
          <a:solidFill>
            <a:schemeClr val="accent3"/>
          </a:solidFill>
          <a:ln w="25400">
            <a:solidFill>
              <a:schemeClr val="tx1"/>
            </a:solidFill>
            <a:round/>
            <a:headEnd/>
            <a:tailEnd/>
          </a:ln>
        </p:spPr>
        <p:txBody>
          <a:bodyPr/>
          <a:lstStyle/>
          <a:p>
            <a:pPr>
              <a:defRPr/>
            </a:pPr>
            <a:endParaRPr lang="en-CA" dirty="0">
              <a:solidFill>
                <a:schemeClr val="accent2">
                  <a:lumMod val="20000"/>
                  <a:lumOff val="80000"/>
                </a:schemeClr>
              </a:solidFill>
              <a:latin typeface="+mj-lt"/>
            </a:endParaRPr>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Obtaining Input:  Survey of Stakeholders</a:t>
            </a:r>
            <a:endParaRPr lang="en-US" dirty="0"/>
          </a:p>
        </p:txBody>
      </p:sp>
      <p:sp>
        <p:nvSpPr>
          <p:cNvPr id="3" name="Content Placeholder 2"/>
          <p:cNvSpPr>
            <a:spLocks noGrp="1"/>
          </p:cNvSpPr>
          <p:nvPr>
            <p:ph idx="1"/>
          </p:nvPr>
        </p:nvSpPr>
        <p:spPr/>
        <p:txBody>
          <a:bodyPr/>
          <a:lstStyle/>
          <a:p>
            <a:pPr>
              <a:spcAft>
                <a:spcPts val="600"/>
              </a:spcAft>
            </a:pPr>
            <a:r>
              <a:rPr lang="en-US" dirty="0" smtClean="0"/>
              <a:t>January 4th to September 1st of 2011</a:t>
            </a:r>
          </a:p>
          <a:p>
            <a:pPr>
              <a:spcAft>
                <a:spcPts val="600"/>
              </a:spcAft>
            </a:pPr>
            <a:r>
              <a:rPr lang="en-US" dirty="0" smtClean="0"/>
              <a:t>Over 700 responses</a:t>
            </a:r>
          </a:p>
          <a:p>
            <a:pPr>
              <a:spcAft>
                <a:spcPts val="600"/>
              </a:spcAft>
            </a:pPr>
            <a:r>
              <a:rPr lang="en-US" dirty="0" smtClean="0"/>
              <a:t>Responses came from wide range of organizations and individuals</a:t>
            </a:r>
          </a:p>
          <a:p>
            <a:pPr lvl="1">
              <a:spcAft>
                <a:spcPts val="600"/>
              </a:spcAft>
            </a:pPr>
            <a:r>
              <a:rPr lang="en-US" dirty="0" smtClean="0"/>
              <a:t>Large, small and non-profit organizations well represented</a:t>
            </a:r>
          </a:p>
          <a:p>
            <a:pPr lvl="1">
              <a:spcAft>
                <a:spcPts val="600"/>
              </a:spcAft>
            </a:pPr>
            <a:r>
              <a:rPr lang="en-US" dirty="0" smtClean="0"/>
              <a:t>1 in 4 respondents were international (27%)</a:t>
            </a:r>
          </a:p>
          <a:p>
            <a:pPr lvl="1">
              <a:spcAft>
                <a:spcPts val="600"/>
              </a:spcAft>
            </a:pPr>
            <a:r>
              <a:rPr lang="en-US" dirty="0" smtClean="0"/>
              <a:t>The majority of respondents has been using the 1992 Framework for over 5 years</a:t>
            </a:r>
          </a:p>
          <a:p>
            <a:pPr>
              <a:spcAft>
                <a:spcPts val="600"/>
              </a:spcAft>
            </a:pPr>
            <a:r>
              <a:rPr lang="en-US" dirty="0" smtClean="0"/>
              <a:t>Overall, a large majority of respondents support updating, but not a major overhaul of the 1992 Framework</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a:xfrm>
            <a:off x="457200" y="1295400"/>
            <a:ext cx="8534400" cy="1066800"/>
          </a:xfrm>
        </p:spPr>
        <p:txBody>
          <a:bodyPr/>
          <a:lstStyle/>
          <a:p>
            <a:r>
              <a:rPr lang="en-US" dirty="0" smtClean="0"/>
              <a:t>Summary of Updates</a:t>
            </a:r>
            <a:br>
              <a:rPr lang="en-US" dirty="0" smtClean="0"/>
            </a:br>
            <a:r>
              <a:rPr lang="en-US" sz="2000" dirty="0" smtClean="0"/>
              <a:t>What’s changed…</a:t>
            </a:r>
            <a:endParaRPr lang="en-US" sz="2000" dirty="0" smtClean="0">
              <a:solidFill>
                <a:srgbClr val="2A5970"/>
              </a:solidFill>
            </a:endParaRPr>
          </a:p>
        </p:txBody>
      </p:sp>
      <p:graphicFrame>
        <p:nvGraphicFramePr>
          <p:cNvPr id="4" name="Table 3"/>
          <p:cNvGraphicFramePr>
            <a:graphicFrameLocks noGrp="1"/>
          </p:cNvGraphicFramePr>
          <p:nvPr/>
        </p:nvGraphicFramePr>
        <p:xfrm>
          <a:off x="533400" y="3124200"/>
          <a:ext cx="8077200" cy="3048000"/>
        </p:xfrm>
        <a:graphic>
          <a:graphicData uri="http://schemas.openxmlformats.org/drawingml/2006/table">
            <a:tbl>
              <a:tblPr/>
              <a:tblGrid>
                <a:gridCol w="3530600"/>
                <a:gridCol w="952500"/>
                <a:gridCol w="3594100"/>
              </a:tblGrid>
              <a:tr h="354215">
                <a:tc>
                  <a:txBody>
                    <a:bodyPr/>
                    <a:lstStyle/>
                    <a:p>
                      <a:pPr marL="0" marR="0" lvl="0" indent="0" algn="l" defTabSz="914400" rtl="0" eaLnBrk="1" fontAlgn="t" latinLnBrk="0" hangingPunct="1">
                        <a:lnSpc>
                          <a:spcPct val="100000"/>
                        </a:lnSpc>
                        <a:spcBef>
                          <a:spcPct val="0"/>
                        </a:spcBef>
                        <a:spcAft>
                          <a:spcPts val="400"/>
                        </a:spcAft>
                        <a:buClrTx/>
                        <a:buSzTx/>
                        <a:buFontTx/>
                        <a:buNone/>
                        <a:tabLst/>
                      </a:pPr>
                      <a:r>
                        <a:rPr kumimoji="0" lang="en-GB" sz="1800" b="1" i="0" u="none" strike="noStrike" cap="none" normalizeH="0" baseline="0" dirty="0" smtClean="0">
                          <a:ln>
                            <a:noFill/>
                          </a:ln>
                          <a:solidFill>
                            <a:srgbClr val="2A5970"/>
                          </a:solidFill>
                          <a:effectLst/>
                          <a:latin typeface="Georgia" pitchFamily="18" charset="0"/>
                        </a:rPr>
                        <a:t>What is not changing...</a:t>
                      </a:r>
                    </a:p>
                  </a:txBody>
                  <a:tcPr marL="45720" marR="45720" marT="27432" marB="27432" horzOverflow="overflow">
                    <a:lnL>
                      <a:noFill/>
                    </a:lnL>
                    <a:lnR>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1" fontAlgn="t" latinLnBrk="0" hangingPunct="1">
                        <a:lnSpc>
                          <a:spcPct val="100000"/>
                        </a:lnSpc>
                        <a:spcBef>
                          <a:spcPct val="0"/>
                        </a:spcBef>
                        <a:spcAft>
                          <a:spcPts val="400"/>
                        </a:spcAft>
                        <a:buClrTx/>
                        <a:buSzTx/>
                        <a:buFontTx/>
                        <a:buNone/>
                        <a:tabLst/>
                      </a:pPr>
                      <a:endParaRPr kumimoji="0" lang="en-GB" sz="1800" b="1" i="0" u="none" strike="noStrike" cap="none" normalizeH="0" baseline="0" dirty="0" smtClean="0">
                        <a:ln>
                          <a:noFill/>
                        </a:ln>
                        <a:solidFill>
                          <a:srgbClr val="2A5970"/>
                        </a:solidFill>
                        <a:effectLst/>
                        <a:latin typeface="Georgia" pitchFamily="18" charset="0"/>
                      </a:endParaRPr>
                    </a:p>
                  </a:txBody>
                  <a:tcPr marL="45720" marR="45720" marT="27432" marB="27432" horzOverflow="overflow">
                    <a:lnL>
                      <a:noFill/>
                    </a:lnL>
                    <a:lnR>
                      <a:noFill/>
                    </a:lnR>
                    <a:lnT>
                      <a:noFill/>
                    </a:lnT>
                    <a:lnB>
                      <a:noFill/>
                    </a:lnB>
                    <a:lnTlToBr>
                      <a:noFill/>
                    </a:lnTlToBr>
                    <a:lnBlToTr>
                      <a:noFill/>
                    </a:lnBlToTr>
                    <a:noFill/>
                  </a:tcPr>
                </a:tc>
                <a:tc>
                  <a:txBody>
                    <a:bodyPr/>
                    <a:lstStyle/>
                    <a:p>
                      <a:pPr marL="0" marR="0" lvl="0" indent="0" algn="l" defTabSz="914400" rtl="0" eaLnBrk="1" fontAlgn="t" latinLnBrk="0" hangingPunct="1">
                        <a:lnSpc>
                          <a:spcPct val="100000"/>
                        </a:lnSpc>
                        <a:spcBef>
                          <a:spcPct val="0"/>
                        </a:spcBef>
                        <a:spcAft>
                          <a:spcPts val="400"/>
                        </a:spcAft>
                        <a:buClrTx/>
                        <a:buSzTx/>
                        <a:buFontTx/>
                        <a:buNone/>
                        <a:tabLst/>
                      </a:pPr>
                      <a:r>
                        <a:rPr kumimoji="0" lang="en-GB" sz="1800" b="1" i="0" u="none" strike="noStrike" cap="none" normalizeH="0" baseline="0" smtClean="0">
                          <a:ln>
                            <a:noFill/>
                          </a:ln>
                          <a:solidFill>
                            <a:srgbClr val="2A5970"/>
                          </a:solidFill>
                          <a:effectLst/>
                          <a:latin typeface="Georgia" pitchFamily="18" charset="0"/>
                        </a:rPr>
                        <a:t>What is changing...</a:t>
                      </a:r>
                    </a:p>
                  </a:txBody>
                  <a:tcPr marL="45720" marR="45720" marT="27432" marB="27432" horzOverflow="overflow">
                    <a:lnL>
                      <a:noFill/>
                    </a:lnL>
                    <a:lnR>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2693785">
                <a:tc>
                  <a:txBody>
                    <a:bodyPr/>
                    <a:lstStyle/>
                    <a:p>
                      <a:pPr marL="228600" marR="0" lvl="1" indent="-228600" algn="l" defTabSz="1017588" rtl="0" eaLnBrk="1" fontAlgn="t" latinLnBrk="0" hangingPunct="1">
                        <a:lnSpc>
                          <a:spcPct val="100000"/>
                        </a:lnSpc>
                        <a:spcBef>
                          <a:spcPct val="0"/>
                        </a:spcBef>
                        <a:spcAft>
                          <a:spcPts val="400"/>
                        </a:spcAft>
                        <a:buClr>
                          <a:schemeClr val="tx2"/>
                        </a:buClr>
                        <a:buSzTx/>
                        <a:buFont typeface="Trebuchet MS" pitchFamily="34" charset="0"/>
                        <a:buAutoNum type="arabicPeriod"/>
                        <a:tabLst/>
                      </a:pPr>
                      <a:r>
                        <a:rPr kumimoji="0" lang="en-US" sz="1400" b="0" i="0" u="none" strike="noStrike" cap="none" normalizeH="0" baseline="0" dirty="0" smtClean="0">
                          <a:ln>
                            <a:noFill/>
                          </a:ln>
                          <a:solidFill>
                            <a:schemeClr val="tx2"/>
                          </a:solidFill>
                          <a:effectLst/>
                          <a:latin typeface="Georgia" pitchFamily="18" charset="0"/>
                        </a:rPr>
                        <a:t>Definition of internal control</a:t>
                      </a:r>
                    </a:p>
                    <a:p>
                      <a:pPr marL="228600" marR="0" lvl="1" indent="-228600" algn="l" defTabSz="1017588" rtl="0" eaLnBrk="1" fontAlgn="t" latinLnBrk="0" hangingPunct="1">
                        <a:lnSpc>
                          <a:spcPct val="100000"/>
                        </a:lnSpc>
                        <a:spcBef>
                          <a:spcPct val="0"/>
                        </a:spcBef>
                        <a:spcAft>
                          <a:spcPts val="400"/>
                        </a:spcAft>
                        <a:buClr>
                          <a:schemeClr val="tx2"/>
                        </a:buClr>
                        <a:buSzTx/>
                        <a:buFont typeface="Trebuchet MS" pitchFamily="34" charset="0"/>
                        <a:buAutoNum type="arabicPeriod"/>
                        <a:tabLst/>
                      </a:pPr>
                      <a:r>
                        <a:rPr kumimoji="0" lang="en-US" sz="1400" b="0" i="0" u="none" strike="noStrike" cap="none" normalizeH="0" baseline="0" dirty="0" smtClean="0">
                          <a:ln>
                            <a:noFill/>
                          </a:ln>
                          <a:solidFill>
                            <a:schemeClr val="tx2"/>
                          </a:solidFill>
                          <a:effectLst/>
                          <a:latin typeface="Georgia" pitchFamily="18" charset="0"/>
                        </a:rPr>
                        <a:t>Five components of internal control</a:t>
                      </a:r>
                    </a:p>
                    <a:p>
                      <a:pPr marL="228600" marR="0" lvl="1" indent="-228600" algn="l" defTabSz="1017588" rtl="0" eaLnBrk="1" fontAlgn="t" latinLnBrk="0" hangingPunct="1">
                        <a:lnSpc>
                          <a:spcPct val="100000"/>
                        </a:lnSpc>
                        <a:spcBef>
                          <a:spcPct val="0"/>
                        </a:spcBef>
                        <a:spcAft>
                          <a:spcPts val="400"/>
                        </a:spcAft>
                        <a:buClr>
                          <a:schemeClr val="tx2"/>
                        </a:buClr>
                        <a:buSzTx/>
                        <a:buFont typeface="Trebuchet MS" pitchFamily="34" charset="0"/>
                        <a:buAutoNum type="arabicPeriod"/>
                        <a:tabLst/>
                      </a:pPr>
                      <a:r>
                        <a:rPr kumimoji="0" lang="en-US" sz="1400" b="0" i="0" u="none" strike="noStrike" kern="1200" cap="none" normalizeH="0" baseline="0" dirty="0" smtClean="0">
                          <a:ln>
                            <a:noFill/>
                          </a:ln>
                          <a:solidFill>
                            <a:schemeClr val="tx2"/>
                          </a:solidFill>
                          <a:effectLst/>
                          <a:latin typeface="Georgia" pitchFamily="18" charset="0"/>
                          <a:ea typeface="+mn-ea"/>
                          <a:cs typeface="+mn-cs"/>
                        </a:rPr>
                        <a:t>The fundamental criteria used to assess effectiveness of systems of internal control</a:t>
                      </a:r>
                    </a:p>
                    <a:p>
                      <a:pPr marL="228600" marR="0" lvl="1" indent="-228600" algn="l" defTabSz="1017588" rtl="0" eaLnBrk="1" fontAlgn="t" latinLnBrk="0" hangingPunct="1">
                        <a:lnSpc>
                          <a:spcPct val="100000"/>
                        </a:lnSpc>
                        <a:spcBef>
                          <a:spcPct val="0"/>
                        </a:spcBef>
                        <a:spcAft>
                          <a:spcPts val="400"/>
                        </a:spcAft>
                        <a:buClr>
                          <a:schemeClr val="tx2"/>
                        </a:buClr>
                        <a:buSzTx/>
                        <a:buFont typeface="Trebuchet MS" pitchFamily="34" charset="0"/>
                        <a:buAutoNum type="arabicPeriod"/>
                        <a:tabLst/>
                      </a:pPr>
                      <a:r>
                        <a:rPr kumimoji="0" lang="en-US" sz="1400" b="0" i="0" u="none" strike="noStrike" cap="none" normalizeH="0" baseline="0" dirty="0" smtClean="0">
                          <a:ln>
                            <a:noFill/>
                          </a:ln>
                          <a:solidFill>
                            <a:schemeClr val="tx2"/>
                          </a:solidFill>
                          <a:effectLst/>
                          <a:latin typeface="Georgia" pitchFamily="18" charset="0"/>
                        </a:rPr>
                        <a:t>Use of judgment in evaluating the effectiveness of systems of internal control </a:t>
                      </a:r>
                    </a:p>
                  </a:txBody>
                  <a:tcPr marL="45720" marR="45720" marT="27432" marB="27432" horzOverflow="overflow">
                    <a:lnL>
                      <a:noFill/>
                    </a:lnL>
                    <a:lnR>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vMerge="1">
                  <a:txBody>
                    <a:bodyPr/>
                    <a:lstStyle/>
                    <a:p>
                      <a:endParaRPr lang="en-US"/>
                    </a:p>
                  </a:txBody>
                  <a:tcPr/>
                </a:tc>
                <a:tc>
                  <a:txBody>
                    <a:bodyPr/>
                    <a:lstStyle/>
                    <a:p>
                      <a:pPr marL="228600" marR="0" lvl="1" indent="-228600" algn="l" defTabSz="1018824" rtl="0" eaLnBrk="1" fontAlgn="t" latinLnBrk="0" hangingPunct="1">
                        <a:lnSpc>
                          <a:spcPct val="100000"/>
                        </a:lnSpc>
                        <a:spcBef>
                          <a:spcPts val="0"/>
                        </a:spcBef>
                        <a:spcAft>
                          <a:spcPts val="400"/>
                        </a:spcAft>
                        <a:buClr>
                          <a:schemeClr val="tx2"/>
                        </a:buClr>
                        <a:buSzTx/>
                        <a:buFont typeface="+mj-lt"/>
                        <a:buAutoNum type="arabicPeriod"/>
                        <a:tabLst/>
                        <a:defRPr/>
                      </a:pPr>
                      <a:r>
                        <a:rPr kumimoji="0" lang="en-US" sz="1400" b="0" i="0" u="none" strike="noStrike" kern="1200" dirty="0" smtClean="0">
                          <a:solidFill>
                            <a:schemeClr val="tx2"/>
                          </a:solidFill>
                          <a:latin typeface="Georgia" pitchFamily="18" charset="0"/>
                          <a:ea typeface="+mn-ea"/>
                          <a:cs typeface="+mn-cs"/>
                        </a:rPr>
                        <a:t>Codification of principles with universal application for use in developing and evaluating the</a:t>
                      </a:r>
                      <a:r>
                        <a:rPr kumimoji="0" lang="en-US" sz="1400" b="0" i="0" u="none" strike="noStrike" kern="1200" baseline="0" dirty="0" smtClean="0">
                          <a:solidFill>
                            <a:schemeClr val="tx2"/>
                          </a:solidFill>
                          <a:latin typeface="Georgia" pitchFamily="18" charset="0"/>
                          <a:ea typeface="+mn-ea"/>
                          <a:cs typeface="+mn-cs"/>
                        </a:rPr>
                        <a:t> effectiveness  of</a:t>
                      </a:r>
                      <a:r>
                        <a:rPr kumimoji="0" lang="en-US" sz="1400" b="0" i="0" u="none" strike="noStrike" kern="1200" dirty="0" smtClean="0">
                          <a:solidFill>
                            <a:schemeClr val="tx2"/>
                          </a:solidFill>
                          <a:latin typeface="Georgia" pitchFamily="18" charset="0"/>
                          <a:ea typeface="+mn-ea"/>
                          <a:cs typeface="+mn-cs"/>
                        </a:rPr>
                        <a:t> </a:t>
                      </a:r>
                      <a:r>
                        <a:rPr kumimoji="0" lang="en-US" sz="1400" b="0" i="0" u="none" strike="noStrike" kern="1200" baseline="0" dirty="0" smtClean="0">
                          <a:solidFill>
                            <a:schemeClr val="tx2"/>
                          </a:solidFill>
                          <a:latin typeface="Georgia" pitchFamily="18" charset="0"/>
                          <a:ea typeface="+mn-ea"/>
                          <a:cs typeface="+mn-cs"/>
                        </a:rPr>
                        <a:t>systems of</a:t>
                      </a:r>
                      <a:r>
                        <a:rPr kumimoji="0" lang="en-US" sz="1400" b="0" i="0" u="none" strike="noStrike" kern="1200" dirty="0" smtClean="0">
                          <a:solidFill>
                            <a:schemeClr val="tx2"/>
                          </a:solidFill>
                          <a:latin typeface="Georgia" pitchFamily="18" charset="0"/>
                          <a:ea typeface="+mn-ea"/>
                          <a:cs typeface="+mn-cs"/>
                        </a:rPr>
                        <a:t> internal control</a:t>
                      </a:r>
                    </a:p>
                    <a:p>
                      <a:pPr marL="228600" marR="0" lvl="1" indent="-228600" algn="l" defTabSz="1018824" rtl="0" eaLnBrk="1" fontAlgn="t" latinLnBrk="0" hangingPunct="1">
                        <a:lnSpc>
                          <a:spcPct val="100000"/>
                        </a:lnSpc>
                        <a:spcBef>
                          <a:spcPts val="0"/>
                        </a:spcBef>
                        <a:spcAft>
                          <a:spcPts val="400"/>
                        </a:spcAft>
                        <a:buClr>
                          <a:schemeClr val="tx2"/>
                        </a:buClr>
                        <a:buSzTx/>
                        <a:buFont typeface="+mj-lt"/>
                        <a:buAutoNum type="arabicPeriod"/>
                        <a:tabLst/>
                        <a:defRPr/>
                      </a:pPr>
                      <a:r>
                        <a:rPr lang="en-US" sz="1400" b="0" i="0" u="none" strike="noStrike" kern="1200" dirty="0" smtClean="0">
                          <a:solidFill>
                            <a:schemeClr val="tx2"/>
                          </a:solidFill>
                          <a:latin typeface="Georgia" pitchFamily="18" charset="0"/>
                          <a:ea typeface="+mn-ea"/>
                          <a:cs typeface="+mn-cs"/>
                        </a:rPr>
                        <a:t>Expanded</a:t>
                      </a:r>
                      <a:r>
                        <a:rPr lang="en-US" sz="1400" b="0" i="0" u="none" strike="noStrike" kern="1200" baseline="0" dirty="0" smtClean="0">
                          <a:solidFill>
                            <a:schemeClr val="tx2"/>
                          </a:solidFill>
                          <a:latin typeface="Georgia" pitchFamily="18" charset="0"/>
                          <a:ea typeface="+mn-ea"/>
                          <a:cs typeface="+mn-cs"/>
                        </a:rPr>
                        <a:t> f</a:t>
                      </a:r>
                      <a:r>
                        <a:rPr lang="en-US" sz="1400" b="0" i="0" u="none" strike="noStrike" kern="1200" dirty="0" smtClean="0">
                          <a:solidFill>
                            <a:schemeClr val="tx2"/>
                          </a:solidFill>
                          <a:latin typeface="Georgia" pitchFamily="18" charset="0"/>
                          <a:ea typeface="+mn-ea"/>
                          <a:cs typeface="+mn-cs"/>
                        </a:rPr>
                        <a:t>inancial reporting objective to address internal and external,</a:t>
                      </a:r>
                      <a:r>
                        <a:rPr lang="en-US" sz="1400" b="0" i="0" u="none" strike="noStrike" kern="1200" baseline="0" dirty="0" smtClean="0">
                          <a:solidFill>
                            <a:schemeClr val="tx2"/>
                          </a:solidFill>
                          <a:latin typeface="Georgia" pitchFamily="18" charset="0"/>
                          <a:ea typeface="+mn-ea"/>
                          <a:cs typeface="+mn-cs"/>
                        </a:rPr>
                        <a:t> </a:t>
                      </a:r>
                      <a:r>
                        <a:rPr lang="en-US" sz="1400" b="0" i="0" u="none" strike="noStrike" kern="1200" dirty="0" smtClean="0">
                          <a:solidFill>
                            <a:schemeClr val="tx2"/>
                          </a:solidFill>
                          <a:latin typeface="Georgia" pitchFamily="18" charset="0"/>
                          <a:ea typeface="+mn-ea"/>
                          <a:cs typeface="+mn-cs"/>
                        </a:rPr>
                        <a:t>financial and non-financial reporting objectives</a:t>
                      </a:r>
                    </a:p>
                    <a:p>
                      <a:pPr marL="228600" marR="0" lvl="1" indent="-228600" algn="l" defTabSz="1018824" rtl="0" eaLnBrk="1" fontAlgn="t" latinLnBrk="0" hangingPunct="1">
                        <a:lnSpc>
                          <a:spcPct val="100000"/>
                        </a:lnSpc>
                        <a:spcBef>
                          <a:spcPts val="0"/>
                        </a:spcBef>
                        <a:spcAft>
                          <a:spcPts val="400"/>
                        </a:spcAft>
                        <a:buClr>
                          <a:schemeClr val="tx2"/>
                        </a:buClr>
                        <a:buSzTx/>
                        <a:buFont typeface="+mj-lt"/>
                        <a:buAutoNum type="arabicPeriod"/>
                        <a:tabLst/>
                        <a:defRPr/>
                      </a:pPr>
                      <a:r>
                        <a:rPr lang="en-US" sz="1400" b="0" i="0" u="none" strike="noStrike" kern="1200" dirty="0" smtClean="0">
                          <a:solidFill>
                            <a:schemeClr val="tx2"/>
                          </a:solidFill>
                          <a:latin typeface="Georgia" pitchFamily="18" charset="0"/>
                          <a:ea typeface="+mn-ea"/>
                          <a:cs typeface="+mn-cs"/>
                        </a:rPr>
                        <a:t>Increased</a:t>
                      </a:r>
                      <a:r>
                        <a:rPr lang="en-US" sz="1400" b="0" i="0" u="none" strike="noStrike" kern="1200" baseline="0" dirty="0" smtClean="0">
                          <a:solidFill>
                            <a:schemeClr val="tx2"/>
                          </a:solidFill>
                          <a:latin typeface="Georgia" pitchFamily="18" charset="0"/>
                          <a:ea typeface="+mn-ea"/>
                          <a:cs typeface="+mn-cs"/>
                        </a:rPr>
                        <a:t> </a:t>
                      </a:r>
                      <a:r>
                        <a:rPr lang="en-US" sz="1400" b="0" i="0" u="none" strike="noStrike" kern="1200" dirty="0" smtClean="0">
                          <a:solidFill>
                            <a:schemeClr val="tx2"/>
                          </a:solidFill>
                          <a:latin typeface="Georgia" pitchFamily="18" charset="0"/>
                          <a:ea typeface="+mn-ea"/>
                          <a:cs typeface="+mn-cs"/>
                        </a:rPr>
                        <a:t>focus on operations, compliance and non-financial reporting objectives based on user input</a:t>
                      </a:r>
                    </a:p>
                  </a:txBody>
                  <a:tcPr marL="45720" marR="45720" marT="27432" marB="27432" horzOverflow="overflow">
                    <a:lnL>
                      <a:noFill/>
                    </a:lnL>
                    <a:lnR>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sp>
        <p:nvSpPr>
          <p:cNvPr id="5" name="Content Placeholder 2"/>
          <p:cNvSpPr txBox="1">
            <a:spLocks/>
          </p:cNvSpPr>
          <p:nvPr/>
        </p:nvSpPr>
        <p:spPr>
          <a:xfrm>
            <a:off x="533400" y="2362200"/>
            <a:ext cx="8077200" cy="638175"/>
          </a:xfrm>
          <a:prstGeom prst="rect">
            <a:avLst/>
          </a:prstGeom>
          <a:ln w="12700">
            <a:noFill/>
          </a:ln>
        </p:spPr>
        <p:txBody>
          <a:bodyPr lIns="45720" tIns="27432" rIns="45720" bIns="27432"/>
          <a:lstStyle/>
          <a:p>
            <a:pPr eaLnBrk="0" hangingPunct="0">
              <a:spcBef>
                <a:spcPts val="300"/>
              </a:spcBef>
              <a:buClr>
                <a:srgbClr val="2A5970"/>
              </a:buClr>
              <a:tabLst>
                <a:tab pos="406400" algn="l"/>
              </a:tabLst>
              <a:defRPr/>
            </a:pPr>
            <a:r>
              <a:rPr lang="en-US" sz="1800" dirty="0">
                <a:solidFill>
                  <a:schemeClr val="tx2"/>
                </a:solidFill>
                <a:latin typeface="+mn-lt"/>
              </a:rPr>
              <a:t>The experienced reader will find much familiar in the updated </a:t>
            </a:r>
            <a:r>
              <a:rPr lang="en-US" sz="1800" i="1" dirty="0">
                <a:solidFill>
                  <a:schemeClr val="tx2"/>
                </a:solidFill>
                <a:latin typeface="+mn-lt"/>
              </a:rPr>
              <a:t>Framework</a:t>
            </a:r>
            <a:r>
              <a:rPr lang="en-US" sz="1800" dirty="0">
                <a:solidFill>
                  <a:schemeClr val="tx2"/>
                </a:solidFill>
                <a:latin typeface="+mn-lt"/>
              </a:rPr>
              <a:t>, which builds on what has proven effective in the original version.</a:t>
            </a:r>
          </a:p>
        </p:txBody>
      </p:sp>
      <p:sp>
        <p:nvSpPr>
          <p:cNvPr id="7" name="Isosceles Triangle 6"/>
          <p:cNvSpPr/>
          <p:nvPr/>
        </p:nvSpPr>
        <p:spPr bwMode="ltGray">
          <a:xfrm rot="5400000">
            <a:off x="3606800" y="4114800"/>
            <a:ext cx="1879600" cy="406400"/>
          </a:xfrm>
          <a:prstGeom prst="triangle">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GB">
              <a:solidFill>
                <a:schemeClr val="bg1"/>
              </a:solidFill>
            </a:endParaRPr>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533400" y="2075688"/>
          <a:ext cx="8077200" cy="4096512"/>
        </p:xfrm>
        <a:graphic>
          <a:graphicData uri="http://schemas.openxmlformats.org/drawingml/2006/table">
            <a:tbl>
              <a:tblPr/>
              <a:tblGrid>
                <a:gridCol w="4038600"/>
                <a:gridCol w="4038600"/>
              </a:tblGrid>
              <a:tr h="0">
                <a:tc>
                  <a:txBody>
                    <a:bodyPr/>
                    <a:lstStyle/>
                    <a:p>
                      <a:pPr marL="0" marR="0" lvl="0" indent="0" algn="l" defTabSz="914400" rtl="0" eaLnBrk="1" fontAlgn="base" latinLnBrk="0" hangingPunct="1">
                        <a:lnSpc>
                          <a:spcPct val="100000"/>
                        </a:lnSpc>
                        <a:spcBef>
                          <a:spcPct val="0"/>
                        </a:spcBef>
                        <a:spcAft>
                          <a:spcPts val="400"/>
                        </a:spcAft>
                        <a:buClrTx/>
                        <a:buSzTx/>
                        <a:buFontTx/>
                        <a:buNone/>
                        <a:tabLst/>
                      </a:pPr>
                      <a:r>
                        <a:rPr kumimoji="0" lang="en-US" sz="1600" b="1" i="1" u="none" strike="noStrike" cap="none" normalizeH="0" baseline="0" dirty="0" smtClean="0">
                          <a:ln>
                            <a:noFill/>
                          </a:ln>
                          <a:solidFill>
                            <a:schemeClr val="tx2"/>
                          </a:solidFill>
                          <a:effectLst/>
                          <a:latin typeface="+mn-lt"/>
                        </a:rPr>
                        <a:t>A changing business environment...</a:t>
                      </a:r>
                    </a:p>
                  </a:txBody>
                  <a:tcPr marL="45720" marR="45720" marT="27432" marB="274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ts val="400"/>
                        </a:spcAft>
                        <a:buClrTx/>
                        <a:buSzTx/>
                        <a:buFontTx/>
                        <a:buNone/>
                        <a:tabLst/>
                      </a:pPr>
                      <a:r>
                        <a:rPr kumimoji="0" lang="en-US" sz="1600" b="1" i="1" u="none" strike="noStrike" cap="none" normalizeH="0" baseline="0" dirty="0" smtClean="0">
                          <a:ln>
                            <a:noFill/>
                          </a:ln>
                          <a:solidFill>
                            <a:schemeClr val="tx2"/>
                          </a:solidFill>
                          <a:effectLst/>
                          <a:latin typeface="+mn-lt"/>
                        </a:rPr>
                        <a:t>Drives updates to the Framework...</a:t>
                      </a:r>
                    </a:p>
                  </a:txBody>
                  <a:tcPr marL="45720" marR="45720" marT="27432" marB="274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ts val="0"/>
                        </a:spcAft>
                        <a:buClrTx/>
                        <a:buSzTx/>
                        <a:buFontTx/>
                        <a:buNone/>
                        <a:tabLst/>
                      </a:pPr>
                      <a:endParaRPr kumimoji="0" lang="en-US" sz="1400" b="0" i="0" u="none" strike="noStrike" cap="none" normalizeH="0" baseline="0" dirty="0" smtClean="0">
                        <a:ln>
                          <a:noFill/>
                        </a:ln>
                        <a:solidFill>
                          <a:schemeClr val="tx2"/>
                        </a:solidFill>
                        <a:effectLst/>
                        <a:latin typeface="Georgia" pitchFamily="18" charset="0"/>
                      </a:endParaRPr>
                    </a:p>
                    <a:p>
                      <a:pPr marL="0" marR="0" lvl="0" indent="0" algn="l" defTabSz="914400" rtl="0" eaLnBrk="1" fontAlgn="base" latinLnBrk="0" hangingPunct="1">
                        <a:lnSpc>
                          <a:spcPct val="100000"/>
                        </a:lnSpc>
                        <a:spcBef>
                          <a:spcPct val="0"/>
                        </a:spcBef>
                        <a:spcAft>
                          <a:spcPts val="0"/>
                        </a:spcAft>
                        <a:buClrTx/>
                        <a:buSzTx/>
                        <a:buFontTx/>
                        <a:buNone/>
                        <a:tabLst/>
                      </a:pPr>
                      <a:r>
                        <a:rPr kumimoji="0" lang="en-US" sz="1400" b="0" i="0" u="none" strike="noStrike" cap="none" normalizeH="0" baseline="0" dirty="0" smtClean="0">
                          <a:ln>
                            <a:noFill/>
                          </a:ln>
                          <a:solidFill>
                            <a:schemeClr val="tx2"/>
                          </a:solidFill>
                          <a:effectLst/>
                          <a:latin typeface="Georgia" pitchFamily="18" charset="0"/>
                        </a:rPr>
                        <a:t>Expectations for governance oversight</a:t>
                      </a:r>
                    </a:p>
                  </a:txBody>
                  <a:tcPr marL="45720" marR="45720" marT="27432" marB="274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ysDot"/>
                      <a:round/>
                      <a:headEnd type="none" w="med" len="med"/>
                      <a:tailEnd type="none" w="med" len="med"/>
                    </a:lnB>
                    <a:lnTlToBr>
                      <a:noFill/>
                    </a:lnTlToBr>
                    <a:lnBlToTr>
                      <a:noFill/>
                    </a:lnBlToTr>
                    <a:noFill/>
                  </a:tcPr>
                </a:tc>
                <a:tc rowSpan="7">
                  <a:txBody>
                    <a:bodyPr/>
                    <a:lstStyle/>
                    <a:p>
                      <a:pPr marL="0" marR="0" lvl="0" indent="0" algn="l" defTabSz="914400" rtl="0" eaLnBrk="1" fontAlgn="base" latinLnBrk="0" hangingPunct="1">
                        <a:lnSpc>
                          <a:spcPct val="100000"/>
                        </a:lnSpc>
                        <a:spcBef>
                          <a:spcPct val="0"/>
                        </a:spcBef>
                        <a:spcAft>
                          <a:spcPts val="400"/>
                        </a:spcAft>
                        <a:buClrTx/>
                        <a:buSzTx/>
                        <a:buFontTx/>
                        <a:buNone/>
                        <a:tabLst/>
                      </a:pPr>
                      <a:endParaRPr kumimoji="0" lang="en-US" sz="1400" b="0" i="0" u="none" strike="noStrike" cap="none" normalizeH="0" baseline="0" dirty="0" smtClean="0">
                        <a:ln>
                          <a:noFill/>
                        </a:ln>
                        <a:solidFill>
                          <a:srgbClr val="2A5970"/>
                        </a:solidFill>
                        <a:effectLst/>
                        <a:latin typeface="Georgia" pitchFamily="18" charset="0"/>
                      </a:endParaRPr>
                    </a:p>
                  </a:txBody>
                  <a:tcPr marL="45720" marR="45720" marT="27432" marB="274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ts val="0"/>
                        </a:spcAft>
                        <a:buClrTx/>
                        <a:buSzTx/>
                        <a:buFontTx/>
                        <a:buNone/>
                        <a:tabLst/>
                      </a:pPr>
                      <a:endParaRPr kumimoji="0" lang="en-US" sz="1400" b="0" i="0" u="none" strike="noStrike" cap="none" normalizeH="0" baseline="0" dirty="0" smtClean="0">
                        <a:ln>
                          <a:noFill/>
                        </a:ln>
                        <a:solidFill>
                          <a:schemeClr val="tx2"/>
                        </a:solidFill>
                        <a:effectLst/>
                        <a:latin typeface="Georgia" pitchFamily="18" charset="0"/>
                      </a:endParaRPr>
                    </a:p>
                    <a:p>
                      <a:pPr marL="0" marR="0" lvl="0" indent="0" algn="l" defTabSz="914400" rtl="0" eaLnBrk="1" fontAlgn="base" latinLnBrk="0" hangingPunct="1">
                        <a:lnSpc>
                          <a:spcPct val="100000"/>
                        </a:lnSpc>
                        <a:spcBef>
                          <a:spcPct val="0"/>
                        </a:spcBef>
                        <a:spcAft>
                          <a:spcPts val="0"/>
                        </a:spcAft>
                        <a:buClrTx/>
                        <a:buSzTx/>
                        <a:buFontTx/>
                        <a:buNone/>
                        <a:tabLst/>
                      </a:pPr>
                      <a:r>
                        <a:rPr kumimoji="0" lang="en-US" sz="1400" b="0" i="0" u="none" strike="noStrike" cap="none" normalizeH="0" baseline="0" dirty="0" smtClean="0">
                          <a:ln>
                            <a:noFill/>
                          </a:ln>
                          <a:solidFill>
                            <a:schemeClr val="tx2"/>
                          </a:solidFill>
                          <a:effectLst/>
                          <a:latin typeface="Georgia" pitchFamily="18" charset="0"/>
                        </a:rPr>
                        <a:t>Globalization of markets and operations</a:t>
                      </a:r>
                    </a:p>
                  </a:txBody>
                  <a:tcPr marL="45720" marR="45720" marT="27432" marB="274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ysDot"/>
                      <a:round/>
                      <a:headEnd type="none" w="med" len="med"/>
                      <a:tailEnd type="none" w="med" len="med"/>
                    </a:lnT>
                    <a:lnB w="12700" cap="flat" cmpd="sng" algn="ctr">
                      <a:solidFill>
                        <a:schemeClr val="tx2"/>
                      </a:solidFill>
                      <a:prstDash val="sysDot"/>
                      <a:round/>
                      <a:headEnd type="none" w="med" len="med"/>
                      <a:tailEnd type="none" w="med" len="med"/>
                    </a:lnB>
                    <a:lnTlToBr>
                      <a:noFill/>
                    </a:lnTlToBr>
                    <a:lnBlToTr>
                      <a:noFill/>
                    </a:lnBlToTr>
                    <a:noFill/>
                  </a:tcPr>
                </a:tc>
                <a:tc vMerge="1">
                  <a:txBody>
                    <a:bodyPr/>
                    <a:lstStyle/>
                    <a:p>
                      <a:pPr marL="0" marR="0" lvl="1" indent="0" algn="l" defTabSz="1017588" rtl="0" eaLnBrk="1" fontAlgn="base" latinLnBrk="0" hangingPunct="1">
                        <a:lnSpc>
                          <a:spcPct val="100000"/>
                        </a:lnSpc>
                        <a:spcBef>
                          <a:spcPct val="0"/>
                        </a:spcBef>
                        <a:spcAft>
                          <a:spcPts val="400"/>
                        </a:spcAft>
                        <a:buClrTx/>
                        <a:buSzTx/>
                        <a:buFontTx/>
                        <a:buNone/>
                        <a:tabLst/>
                      </a:pPr>
                      <a:endParaRPr kumimoji="0" lang="en-US" sz="1400" b="0" i="0" u="none" strike="noStrike" cap="none" normalizeH="0" baseline="0" dirty="0" smtClean="0">
                        <a:ln>
                          <a:noFill/>
                        </a:ln>
                        <a:solidFill>
                          <a:srgbClr val="2A5970"/>
                        </a:solidFill>
                        <a:effectLst/>
                        <a:latin typeface="Georgia" pitchFamily="18" charset="0"/>
                      </a:endParaRPr>
                    </a:p>
                  </a:txBody>
                  <a:tcPr marL="45720" marR="45720" marT="27432" marB="274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ysDot"/>
                      <a:round/>
                      <a:headEnd type="none" w="med" len="med"/>
                      <a:tailEnd type="none" w="med" len="med"/>
                    </a:lnT>
                    <a:lnB w="12700" cap="flat" cmpd="sng" algn="ctr">
                      <a:solidFill>
                        <a:schemeClr val="tx2"/>
                      </a:solidFill>
                      <a:prstDash val="sysDot"/>
                      <a:round/>
                      <a:headEnd type="none" w="med" len="med"/>
                      <a:tailEnd type="none" w="med" len="med"/>
                    </a:lnB>
                    <a:lnTlToBr>
                      <a:noFill/>
                    </a:lnTlToBr>
                    <a:lnBlToTr>
                      <a:noFill/>
                    </a:lnBlToTr>
                    <a:noFill/>
                  </a:tcPr>
                </a:tc>
              </a:tr>
              <a:tr h="0">
                <a:tc>
                  <a:txBody>
                    <a:bodyPr/>
                    <a:lstStyle/>
                    <a:p>
                      <a:pPr marL="0" marR="0" lvl="1" indent="0" algn="l" defTabSz="1017588" rtl="0" eaLnBrk="1" fontAlgn="base" latinLnBrk="0" hangingPunct="1">
                        <a:lnSpc>
                          <a:spcPct val="100000"/>
                        </a:lnSpc>
                        <a:spcBef>
                          <a:spcPct val="0"/>
                        </a:spcBef>
                        <a:spcAft>
                          <a:spcPts val="0"/>
                        </a:spcAft>
                        <a:buClrTx/>
                        <a:buSzTx/>
                        <a:buFontTx/>
                        <a:buNone/>
                        <a:tabLst/>
                      </a:pPr>
                      <a:endParaRPr kumimoji="0" lang="en-US" sz="1400" b="0" i="0" u="none" strike="noStrike" cap="none" normalizeH="0" baseline="0" dirty="0" smtClean="0">
                        <a:ln>
                          <a:noFill/>
                        </a:ln>
                        <a:solidFill>
                          <a:schemeClr val="tx2"/>
                        </a:solidFill>
                        <a:effectLst/>
                        <a:latin typeface="Georgia" pitchFamily="18" charset="0"/>
                      </a:endParaRPr>
                    </a:p>
                    <a:p>
                      <a:pPr marL="0" marR="0" lvl="1" indent="0" algn="l" defTabSz="1017588" rtl="0" eaLnBrk="1" fontAlgn="base" latinLnBrk="0" hangingPunct="1">
                        <a:lnSpc>
                          <a:spcPct val="100000"/>
                        </a:lnSpc>
                        <a:spcBef>
                          <a:spcPct val="0"/>
                        </a:spcBef>
                        <a:spcAft>
                          <a:spcPts val="0"/>
                        </a:spcAft>
                        <a:buClrTx/>
                        <a:buSzTx/>
                        <a:buFontTx/>
                        <a:buNone/>
                        <a:tabLst/>
                      </a:pPr>
                      <a:r>
                        <a:rPr kumimoji="0" lang="en-US" sz="1400" b="0" i="0" u="none" strike="noStrike" cap="none" normalizeH="0" baseline="0" dirty="0" smtClean="0">
                          <a:ln>
                            <a:noFill/>
                          </a:ln>
                          <a:solidFill>
                            <a:schemeClr val="tx2"/>
                          </a:solidFill>
                          <a:effectLst/>
                          <a:latin typeface="Georgia" pitchFamily="18" charset="0"/>
                        </a:rPr>
                        <a:t>Changes in business models</a:t>
                      </a:r>
                    </a:p>
                  </a:txBody>
                  <a:tcPr marL="45720" marR="45720" marT="27432" marB="274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ysDot"/>
                      <a:round/>
                      <a:headEnd type="none" w="med" len="med"/>
                      <a:tailEnd type="none" w="med" len="med"/>
                    </a:lnT>
                    <a:lnB w="12700" cap="flat" cmpd="sng" algn="ctr">
                      <a:solidFill>
                        <a:schemeClr val="tx2"/>
                      </a:solidFill>
                      <a:prstDash val="sysDot"/>
                      <a:round/>
                      <a:headEnd type="none" w="med" len="med"/>
                      <a:tailEnd type="none" w="med" len="med"/>
                    </a:lnB>
                    <a:lnTlToBr>
                      <a:noFill/>
                    </a:lnTlToBr>
                    <a:lnBlToTr>
                      <a:noFill/>
                    </a:lnBlToTr>
                    <a:noFill/>
                  </a:tcPr>
                </a:tc>
                <a:tc vMerge="1">
                  <a:txBody>
                    <a:bodyPr/>
                    <a:lstStyle/>
                    <a:p>
                      <a:pPr marL="0" marR="0" lvl="1" indent="0" algn="l" defTabSz="1017588" rtl="0" eaLnBrk="1" fontAlgn="base" latinLnBrk="0" hangingPunct="1">
                        <a:lnSpc>
                          <a:spcPct val="100000"/>
                        </a:lnSpc>
                        <a:spcBef>
                          <a:spcPct val="0"/>
                        </a:spcBef>
                        <a:spcAft>
                          <a:spcPts val="400"/>
                        </a:spcAft>
                        <a:buClrTx/>
                        <a:buSzTx/>
                        <a:buFontTx/>
                        <a:buNone/>
                        <a:tabLst/>
                      </a:pPr>
                      <a:endParaRPr kumimoji="0" lang="en-US" sz="1400" b="0" i="0" u="none" strike="noStrike" cap="none" normalizeH="0" baseline="0" dirty="0" smtClean="0">
                        <a:ln>
                          <a:noFill/>
                        </a:ln>
                        <a:solidFill>
                          <a:srgbClr val="2A5970"/>
                        </a:solidFill>
                        <a:effectLst/>
                        <a:latin typeface="Georgia" pitchFamily="18" charset="0"/>
                      </a:endParaRPr>
                    </a:p>
                  </a:txBody>
                  <a:tcPr marL="45720" marR="45720" marT="27432" marB="274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ysDot"/>
                      <a:round/>
                      <a:headEnd type="none" w="med" len="med"/>
                      <a:tailEnd type="none" w="med" len="med"/>
                    </a:lnT>
                    <a:lnB w="12700" cap="flat" cmpd="sng" algn="ctr">
                      <a:solidFill>
                        <a:schemeClr val="tx2"/>
                      </a:solidFill>
                      <a:prstDash val="sysDot"/>
                      <a:round/>
                      <a:headEnd type="none" w="med" len="med"/>
                      <a:tailEnd type="none" w="med" len="med"/>
                    </a:lnB>
                    <a:lnTlToBr>
                      <a:noFill/>
                    </a:lnTlToBr>
                    <a:lnBlToTr>
                      <a:noFill/>
                    </a:lnBlToTr>
                    <a:noFill/>
                  </a:tcPr>
                </a:tc>
              </a:tr>
              <a:tr h="0">
                <a:tc>
                  <a:txBody>
                    <a:bodyPr/>
                    <a:lstStyle/>
                    <a:p>
                      <a:pPr marL="0" marR="0" lvl="0" indent="0" algn="l" defTabSz="1017588" rtl="0" eaLnBrk="1" fontAlgn="base" latinLnBrk="0" hangingPunct="1">
                        <a:lnSpc>
                          <a:spcPct val="100000"/>
                        </a:lnSpc>
                        <a:spcBef>
                          <a:spcPct val="0"/>
                        </a:spcBef>
                        <a:spcAft>
                          <a:spcPts val="0"/>
                        </a:spcAft>
                        <a:buClrTx/>
                        <a:buSzTx/>
                        <a:buFontTx/>
                        <a:buNone/>
                        <a:tabLst/>
                      </a:pPr>
                      <a:endParaRPr kumimoji="0" lang="en-US" sz="1400" b="0" i="0" u="none" strike="noStrike" cap="none" normalizeH="0" baseline="0" dirty="0" smtClean="0">
                        <a:ln>
                          <a:noFill/>
                        </a:ln>
                        <a:solidFill>
                          <a:schemeClr val="tx2"/>
                        </a:solidFill>
                        <a:effectLst/>
                        <a:latin typeface="Georgia" pitchFamily="18" charset="0"/>
                      </a:endParaRPr>
                    </a:p>
                    <a:p>
                      <a:pPr marL="0" marR="0" lvl="0" indent="0" algn="l" defTabSz="1017588" rtl="0" eaLnBrk="1" fontAlgn="base" latinLnBrk="0" hangingPunct="1">
                        <a:lnSpc>
                          <a:spcPct val="100000"/>
                        </a:lnSpc>
                        <a:spcBef>
                          <a:spcPct val="0"/>
                        </a:spcBef>
                        <a:spcAft>
                          <a:spcPts val="0"/>
                        </a:spcAft>
                        <a:buClrTx/>
                        <a:buSzTx/>
                        <a:buFontTx/>
                        <a:buNone/>
                        <a:tabLst/>
                      </a:pPr>
                      <a:r>
                        <a:rPr kumimoji="0" lang="en-US" sz="1400" b="0" i="0" u="none" strike="noStrike" cap="none" normalizeH="0" baseline="0" dirty="0" smtClean="0">
                          <a:ln>
                            <a:noFill/>
                          </a:ln>
                          <a:solidFill>
                            <a:schemeClr val="tx2"/>
                          </a:solidFill>
                          <a:effectLst/>
                          <a:latin typeface="Georgia" pitchFamily="18" charset="0"/>
                        </a:rPr>
                        <a:t>Demands and complexity of rules,          regulations  and standards</a:t>
                      </a:r>
                    </a:p>
                  </a:txBody>
                  <a:tcPr marL="45720" marR="45720" marT="27432" marB="274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ysDot"/>
                      <a:round/>
                      <a:headEnd type="none" w="med" len="med"/>
                      <a:tailEnd type="none" w="med" len="med"/>
                    </a:lnT>
                    <a:lnB w="12700" cap="flat" cmpd="sng" algn="ctr">
                      <a:solidFill>
                        <a:schemeClr val="tx2"/>
                      </a:solidFill>
                      <a:prstDash val="sysDot"/>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0"/>
                        </a:spcBef>
                        <a:spcAft>
                          <a:spcPts val="400"/>
                        </a:spcAft>
                        <a:buClrTx/>
                        <a:buSzTx/>
                        <a:buFontTx/>
                        <a:buNone/>
                        <a:tabLst/>
                      </a:pPr>
                      <a:endParaRPr kumimoji="0" lang="en-US" sz="1400" b="0" i="0" u="none" strike="noStrike" cap="none" normalizeH="0" baseline="0" dirty="0" smtClean="0">
                        <a:ln>
                          <a:noFill/>
                        </a:ln>
                        <a:solidFill>
                          <a:srgbClr val="2A5970"/>
                        </a:solidFill>
                        <a:effectLst/>
                        <a:latin typeface="Georgia" pitchFamily="18" charset="0"/>
                      </a:endParaRPr>
                    </a:p>
                  </a:txBody>
                  <a:tcPr marL="45720" marR="45720" marT="27432" marB="274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ysDot"/>
                      <a:round/>
                      <a:headEnd type="none" w="med" len="med"/>
                      <a:tailEnd type="none" w="med" len="med"/>
                    </a:lnT>
                    <a:lnB w="12700" cap="flat" cmpd="sng" algn="ctr">
                      <a:solidFill>
                        <a:schemeClr val="tx2"/>
                      </a:solidFill>
                      <a:prstDash val="sysDot"/>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ts val="0"/>
                        </a:spcAft>
                        <a:buClrTx/>
                        <a:buSzTx/>
                        <a:buFontTx/>
                        <a:buNone/>
                        <a:tabLst/>
                      </a:pPr>
                      <a:endParaRPr kumimoji="0" lang="en-US" sz="1400" b="0" i="0" u="none" strike="noStrike" cap="none" normalizeH="0" baseline="0" dirty="0" smtClean="0">
                        <a:ln>
                          <a:noFill/>
                        </a:ln>
                        <a:solidFill>
                          <a:schemeClr val="tx2"/>
                        </a:solidFill>
                        <a:effectLst/>
                        <a:latin typeface="Georgia" pitchFamily="18" charset="0"/>
                      </a:endParaRPr>
                    </a:p>
                    <a:p>
                      <a:pPr marL="0" marR="0" lvl="0" indent="0" algn="l" defTabSz="914400" rtl="0" eaLnBrk="1" fontAlgn="base" latinLnBrk="0" hangingPunct="1">
                        <a:lnSpc>
                          <a:spcPct val="100000"/>
                        </a:lnSpc>
                        <a:spcBef>
                          <a:spcPct val="0"/>
                        </a:spcBef>
                        <a:spcAft>
                          <a:spcPts val="0"/>
                        </a:spcAft>
                        <a:buClrTx/>
                        <a:buSzTx/>
                        <a:buFontTx/>
                        <a:buNone/>
                        <a:tabLst/>
                      </a:pPr>
                      <a:r>
                        <a:rPr kumimoji="0" lang="en-US" sz="1400" b="0" i="0" u="none" strike="noStrike" cap="none" normalizeH="0" baseline="0" dirty="0" smtClean="0">
                          <a:ln>
                            <a:noFill/>
                          </a:ln>
                          <a:solidFill>
                            <a:schemeClr val="tx2"/>
                          </a:solidFill>
                          <a:effectLst/>
                          <a:latin typeface="Georgia" pitchFamily="18" charset="0"/>
                        </a:rPr>
                        <a:t>Expectations for competencies and accountabilities</a:t>
                      </a:r>
                    </a:p>
                  </a:txBody>
                  <a:tcPr marL="45720" marR="45720" marT="27432" marB="274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ysDot"/>
                      <a:round/>
                      <a:headEnd type="none" w="med" len="med"/>
                      <a:tailEnd type="none" w="med" len="med"/>
                    </a:lnT>
                    <a:lnB w="12700" cap="flat" cmpd="sng" algn="ctr">
                      <a:solidFill>
                        <a:schemeClr val="tx2"/>
                      </a:solidFill>
                      <a:prstDash val="sysDot"/>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0"/>
                        </a:spcBef>
                        <a:spcAft>
                          <a:spcPts val="400"/>
                        </a:spcAft>
                        <a:buClrTx/>
                        <a:buSzTx/>
                        <a:buFontTx/>
                        <a:buNone/>
                        <a:tabLst/>
                      </a:pPr>
                      <a:endParaRPr kumimoji="0" lang="en-US" sz="1400" b="0" i="0" u="none" strike="noStrike" cap="none" normalizeH="0" baseline="0" dirty="0" smtClean="0">
                        <a:ln>
                          <a:noFill/>
                        </a:ln>
                        <a:solidFill>
                          <a:srgbClr val="2A5970"/>
                        </a:solidFill>
                        <a:effectLst/>
                        <a:latin typeface="Georgia" pitchFamily="18" charset="0"/>
                      </a:endParaRPr>
                    </a:p>
                  </a:txBody>
                  <a:tcPr marL="45720" marR="45720" marT="27432" marB="274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ysDot"/>
                      <a:round/>
                      <a:headEnd type="none" w="med" len="med"/>
                      <a:tailEnd type="none" w="med" len="med"/>
                    </a:lnT>
                    <a:lnB w="12700" cap="flat" cmpd="sng" algn="ctr">
                      <a:solidFill>
                        <a:schemeClr val="tx2"/>
                      </a:solidFill>
                      <a:prstDash val="sysDot"/>
                      <a:round/>
                      <a:headEnd type="none" w="med" len="med"/>
                      <a:tailEnd type="none" w="med" len="med"/>
                    </a:lnB>
                    <a:lnTlToBr>
                      <a:noFill/>
                    </a:lnTlToBr>
                    <a:lnBlToTr>
                      <a:noFill/>
                    </a:lnBlToTr>
                    <a:noFill/>
                  </a:tcPr>
                </a:tc>
              </a:tr>
              <a:tr h="0">
                <a:tc>
                  <a:txBody>
                    <a:bodyPr/>
                    <a:lstStyle/>
                    <a:p>
                      <a:pPr marL="0" marR="0" lvl="1" indent="0" algn="l" defTabSz="1017588" rtl="0" eaLnBrk="1" fontAlgn="base" latinLnBrk="0" hangingPunct="1">
                        <a:lnSpc>
                          <a:spcPct val="100000"/>
                        </a:lnSpc>
                        <a:spcBef>
                          <a:spcPct val="0"/>
                        </a:spcBef>
                        <a:spcAft>
                          <a:spcPts val="0"/>
                        </a:spcAft>
                        <a:buClrTx/>
                        <a:buSzTx/>
                        <a:buFontTx/>
                        <a:buNone/>
                        <a:tabLst/>
                      </a:pPr>
                      <a:endParaRPr kumimoji="0" lang="en-US" sz="1400" b="0" i="0" u="none" strike="noStrike" cap="none" normalizeH="0" baseline="0" dirty="0" smtClean="0">
                        <a:ln>
                          <a:noFill/>
                        </a:ln>
                        <a:solidFill>
                          <a:schemeClr val="tx2"/>
                        </a:solidFill>
                        <a:effectLst/>
                        <a:latin typeface="Georgia" pitchFamily="18" charset="0"/>
                      </a:endParaRPr>
                    </a:p>
                    <a:p>
                      <a:pPr marL="0" marR="0" lvl="1" indent="0" algn="l" defTabSz="1017588" rtl="0" eaLnBrk="1" fontAlgn="base" latinLnBrk="0" hangingPunct="1">
                        <a:lnSpc>
                          <a:spcPct val="100000"/>
                        </a:lnSpc>
                        <a:spcBef>
                          <a:spcPct val="0"/>
                        </a:spcBef>
                        <a:spcAft>
                          <a:spcPts val="0"/>
                        </a:spcAft>
                        <a:buClrTx/>
                        <a:buSzTx/>
                        <a:buFontTx/>
                        <a:buNone/>
                        <a:tabLst/>
                      </a:pPr>
                      <a:r>
                        <a:rPr kumimoji="0" lang="en-US" sz="1400" b="0" i="0" u="none" strike="noStrike" cap="none" normalizeH="0" baseline="0" dirty="0" smtClean="0">
                          <a:ln>
                            <a:noFill/>
                          </a:ln>
                          <a:solidFill>
                            <a:schemeClr val="tx2"/>
                          </a:solidFill>
                          <a:effectLst/>
                          <a:latin typeface="Georgia" pitchFamily="18" charset="0"/>
                        </a:rPr>
                        <a:t>Use and reliance on evolving technology</a:t>
                      </a:r>
                    </a:p>
                  </a:txBody>
                  <a:tcPr marL="45720" marR="45720" marT="27432" marB="274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ysDot"/>
                      <a:round/>
                      <a:headEnd type="none" w="med" len="med"/>
                      <a:tailEnd type="none" w="med" len="med"/>
                    </a:lnT>
                    <a:lnB w="12700" cap="flat" cmpd="sng" algn="ctr">
                      <a:solidFill>
                        <a:schemeClr val="tx2"/>
                      </a:solidFill>
                      <a:prstDash val="sysDot"/>
                      <a:round/>
                      <a:headEnd type="none" w="med" len="med"/>
                      <a:tailEnd type="none" w="med" len="med"/>
                    </a:lnB>
                    <a:lnTlToBr>
                      <a:noFill/>
                    </a:lnTlToBr>
                    <a:lnBlToTr>
                      <a:noFill/>
                    </a:lnBlToTr>
                    <a:noFill/>
                  </a:tcPr>
                </a:tc>
                <a:tc vMerge="1">
                  <a:txBody>
                    <a:bodyPr/>
                    <a:lstStyle/>
                    <a:p>
                      <a:pPr marL="0" marR="0" lvl="1" indent="0" algn="l" defTabSz="1017588" rtl="0" eaLnBrk="1" fontAlgn="base" latinLnBrk="0" hangingPunct="1">
                        <a:lnSpc>
                          <a:spcPct val="100000"/>
                        </a:lnSpc>
                        <a:spcBef>
                          <a:spcPct val="0"/>
                        </a:spcBef>
                        <a:spcAft>
                          <a:spcPts val="400"/>
                        </a:spcAft>
                        <a:buClrTx/>
                        <a:buSzTx/>
                        <a:buFontTx/>
                        <a:buNone/>
                        <a:tabLst/>
                      </a:pPr>
                      <a:endParaRPr kumimoji="0" lang="en-US" sz="1400" b="0" i="0" u="none" strike="noStrike" cap="none" normalizeH="0" baseline="0" dirty="0" smtClean="0">
                        <a:ln>
                          <a:noFill/>
                        </a:ln>
                        <a:solidFill>
                          <a:srgbClr val="2A5970"/>
                        </a:solidFill>
                        <a:effectLst/>
                        <a:latin typeface="Georgia" pitchFamily="18" charset="0"/>
                      </a:endParaRPr>
                    </a:p>
                  </a:txBody>
                  <a:tcPr marL="45720" marR="45720" marT="27432" marB="274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ysDot"/>
                      <a:round/>
                      <a:headEnd type="none" w="med" len="med"/>
                      <a:tailEnd type="none" w="med" len="med"/>
                    </a:lnT>
                    <a:lnB w="12700" cap="flat" cmpd="sng" algn="ctr">
                      <a:solidFill>
                        <a:schemeClr val="tx2"/>
                      </a:solidFill>
                      <a:prstDash val="sysDot"/>
                      <a:round/>
                      <a:headEnd type="none" w="med" len="med"/>
                      <a:tailEnd type="none" w="med" len="med"/>
                    </a:lnB>
                    <a:lnTlToBr>
                      <a:noFill/>
                    </a:lnTlToBr>
                    <a:lnBlToTr>
                      <a:noFill/>
                    </a:lnBlToTr>
                    <a:noFill/>
                  </a:tcPr>
                </a:tc>
              </a:tr>
              <a:tr h="0">
                <a:tc>
                  <a:txBody>
                    <a:bodyPr/>
                    <a:lstStyle/>
                    <a:p>
                      <a:pPr marL="0" marR="0" lvl="1" indent="0" algn="l" defTabSz="1017588" rtl="0" eaLnBrk="1" fontAlgn="base" latinLnBrk="0" hangingPunct="1">
                        <a:lnSpc>
                          <a:spcPct val="100000"/>
                        </a:lnSpc>
                        <a:spcBef>
                          <a:spcPct val="0"/>
                        </a:spcBef>
                        <a:spcAft>
                          <a:spcPts val="0"/>
                        </a:spcAft>
                        <a:buClrTx/>
                        <a:buSzTx/>
                        <a:buFontTx/>
                        <a:buNone/>
                        <a:tabLst/>
                      </a:pPr>
                      <a:endParaRPr kumimoji="0" lang="en-US" sz="1400" b="0" i="0" u="none" strike="noStrike" cap="none" normalizeH="0" baseline="0" dirty="0" smtClean="0">
                        <a:ln>
                          <a:noFill/>
                        </a:ln>
                        <a:solidFill>
                          <a:schemeClr val="tx2"/>
                        </a:solidFill>
                        <a:effectLst/>
                        <a:latin typeface="Georgia" pitchFamily="18" charset="0"/>
                      </a:endParaRPr>
                    </a:p>
                    <a:p>
                      <a:pPr marL="0" marR="0" lvl="1" indent="0" algn="l" defTabSz="1017588" rtl="0" eaLnBrk="1" fontAlgn="base" latinLnBrk="0" hangingPunct="1">
                        <a:lnSpc>
                          <a:spcPct val="100000"/>
                        </a:lnSpc>
                        <a:spcBef>
                          <a:spcPct val="0"/>
                        </a:spcBef>
                        <a:spcAft>
                          <a:spcPts val="0"/>
                        </a:spcAft>
                        <a:buClrTx/>
                        <a:buSzTx/>
                        <a:buFontTx/>
                        <a:buNone/>
                        <a:tabLst/>
                      </a:pPr>
                      <a:r>
                        <a:rPr kumimoji="0" lang="en-US" sz="1400" b="0" i="0" u="none" strike="noStrike" cap="none" normalizeH="0" baseline="0" dirty="0" smtClean="0">
                          <a:ln>
                            <a:noFill/>
                          </a:ln>
                          <a:solidFill>
                            <a:schemeClr val="tx2"/>
                          </a:solidFill>
                          <a:effectLst/>
                          <a:latin typeface="Georgia" pitchFamily="18" charset="0"/>
                        </a:rPr>
                        <a:t>Expectations for preventing and detecting fraud  </a:t>
                      </a:r>
                    </a:p>
                  </a:txBody>
                  <a:tcPr marL="45720" marR="45720" marT="27432" marB="274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ysDot"/>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c vMerge="1">
                  <a:txBody>
                    <a:bodyPr/>
                    <a:lstStyle/>
                    <a:p>
                      <a:pPr marL="0" marR="0" lvl="1" indent="0" algn="l" defTabSz="1017588" rtl="0" eaLnBrk="1" fontAlgn="base" latinLnBrk="0" hangingPunct="1">
                        <a:lnSpc>
                          <a:spcPct val="100000"/>
                        </a:lnSpc>
                        <a:spcBef>
                          <a:spcPct val="0"/>
                        </a:spcBef>
                        <a:spcAft>
                          <a:spcPts val="400"/>
                        </a:spcAft>
                        <a:buClrTx/>
                        <a:buSzTx/>
                        <a:buFontTx/>
                        <a:buNone/>
                        <a:tabLst/>
                      </a:pPr>
                      <a:endParaRPr kumimoji="0" lang="en-US" sz="1400" b="0" i="0" u="none" strike="noStrike" cap="none" normalizeH="0" baseline="0" dirty="0" smtClean="0">
                        <a:ln>
                          <a:noFill/>
                        </a:ln>
                        <a:solidFill>
                          <a:srgbClr val="2A5970"/>
                        </a:solidFill>
                        <a:effectLst/>
                        <a:latin typeface="Georgia" pitchFamily="18" charset="0"/>
                      </a:endParaRPr>
                    </a:p>
                  </a:txBody>
                  <a:tcPr marL="45720" marR="45720" marT="27432" marB="274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2"/>
                      </a:solidFill>
                      <a:prstDash val="sysDot"/>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tr>
            </a:tbl>
          </a:graphicData>
        </a:graphic>
      </p:graphicFrame>
      <p:pic>
        <p:nvPicPr>
          <p:cNvPr id="4" name="Picture 3" descr="cube_framework_new2-01.JPG"/>
          <p:cNvPicPr>
            <a:picLocks noChangeAspect="1"/>
          </p:cNvPicPr>
          <p:nvPr/>
        </p:nvPicPr>
        <p:blipFill>
          <a:blip r:embed="rId3" cstate="print"/>
          <a:stretch>
            <a:fillRect/>
          </a:stretch>
        </p:blipFill>
        <p:spPr>
          <a:xfrm>
            <a:off x="5410200" y="2819400"/>
            <a:ext cx="2743200" cy="2743200"/>
          </a:xfrm>
          <a:prstGeom prst="rect">
            <a:avLst/>
          </a:prstGeom>
        </p:spPr>
      </p:pic>
      <p:sp>
        <p:nvSpPr>
          <p:cNvPr id="5" name="TextBox 4"/>
          <p:cNvSpPr txBox="1"/>
          <p:nvPr/>
        </p:nvSpPr>
        <p:spPr>
          <a:xfrm>
            <a:off x="5638800" y="5559623"/>
            <a:ext cx="1981200" cy="307777"/>
          </a:xfrm>
          <a:prstGeom prst="rect">
            <a:avLst/>
          </a:prstGeom>
          <a:noFill/>
        </p:spPr>
        <p:txBody>
          <a:bodyPr wrap="square" rtlCol="0">
            <a:spAutoFit/>
          </a:bodyPr>
          <a:lstStyle/>
          <a:p>
            <a:pPr algn="ctr"/>
            <a:r>
              <a:rPr lang="en-US" sz="1400" dirty="0" smtClean="0">
                <a:solidFill>
                  <a:schemeClr val="tx2"/>
                </a:solidFill>
                <a:latin typeface="+mn-lt"/>
              </a:rPr>
              <a:t>Updated COSO Cube</a:t>
            </a:r>
            <a:endParaRPr lang="en-US" sz="1400" dirty="0">
              <a:solidFill>
                <a:schemeClr val="tx2"/>
              </a:solidFill>
              <a:latin typeface="+mn-lt"/>
            </a:endParaRPr>
          </a:p>
        </p:txBody>
      </p:sp>
      <p:sp>
        <p:nvSpPr>
          <p:cNvPr id="7" name="Rectangle 2"/>
          <p:cNvSpPr txBox="1">
            <a:spLocks/>
          </p:cNvSpPr>
          <p:nvPr/>
        </p:nvSpPr>
        <p:spPr bwMode="auto">
          <a:xfrm>
            <a:off x="457200" y="1295400"/>
            <a:ext cx="85344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800" b="0" i="0" u="none" strike="noStrike" kern="1200" cap="none" spc="0" normalizeH="0" baseline="0" noProof="0" dirty="0" smtClean="0">
                <a:ln>
                  <a:noFill/>
                </a:ln>
                <a:solidFill>
                  <a:schemeClr val="tx2"/>
                </a:solidFill>
                <a:effectLst/>
                <a:uLnTx/>
                <a:uFillTx/>
                <a:latin typeface="+mn-lt"/>
                <a:ea typeface="+mj-ea"/>
                <a:cs typeface="+mj-cs"/>
              </a:rPr>
              <a:t>Summary of Updates</a:t>
            </a:r>
            <a:br>
              <a:rPr kumimoji="0" lang="en-US" sz="2800" b="0" i="0" u="none" strike="noStrike" kern="1200" cap="none" spc="0" normalizeH="0" baseline="0" noProof="0" dirty="0" smtClean="0">
                <a:ln>
                  <a:noFill/>
                </a:ln>
                <a:solidFill>
                  <a:schemeClr val="tx2"/>
                </a:solidFill>
                <a:effectLst/>
                <a:uLnTx/>
                <a:uFillTx/>
                <a:latin typeface="+mn-lt"/>
                <a:ea typeface="+mj-ea"/>
                <a:cs typeface="+mj-cs"/>
              </a:rPr>
            </a:br>
            <a:endParaRPr kumimoji="0" lang="en-US" sz="2000" b="0" i="0" u="none" strike="noStrike" kern="1200" cap="none" spc="0" normalizeH="0" baseline="0" noProof="0" dirty="0" smtClean="0">
              <a:ln>
                <a:noFill/>
              </a:ln>
              <a:solidFill>
                <a:srgbClr val="2A5970"/>
              </a:solidFill>
              <a:effectLst/>
              <a:uLnTx/>
              <a:uFillTx/>
              <a:latin typeface="+mn-lt"/>
              <a:ea typeface="+mj-ea"/>
              <a:cs typeface="+mj-cs"/>
            </a:endParaRPr>
          </a:p>
        </p:txBody>
      </p:sp>
    </p:spTree>
  </p:cSld>
  <p:clrMapOvr>
    <a:masterClrMapping/>
  </p:clrMapOvr>
  <p:transition>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2_Urban">
  <a:themeElements>
    <a:clrScheme name="2_Urban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Urban">
      <a:majorFont>
        <a:latin typeface="Trebuchet MS"/>
        <a:ea typeface=""/>
        <a:cs typeface="Arial"/>
      </a:majorFont>
      <a:minorFont>
        <a:latin typeface="Georgi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Urban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9151</TotalTime>
  <Words>3991</Words>
  <Application>Microsoft Office PowerPoint</Application>
  <PresentationFormat>Carta (216 x 279 mm)</PresentationFormat>
  <Paragraphs>337</Paragraphs>
  <Slides>16</Slides>
  <Notes>15</Notes>
  <HiddenSlides>0</HiddenSlides>
  <MMClips>0</MMClips>
  <ScaleCrop>false</ScaleCrop>
  <HeadingPairs>
    <vt:vector size="4" baseType="variant">
      <vt:variant>
        <vt:lpstr>Tema</vt:lpstr>
      </vt:variant>
      <vt:variant>
        <vt:i4>2</vt:i4>
      </vt:variant>
      <vt:variant>
        <vt:lpstr>Títulos de diapositiva</vt:lpstr>
      </vt:variant>
      <vt:variant>
        <vt:i4>16</vt:i4>
      </vt:variant>
    </vt:vector>
  </HeadingPairs>
  <TitlesOfParts>
    <vt:vector size="18" baseType="lpstr">
      <vt:lpstr>Urban</vt:lpstr>
      <vt:lpstr>2_Urban</vt:lpstr>
      <vt:lpstr>An Update of COSO’s Internal Control–Integrated Framework </vt:lpstr>
      <vt:lpstr>Internal Control-Integrated Framework</vt:lpstr>
      <vt:lpstr>Key Concepts – Timeless</vt:lpstr>
      <vt:lpstr>Presentación de PowerPoint</vt:lpstr>
      <vt:lpstr>Project Plan &amp; Timetable</vt:lpstr>
      <vt:lpstr>Project Participants</vt:lpstr>
      <vt:lpstr>Obtaining Input:  Survey of Stakeholders</vt:lpstr>
      <vt:lpstr>Summary of Updates What’s changed…</vt:lpstr>
      <vt:lpstr>Presentación de PowerPoint</vt:lpstr>
      <vt:lpstr>Summary of Updates Codification of 17 principles embedded in the original Framework</vt:lpstr>
      <vt:lpstr>Value Proposition Enhance performance with greater agility, confidence and clarity</vt:lpstr>
      <vt:lpstr>Presentación de PowerPoint</vt:lpstr>
      <vt:lpstr>Public Exposure Process</vt:lpstr>
      <vt:lpstr> Public Exposure Process Specific areas to provide feedback and to assist respondents in developing view points</vt:lpstr>
      <vt:lpstr>Guidance on Internal Control over External Financial Reporting (ICEFR)–Published Financial Statements</vt:lpstr>
      <vt:lpstr>Questions?</vt:lpstr>
    </vt:vector>
  </TitlesOfParts>
  <Company>UW-Madison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Objectives</dc:title>
  <dc:creator>Admin</dc:creator>
  <cp:lastModifiedBy>Carlos</cp:lastModifiedBy>
  <cp:revision>208</cp:revision>
  <dcterms:created xsi:type="dcterms:W3CDTF">2008-12-02T15:52:32Z</dcterms:created>
  <dcterms:modified xsi:type="dcterms:W3CDTF">2011-12-24T17:07:04Z</dcterms:modified>
</cp:coreProperties>
</file>